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b" ContentType="application/vnd.ms-excel.sheet.binary.macroEnabled.12"/>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charts/chart1.xml" ContentType="application/vnd.openxmlformats-officedocument.drawingml.chart+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charts/chart2.xml" ContentType="application/vnd.openxmlformats-officedocument.drawingml.chart+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8"/>
  </p:notesMasterIdLst>
  <p:sldIdLst>
    <p:sldId id="1201" r:id="rId5"/>
    <p:sldId id="1202" r:id="rId6"/>
    <p:sldId id="1204" r:id="rId7"/>
    <p:sldId id="1203" r:id="rId8"/>
    <p:sldId id="1205" r:id="rId9"/>
    <p:sldId id="1207" r:id="rId10"/>
    <p:sldId id="1206" r:id="rId11"/>
    <p:sldId id="1208" r:id="rId12"/>
    <p:sldId id="1211" r:id="rId13"/>
    <p:sldId id="1210" r:id="rId14"/>
    <p:sldId id="1213" r:id="rId15"/>
    <p:sldId id="1212" r:id="rId16"/>
    <p:sldId id="1209" r:id="rId17"/>
  </p:sldIdLst>
  <p:sldSz cx="12192000" cy="6858000"/>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F779A1F-E0B5-4BB2-801B-88CF7745DE4D}">
          <p14:sldIdLst>
            <p14:sldId id="1201"/>
            <p14:sldId id="1202"/>
            <p14:sldId id="1204"/>
            <p14:sldId id="1203"/>
            <p14:sldId id="1205"/>
            <p14:sldId id="1207"/>
            <p14:sldId id="1206"/>
            <p14:sldId id="1208"/>
            <p14:sldId id="1211"/>
            <p14:sldId id="1210"/>
            <p14:sldId id="1213"/>
            <p14:sldId id="1212"/>
            <p14:sldId id="1209"/>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58BF803-7703-69E4-A2C3-6296AEBCB0D6}" name="Nicholl, Hugh" initials="NH" userId="S::hnicholl@crai.com::ee13807a-a061-44d9-bf14-d3c072ec481d" providerId="AD"/>
  <p188:author id="{CE48C62B-3AB6-5FF9-2321-8F845F0261E6}" name="Batchelor, Angus" initials="BA" userId="S::abatchelor@crai.com::e8d4b654-2ce7-40cf-a694-c8161a8bce4d" providerId="AD"/>
  <p188:author id="{65C53AA9-44BE-10DF-40F5-F066CA8F9A3D}" name="Armstrong, Hannah" initials="AH" userId="S::harmstrong@crai.com::c1ce8fbc-cf8e-46e7-bced-46cc5aab26f9" providerId="AD"/>
  <p188:author id="{F61E43C8-5CDB-4C38-F961-780953160FE1}" name="Wilsdon, Tim" initials="WT" userId="S::twilsdon@crai.com::7a47409e-de5c-45fe-9717-ef04d0f0ad52" providerId="AD"/>
  <p188:author id="{1CFE8EC8-FBB1-E31C-2950-4ECC10A1CB1E}" name="Giacomo Borgo" initials="GB" userId="S::giacomo.borgo@efpia.eu::6a4ef51e-d724-4727-9c0f-18f67b80fc50" providerId="AD"/>
  <p188:author id="{2D2AC5D1-F395-B0F9-16CD-AA65DEDB0B8C}" name="Haderi, Artes" initials="HA" userId="S::AHaderi@crai.com::1923cc96-105a-4f6a-8159-595bd71f3519" providerId="AD"/>
  <p188:author id="{3E806AD6-FACC-AE76-CFC3-62B21E5946DA}" name="Zacharko, Clara" initials="ZC" userId="S::CZacharko@crai.com::ed5b155e-ce83-4399-a7c0-4efa5ba18b2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teele, Rebecca" initials="SR" lastIdx="4" clrIdx="0">
    <p:extLst>
      <p:ext uri="{19B8F6BF-5375-455C-9EA6-DF929625EA0E}">
        <p15:presenceInfo xmlns:p15="http://schemas.microsoft.com/office/powerpoint/2012/main" userId="S::rsteele@crai.com::50f2b2a4-8c1c-4103-a9ca-a5dfebbb5b09" providerId="AD"/>
      </p:ext>
    </p:extLst>
  </p:cmAuthor>
  <p:cmAuthor id="2" name="Lawlor, Ryan" initials="LR" lastIdx="5" clrIdx="1">
    <p:extLst>
      <p:ext uri="{19B8F6BF-5375-455C-9EA6-DF929625EA0E}">
        <p15:presenceInfo xmlns:p15="http://schemas.microsoft.com/office/powerpoint/2012/main" userId="S::RLawlor@crai.com::99eaa62e-6ab6-4f67-b2de-2020d76da214" providerId="AD"/>
      </p:ext>
    </p:extLst>
  </p:cmAuthor>
  <p:cmAuthor id="3" name="Haderi, Artes" initials="HA" lastIdx="5" clrIdx="2">
    <p:extLst>
      <p:ext uri="{19B8F6BF-5375-455C-9EA6-DF929625EA0E}">
        <p15:presenceInfo xmlns:p15="http://schemas.microsoft.com/office/powerpoint/2012/main" userId="S::AHaderi@crai.com::1923cc96-105a-4f6a-8159-595bd71f3519" providerId="AD"/>
      </p:ext>
    </p:extLst>
  </p:cmAuthor>
  <p:cmAuthor id="4" name="Robson, Anna" initials="RA" lastIdx="59" clrIdx="3">
    <p:extLst>
      <p:ext uri="{19B8F6BF-5375-455C-9EA6-DF929625EA0E}">
        <p15:presenceInfo xmlns:p15="http://schemas.microsoft.com/office/powerpoint/2012/main" userId="S::arobson@crai.com::8fefa0cc-68bb-463e-ae9d-ffe496b23b3f" providerId="AD"/>
      </p:ext>
    </p:extLst>
  </p:cmAuthor>
  <p:cmAuthor id="5" name="Tim Wilsdon" initials="TW" lastIdx="43" clrIdx="4">
    <p:extLst>
      <p:ext uri="{19B8F6BF-5375-455C-9EA6-DF929625EA0E}">
        <p15:presenceInfo xmlns:p15="http://schemas.microsoft.com/office/powerpoint/2012/main" userId="S::twilsdon@crai.com::7a47409e-de5c-45fe-9717-ef04d0f0ad52" providerId="AD"/>
      </p:ext>
    </p:extLst>
  </p:cmAuthor>
  <p:cmAuthor id="6" name="Lu, Lanting" initials="LL" lastIdx="61" clrIdx="5">
    <p:extLst>
      <p:ext uri="{19B8F6BF-5375-455C-9EA6-DF929625EA0E}">
        <p15:presenceInfo xmlns:p15="http://schemas.microsoft.com/office/powerpoint/2012/main" userId="S::LTLu@crai.com::1212b71c-c42a-4fdb-9c00-2517c34b63d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6C9C"/>
    <a:srgbClr val="9DB1CF"/>
    <a:srgbClr val="FFFFFF"/>
    <a:srgbClr val="08889B"/>
    <a:srgbClr val="808080"/>
    <a:srgbClr val="C0C0C0"/>
    <a:srgbClr val="007770"/>
    <a:srgbClr val="B4DCB7"/>
    <a:srgbClr val="364D6E"/>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6C2716-8EC3-4947-99B0-F6F5544F3AA6}" v="6413" dt="2024-05-07T15:24:35.804"/>
    <p1510:client id="{A026193F-5E03-46AE-AB02-3877ABDFBDD8}" v="987" vWet="989" dt="2024-05-07T15:17:12.3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108" d="100"/>
          <a:sy n="108" d="100"/>
        </p:scale>
        <p:origin x="59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1982616866337801E-2"/>
          <c:y val="3.8341158059467917E-2"/>
          <c:w val="0.90580220812778955"/>
          <c:h val="0.92331768388106417"/>
        </c:manualLayout>
      </c:layout>
      <c:barChart>
        <c:barDir val="col"/>
        <c:grouping val="stacked"/>
        <c:varyColors val="0"/>
        <c:ser>
          <c:idx val="0"/>
          <c:order val="0"/>
          <c:spPr>
            <a:solidFill>
              <a:srgbClr val="4C6C9C"/>
            </a:solidFill>
            <a:ln>
              <a:noFill/>
            </a:ln>
          </c:spPr>
          <c:invertIfNegative val="0"/>
          <c:dLbls>
            <c:dLbl>
              <c:idx val="12"/>
              <c:layout>
                <c:manualLayout>
                  <c:x val="0"/>
                  <c:y val="-3.9123630672926448E-4"/>
                </c:manualLayout>
              </c:layout>
              <c:numFmt formatCode="#,##0&quot;%&quot;;&quot;-&quot;#,##0&quot;%&quot;" sourceLinked="0"/>
              <c:spPr>
                <a:noFill/>
                <a:ln>
                  <a:noFill/>
                </a:ln>
              </c:spPr>
              <c:txPr>
                <a:bodyPr wrap="none"/>
                <a:lstStyle/>
                <a:p>
                  <a:pPr>
                    <a:defRPr sz="5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4075-4074-BEC8-1689B6425D48}"/>
                </c:ext>
              </c:extLst>
            </c:dLbl>
            <c:dLbl>
              <c:idx val="21"/>
              <c:layout>
                <c:manualLayout>
                  <c:x val="0"/>
                  <c:y val="-7.8247261345852897E-4"/>
                </c:manualLayout>
              </c:layout>
              <c:numFmt formatCode="#,##0&quot;%&quot;;&quot;-&quot;#,##0&quot;%&quot;" sourceLinked="0"/>
              <c:spPr>
                <a:noFill/>
                <a:ln>
                  <a:noFill/>
                </a:ln>
              </c:spPr>
              <c:txPr>
                <a:bodyPr wrap="none"/>
                <a:lstStyle/>
                <a:p>
                  <a:pPr>
                    <a:defRPr sz="5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4075-4074-BEC8-1689B6425D48}"/>
                </c:ext>
              </c:extLst>
            </c:dLbl>
            <c:dLbl>
              <c:idx val="22"/>
              <c:layout>
                <c:manualLayout>
                  <c:x val="0"/>
                  <c:y val="-3.9123630672926448E-4"/>
                </c:manualLayout>
              </c:layout>
              <c:numFmt formatCode="#,##0&quot;%&quot;;&quot;-&quot;#,##0&quot;%&quot;" sourceLinked="0"/>
              <c:spPr>
                <a:noFill/>
                <a:ln>
                  <a:noFill/>
                </a:ln>
              </c:spPr>
              <c:txPr>
                <a:bodyPr wrap="none"/>
                <a:lstStyle/>
                <a:p>
                  <a:pPr>
                    <a:defRPr sz="5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4075-4074-BEC8-1689B6425D48}"/>
                </c:ext>
              </c:extLst>
            </c:dLbl>
            <c:dLbl>
              <c:idx val="26"/>
              <c:layout>
                <c:manualLayout>
                  <c:x val="0"/>
                  <c:y val="-7.8247261345852897E-4"/>
                </c:manualLayout>
              </c:layout>
              <c:numFmt formatCode="#,##0&quot;%&quot;;&quot;-&quot;#,##0&quot;%&quot;" sourceLinked="0"/>
              <c:spPr>
                <a:noFill/>
                <a:ln>
                  <a:noFill/>
                </a:ln>
              </c:spPr>
              <c:txPr>
                <a:bodyPr wrap="none"/>
                <a:lstStyle/>
                <a:p>
                  <a:pPr>
                    <a:defRPr sz="5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4075-4074-BEC8-1689B6425D48}"/>
                </c:ext>
              </c:extLst>
            </c:dLbl>
            <c:dLbl>
              <c:idx val="27"/>
              <c:layout>
                <c:manualLayout>
                  <c:x val="0"/>
                  <c:y val="-3.9123630672926448E-4"/>
                </c:manualLayout>
              </c:layout>
              <c:numFmt formatCode="#,##0&quot;%&quot;;&quot;-&quot;#,##0&quot;%&quot;" sourceLinked="0"/>
              <c:spPr>
                <a:noFill/>
                <a:ln>
                  <a:noFill/>
                </a:ln>
              </c:spPr>
              <c:txPr>
                <a:bodyPr wrap="none"/>
                <a:lstStyle/>
                <a:p>
                  <a:pPr>
                    <a:defRPr sz="5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4075-4074-BEC8-1689B6425D48}"/>
                </c:ext>
              </c:extLst>
            </c:dLbl>
            <c:dLbl>
              <c:idx val="28"/>
              <c:layout>
                <c:manualLayout>
                  <c:x val="0"/>
                  <c:y val="-3.9123630672926448E-4"/>
                </c:manualLayout>
              </c:layout>
              <c:numFmt formatCode="#,##0&quot;%&quot;;&quot;-&quot;#,##0&quot;%&quot;" sourceLinked="0"/>
              <c:spPr>
                <a:noFill/>
                <a:ln>
                  <a:noFill/>
                </a:ln>
              </c:spPr>
              <c:txPr>
                <a:bodyPr wrap="none"/>
                <a:lstStyle/>
                <a:p>
                  <a:pPr>
                    <a:defRPr sz="5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4075-4074-BEC8-1689B6425D48}"/>
                </c:ext>
              </c:extLst>
            </c:dLbl>
            <c:dLbl>
              <c:idx val="29"/>
              <c:layout>
                <c:manualLayout>
                  <c:x val="0"/>
                  <c:y val="-3.9123630672926448E-4"/>
                </c:manualLayout>
              </c:layout>
              <c:numFmt formatCode="#,##0&quot;%&quot;;&quot;-&quot;#,##0&quot;%&quot;" sourceLinked="0"/>
              <c:spPr>
                <a:noFill/>
                <a:ln>
                  <a:noFill/>
                </a:ln>
              </c:spPr>
              <c:txPr>
                <a:bodyPr wrap="none"/>
                <a:lstStyle/>
                <a:p>
                  <a:pPr>
                    <a:defRPr sz="5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4075-4074-BEC8-1689B6425D4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Sheet1!$A$1:$AD$1</c:f>
              <c:numCache>
                <c:formatCode>General</c:formatCode>
                <c:ptCount val="30"/>
                <c:pt idx="0">
                  <c:v>48.484848484848484</c:v>
                </c:pt>
                <c:pt idx="1">
                  <c:v>78.787878787878782</c:v>
                </c:pt>
                <c:pt idx="2">
                  <c:v>30.303030303030305</c:v>
                </c:pt>
                <c:pt idx="3">
                  <c:v>43.939393939393938</c:v>
                </c:pt>
                <c:pt idx="4">
                  <c:v>46.969696969696969</c:v>
                </c:pt>
                <c:pt idx="5">
                  <c:v>28.787878787878789</c:v>
                </c:pt>
                <c:pt idx="6">
                  <c:v>51.515151515151516</c:v>
                </c:pt>
                <c:pt idx="7">
                  <c:v>39.393939393939391</c:v>
                </c:pt>
                <c:pt idx="8">
                  <c:v>24.242424242424242</c:v>
                </c:pt>
                <c:pt idx="9">
                  <c:v>31.818181818181817</c:v>
                </c:pt>
                <c:pt idx="10">
                  <c:v>42.424242424242422</c:v>
                </c:pt>
                <c:pt idx="11">
                  <c:v>34.848484848484851</c:v>
                </c:pt>
                <c:pt idx="12">
                  <c:v>4.5454545454545459</c:v>
                </c:pt>
                <c:pt idx="13">
                  <c:v>42.424242424242422</c:v>
                </c:pt>
                <c:pt idx="14">
                  <c:v>22.72727272727273</c:v>
                </c:pt>
                <c:pt idx="15">
                  <c:v>37.878787878787875</c:v>
                </c:pt>
                <c:pt idx="16">
                  <c:v>28.787878787878789</c:v>
                </c:pt>
                <c:pt idx="17">
                  <c:v>27.27272727272727</c:v>
                </c:pt>
                <c:pt idx="18">
                  <c:v>31.818181818181817</c:v>
                </c:pt>
                <c:pt idx="19">
                  <c:v>19.696969696969695</c:v>
                </c:pt>
                <c:pt idx="20">
                  <c:v>15.151515151515152</c:v>
                </c:pt>
                <c:pt idx="21">
                  <c:v>7.5757575757575761</c:v>
                </c:pt>
                <c:pt idx="22">
                  <c:v>4.5454545454545459</c:v>
                </c:pt>
                <c:pt idx="23">
                  <c:v>22.72727272727273</c:v>
                </c:pt>
                <c:pt idx="24">
                  <c:v>15.151515151515152</c:v>
                </c:pt>
                <c:pt idx="25">
                  <c:v>21.212121212121211</c:v>
                </c:pt>
                <c:pt idx="26">
                  <c:v>9.0909090909090917</c:v>
                </c:pt>
                <c:pt idx="27">
                  <c:v>4.5454545454545459</c:v>
                </c:pt>
                <c:pt idx="28">
                  <c:v>1.5151515151515151</c:v>
                </c:pt>
                <c:pt idx="29">
                  <c:v>3.0303030303030303</c:v>
                </c:pt>
              </c:numCache>
            </c:numRef>
          </c:val>
          <c:extLst>
            <c:ext xmlns:c16="http://schemas.microsoft.com/office/drawing/2014/chart" uri="{C3380CC4-5D6E-409C-BE32-E72D297353CC}">
              <c16:uniqueId val="{00000007-4075-4074-BEC8-1689B6425D48}"/>
            </c:ext>
          </c:extLst>
        </c:ser>
        <c:ser>
          <c:idx val="1"/>
          <c:order val="1"/>
          <c:spPr>
            <a:solidFill>
              <a:srgbClr val="66ABCE"/>
            </a:solidFill>
            <a:ln>
              <a:noFill/>
            </a:ln>
          </c:spPr>
          <c:invertIfNegative val="0"/>
          <c:dLbls>
            <c:dLbl>
              <c:idx val="29"/>
              <c:layout>
                <c:manualLayout>
                  <c:x val="0"/>
                  <c:y val="-3.9123630672926448E-4"/>
                </c:manualLayout>
              </c:layout>
              <c:numFmt formatCode="#,##0&quot;%&quot;;&quot;-&quot;#,##0&quot;%&quot;" sourceLinked="0"/>
              <c:spPr>
                <a:noFill/>
                <a:ln>
                  <a:noFill/>
                </a:ln>
              </c:spPr>
              <c:txPr>
                <a:bodyPr wrap="none"/>
                <a:lstStyle/>
                <a:p>
                  <a:pPr>
                    <a:defRPr sz="5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4075-4074-BEC8-1689B6425D4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Sheet1!$A$2:$AD$2</c:f>
              <c:numCache>
                <c:formatCode>General</c:formatCode>
                <c:ptCount val="30"/>
                <c:pt idx="0">
                  <c:v>43.939393939393945</c:v>
                </c:pt>
                <c:pt idx="1">
                  <c:v>12.121212121212121</c:v>
                </c:pt>
                <c:pt idx="2">
                  <c:v>57.575757575757592</c:v>
                </c:pt>
                <c:pt idx="3">
                  <c:v>42.424242424242422</c:v>
                </c:pt>
                <c:pt idx="4">
                  <c:v>33.333333333333336</c:v>
                </c:pt>
                <c:pt idx="5">
                  <c:v>48.484848484848477</c:v>
                </c:pt>
                <c:pt idx="6">
                  <c:v>24.242424242424242</c:v>
                </c:pt>
                <c:pt idx="7">
                  <c:v>34.848484848484851</c:v>
                </c:pt>
                <c:pt idx="8">
                  <c:v>46.969696969696969</c:v>
                </c:pt>
                <c:pt idx="9">
                  <c:v>37.878787878787882</c:v>
                </c:pt>
                <c:pt idx="10">
                  <c:v>24.242424242424249</c:v>
                </c:pt>
                <c:pt idx="11">
                  <c:v>31.818181818181824</c:v>
                </c:pt>
                <c:pt idx="12">
                  <c:v>62.121212121212125</c:v>
                </c:pt>
                <c:pt idx="13">
                  <c:v>22.727272727272734</c:v>
                </c:pt>
                <c:pt idx="14">
                  <c:v>40.909090909090921</c:v>
                </c:pt>
                <c:pt idx="15">
                  <c:v>15.151515151515149</c:v>
                </c:pt>
                <c:pt idx="16">
                  <c:v>22.727272727272723</c:v>
                </c:pt>
                <c:pt idx="17">
                  <c:v>22.72727272727273</c:v>
                </c:pt>
                <c:pt idx="18">
                  <c:v>16.666666666666668</c:v>
                </c:pt>
                <c:pt idx="19">
                  <c:v>21.212121212121211</c:v>
                </c:pt>
                <c:pt idx="20">
                  <c:v>25.757575757575758</c:v>
                </c:pt>
                <c:pt idx="21">
                  <c:v>31.818181818181817</c:v>
                </c:pt>
                <c:pt idx="22">
                  <c:v>33.333333333333336</c:v>
                </c:pt>
                <c:pt idx="23">
                  <c:v>13.636363636363635</c:v>
                </c:pt>
                <c:pt idx="24">
                  <c:v>19.696969696969699</c:v>
                </c:pt>
                <c:pt idx="25">
                  <c:v>10.606060606060606</c:v>
                </c:pt>
                <c:pt idx="26">
                  <c:v>21.212121212121211</c:v>
                </c:pt>
                <c:pt idx="27">
                  <c:v>19.696969696969695</c:v>
                </c:pt>
                <c:pt idx="28">
                  <c:v>19.696969696969695</c:v>
                </c:pt>
                <c:pt idx="29">
                  <c:v>9.0909090909090917</c:v>
                </c:pt>
              </c:numCache>
            </c:numRef>
          </c:val>
          <c:extLst>
            <c:ext xmlns:c16="http://schemas.microsoft.com/office/drawing/2014/chart" uri="{C3380CC4-5D6E-409C-BE32-E72D297353CC}">
              <c16:uniqueId val="{00000009-4075-4074-BEC8-1689B6425D48}"/>
            </c:ext>
          </c:extLst>
        </c:ser>
        <c:ser>
          <c:idx val="2"/>
          <c:order val="2"/>
          <c:spPr>
            <a:solidFill>
              <a:srgbClr val="BCE8FF"/>
            </a:solidFill>
            <a:ln>
              <a:noFill/>
            </a:ln>
          </c:spPr>
          <c:invertIfNegative val="0"/>
          <c:dLbls>
            <c:dLbl>
              <c:idx val="1"/>
              <c:layout>
                <c:manualLayout>
                  <c:x val="0"/>
                  <c:y val="-3.9123630672926448E-4"/>
                </c:manualLayout>
              </c:layout>
              <c:numFmt formatCode="#,##0&quot;%&quot;;&quot;-&quot;#,##0&quot;%&quot;" sourceLinked="0"/>
              <c:spPr>
                <a:noFill/>
                <a:ln>
                  <a:noFill/>
                </a:ln>
              </c:spPr>
              <c:txPr>
                <a:bodyPr wrap="none"/>
                <a:lstStyle/>
                <a:p>
                  <a:pPr>
                    <a:defRPr sz="5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4075-4074-BEC8-1689B6425D48}"/>
                </c:ext>
              </c:extLst>
            </c:dLbl>
            <c:dLbl>
              <c:idx val="3"/>
              <c:layout>
                <c:manualLayout>
                  <c:x val="0"/>
                  <c:y val="-3.9123630672926448E-4"/>
                </c:manualLayout>
              </c:layout>
              <c:numFmt formatCode="#,##0&quot;%&quot;;&quot;-&quot;#,##0&quot;%&quot;" sourceLinked="0"/>
              <c:spPr>
                <a:noFill/>
                <a:ln>
                  <a:noFill/>
                </a:ln>
              </c:spPr>
              <c:txPr>
                <a:bodyPr wrap="none"/>
                <a:lstStyle/>
                <a:p>
                  <a:pPr>
                    <a:defRPr sz="5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4075-4074-BEC8-1689B6425D48}"/>
                </c:ext>
              </c:extLst>
            </c:dLbl>
            <c:dLbl>
              <c:idx val="4"/>
              <c:layout>
                <c:manualLayout>
                  <c:x val="0"/>
                  <c:y val="-3.9123630672926448E-4"/>
                </c:manualLayout>
              </c:layout>
              <c:numFmt formatCode="#,##0&quot;%&quot;;&quot;-&quot;#,##0&quot;%&quot;" sourceLinked="0"/>
              <c:spPr>
                <a:noFill/>
                <a:ln>
                  <a:noFill/>
                </a:ln>
              </c:spPr>
              <c:txPr>
                <a:bodyPr wrap="none"/>
                <a:lstStyle/>
                <a:p>
                  <a:pPr>
                    <a:defRPr sz="5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4075-4074-BEC8-1689B6425D48}"/>
                </c:ext>
              </c:extLst>
            </c:dLbl>
            <c:dLbl>
              <c:idx val="5"/>
              <c:layout>
                <c:manualLayout>
                  <c:x val="0"/>
                  <c:y val="-7.8247261345852897E-4"/>
                </c:manualLayout>
              </c:layout>
              <c:numFmt formatCode="#,##0&quot;%&quot;;&quot;-&quot;#,##0&quot;%&quot;" sourceLinked="0"/>
              <c:spPr>
                <a:noFill/>
                <a:ln>
                  <a:noFill/>
                </a:ln>
              </c:spPr>
              <c:txPr>
                <a:bodyPr wrap="none"/>
                <a:lstStyle/>
                <a:p>
                  <a:pPr>
                    <a:defRPr sz="5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4075-4074-BEC8-1689B6425D48}"/>
                </c:ext>
              </c:extLst>
            </c:dLbl>
            <c:dLbl>
              <c:idx val="6"/>
              <c:layout>
                <c:manualLayout>
                  <c:x val="0"/>
                  <c:y val="-3.9123630672926448E-4"/>
                </c:manualLayout>
              </c:layout>
              <c:numFmt formatCode="#,##0&quot;%&quot;;&quot;-&quot;#,##0&quot;%&quot;" sourceLinked="0"/>
              <c:spPr>
                <a:noFill/>
                <a:ln>
                  <a:noFill/>
                </a:ln>
              </c:spPr>
              <c:txPr>
                <a:bodyPr wrap="none"/>
                <a:lstStyle/>
                <a:p>
                  <a:pPr>
                    <a:defRPr sz="5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4075-4074-BEC8-1689B6425D48}"/>
                </c:ext>
              </c:extLst>
            </c:dLbl>
            <c:dLbl>
              <c:idx val="7"/>
              <c:layout>
                <c:manualLayout>
                  <c:x val="0"/>
                  <c:y val="-7.8247261345852897E-4"/>
                </c:manualLayout>
              </c:layout>
              <c:numFmt formatCode="#,##0&quot;%&quot;;&quot;-&quot;#,##0&quot;%&quot;" sourceLinked="0"/>
              <c:spPr>
                <a:noFill/>
                <a:ln>
                  <a:noFill/>
                </a:ln>
              </c:spPr>
              <c:txPr>
                <a:bodyPr wrap="none"/>
                <a:lstStyle/>
                <a:p>
                  <a:pPr>
                    <a:defRPr sz="5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4075-4074-BEC8-1689B6425D48}"/>
                </c:ext>
              </c:extLst>
            </c:dLbl>
            <c:dLbl>
              <c:idx val="8"/>
              <c:layout>
                <c:manualLayout>
                  <c:x val="0"/>
                  <c:y val="-3.9123630672926448E-4"/>
                </c:manualLayout>
              </c:layout>
              <c:numFmt formatCode="#,##0&quot;%&quot;;&quot;-&quot;#,##0&quot;%&quot;" sourceLinked="0"/>
              <c:spPr>
                <a:noFill/>
                <a:ln>
                  <a:noFill/>
                </a:ln>
              </c:spPr>
              <c:txPr>
                <a:bodyPr wrap="none"/>
                <a:lstStyle/>
                <a:p>
                  <a:pPr>
                    <a:defRPr sz="5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4075-4074-BEC8-1689B6425D48}"/>
                </c:ext>
              </c:extLst>
            </c:dLbl>
            <c:dLbl>
              <c:idx val="12"/>
              <c:layout>
                <c:manualLayout>
                  <c:x val="0"/>
                  <c:y val="-3.9123630672926448E-4"/>
                </c:manualLayout>
              </c:layout>
              <c:numFmt formatCode="#,##0&quot;%&quot;;&quot;-&quot;#,##0&quot;%&quot;" sourceLinked="0"/>
              <c:spPr>
                <a:noFill/>
                <a:ln>
                  <a:noFill/>
                </a:ln>
              </c:spPr>
              <c:txPr>
                <a:bodyPr wrap="none"/>
                <a:lstStyle/>
                <a:p>
                  <a:pPr>
                    <a:defRPr sz="5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4075-4074-BEC8-1689B6425D48}"/>
                </c:ext>
              </c:extLst>
            </c:dLbl>
            <c:dLbl>
              <c:idx val="13"/>
              <c:layout>
                <c:manualLayout>
                  <c:x val="0"/>
                  <c:y val="-7.8247261345852897E-4"/>
                </c:manualLayout>
              </c:layout>
              <c:numFmt formatCode="#,##0&quot;%&quot;;&quot;-&quot;#,##0&quot;%&quot;" sourceLinked="0"/>
              <c:spPr>
                <a:noFill/>
                <a:ln>
                  <a:noFill/>
                </a:ln>
              </c:spPr>
              <c:txPr>
                <a:bodyPr wrap="none"/>
                <a:lstStyle/>
                <a:p>
                  <a:pPr>
                    <a:defRPr sz="5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4075-4074-BEC8-1689B6425D48}"/>
                </c:ext>
              </c:extLst>
            </c:dLbl>
            <c:dLbl>
              <c:idx val="14"/>
              <c:layout>
                <c:manualLayout>
                  <c:x val="0"/>
                  <c:y val="-7.8247261345852897E-4"/>
                </c:manualLayout>
              </c:layout>
              <c:numFmt formatCode="#,##0&quot;%&quot;;&quot;-&quot;#,##0&quot;%&quot;" sourceLinked="0"/>
              <c:spPr>
                <a:noFill/>
                <a:ln>
                  <a:noFill/>
                </a:ln>
              </c:spPr>
              <c:txPr>
                <a:bodyPr wrap="none"/>
                <a:lstStyle/>
                <a:p>
                  <a:pPr>
                    <a:defRPr sz="5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4075-4074-BEC8-1689B6425D48}"/>
                </c:ext>
              </c:extLst>
            </c:dLbl>
            <c:dLbl>
              <c:idx val="15"/>
              <c:layout>
                <c:manualLayout>
                  <c:x val="0"/>
                  <c:y val="-7.8247261345852897E-4"/>
                </c:manualLayout>
              </c:layout>
              <c:numFmt formatCode="#,##0&quot;%&quot;;&quot;-&quot;#,##0&quot;%&quot;" sourceLinked="0"/>
              <c:spPr>
                <a:noFill/>
                <a:ln>
                  <a:noFill/>
                </a:ln>
              </c:spPr>
              <c:txPr>
                <a:bodyPr wrap="none"/>
                <a:lstStyle/>
                <a:p>
                  <a:pPr>
                    <a:defRPr sz="5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4075-4074-BEC8-1689B6425D48}"/>
                </c:ext>
              </c:extLst>
            </c:dLbl>
            <c:dLbl>
              <c:idx val="19"/>
              <c:layout>
                <c:manualLayout>
                  <c:x val="0"/>
                  <c:y val="-3.9123630672926448E-4"/>
                </c:manualLayout>
              </c:layout>
              <c:numFmt formatCode="#,##0&quot;%&quot;;&quot;-&quot;#,##0&quot;%&quot;" sourceLinked="0"/>
              <c:spPr>
                <a:noFill/>
                <a:ln>
                  <a:noFill/>
                </a:ln>
              </c:spPr>
              <c:txPr>
                <a:bodyPr wrap="none"/>
                <a:lstStyle/>
                <a:p>
                  <a:pPr>
                    <a:defRPr sz="5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4075-4074-BEC8-1689B6425D48}"/>
                </c:ext>
              </c:extLst>
            </c:dLbl>
            <c:dLbl>
              <c:idx val="20"/>
              <c:layout>
                <c:manualLayout>
                  <c:x val="0"/>
                  <c:y val="-3.9123630672926448E-4"/>
                </c:manualLayout>
              </c:layout>
              <c:numFmt formatCode="#,##0&quot;%&quot;;&quot;-&quot;#,##0&quot;%&quot;" sourceLinked="0"/>
              <c:spPr>
                <a:noFill/>
                <a:ln>
                  <a:noFill/>
                </a:ln>
              </c:spPr>
              <c:txPr>
                <a:bodyPr wrap="none"/>
                <a:lstStyle/>
                <a:p>
                  <a:pPr>
                    <a:defRPr sz="5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4075-4074-BEC8-1689B6425D48}"/>
                </c:ext>
              </c:extLst>
            </c:dLbl>
            <c:dLbl>
              <c:idx val="21"/>
              <c:layout>
                <c:manualLayout>
                  <c:x val="0"/>
                  <c:y val="-7.8247261345852897E-4"/>
                </c:manualLayout>
              </c:layout>
              <c:numFmt formatCode="#,##0&quot;%&quot;;&quot;-&quot;#,##0&quot;%&quot;" sourceLinked="0"/>
              <c:spPr>
                <a:noFill/>
                <a:ln>
                  <a:noFill/>
                </a:ln>
              </c:spPr>
              <c:txPr>
                <a:bodyPr wrap="none"/>
                <a:lstStyle/>
                <a:p>
                  <a:pPr>
                    <a:defRPr sz="5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4075-4074-BEC8-1689B6425D48}"/>
                </c:ext>
              </c:extLst>
            </c:dLbl>
            <c:dLbl>
              <c:idx val="23"/>
              <c:layout>
                <c:manualLayout>
                  <c:x val="0"/>
                  <c:y val="-3.9123630672926448E-4"/>
                </c:manualLayout>
              </c:layout>
              <c:numFmt formatCode="#,##0&quot;%&quot;;&quot;-&quot;#,##0&quot;%&quot;" sourceLinked="0"/>
              <c:spPr>
                <a:noFill/>
                <a:ln>
                  <a:noFill/>
                </a:ln>
              </c:spPr>
              <c:txPr>
                <a:bodyPr wrap="none"/>
                <a:lstStyle/>
                <a:p>
                  <a:pPr>
                    <a:defRPr sz="5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4075-4074-BEC8-1689B6425D48}"/>
                </c:ext>
              </c:extLst>
            </c:dLbl>
            <c:dLbl>
              <c:idx val="24"/>
              <c:layout>
                <c:manualLayout>
                  <c:x val="0"/>
                  <c:y val="-3.9123630672926448E-4"/>
                </c:manualLayout>
              </c:layout>
              <c:numFmt formatCode="#,##0&quot;%&quot;;&quot;-&quot;#,##0&quot;%&quot;" sourceLinked="0"/>
              <c:spPr>
                <a:noFill/>
                <a:ln>
                  <a:noFill/>
                </a:ln>
              </c:spPr>
              <c:txPr>
                <a:bodyPr wrap="none"/>
                <a:lstStyle/>
                <a:p>
                  <a:pPr>
                    <a:defRPr sz="5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4075-4074-BEC8-1689B6425D48}"/>
                </c:ext>
              </c:extLst>
            </c:dLbl>
            <c:dLbl>
              <c:idx val="26"/>
              <c:layout>
                <c:manualLayout>
                  <c:x val="0"/>
                  <c:y val="-7.8247261345852897E-4"/>
                </c:manualLayout>
              </c:layout>
              <c:numFmt formatCode="#,##0&quot;%&quot;;&quot;-&quot;#,##0&quot;%&quot;" sourceLinked="0"/>
              <c:spPr>
                <a:noFill/>
                <a:ln>
                  <a:noFill/>
                </a:ln>
              </c:spPr>
              <c:txPr>
                <a:bodyPr wrap="none"/>
                <a:lstStyle/>
                <a:p>
                  <a:pPr>
                    <a:defRPr sz="5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4075-4074-BEC8-1689B6425D4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Sheet1!$A$3:$AD$3</c:f>
              <c:numCache>
                <c:formatCode>General</c:formatCode>
                <c:ptCount val="30"/>
                <c:pt idx="0">
                  <c:v>0</c:v>
                </c:pt>
                <c:pt idx="1">
                  <c:v>1.5151515151515138</c:v>
                </c:pt>
                <c:pt idx="2">
                  <c:v>0</c:v>
                </c:pt>
                <c:pt idx="3">
                  <c:v>3.0303030303030276</c:v>
                </c:pt>
                <c:pt idx="4">
                  <c:v>4.5454545454545414</c:v>
                </c:pt>
                <c:pt idx="5">
                  <c:v>4.5454545454545414</c:v>
                </c:pt>
                <c:pt idx="6">
                  <c:v>1.5151515151515138</c:v>
                </c:pt>
                <c:pt idx="7">
                  <c:v>9.0909090909090935</c:v>
                </c:pt>
                <c:pt idx="8">
                  <c:v>9.0909090909090935</c:v>
                </c:pt>
                <c:pt idx="9">
                  <c:v>10.606060606060607</c:v>
                </c:pt>
                <c:pt idx="10">
                  <c:v>19.696969696969703</c:v>
                </c:pt>
                <c:pt idx="11">
                  <c:v>10.606060606060607</c:v>
                </c:pt>
                <c:pt idx="12">
                  <c:v>7.5757575757575797</c:v>
                </c:pt>
                <c:pt idx="13">
                  <c:v>6.0606060606060552</c:v>
                </c:pt>
                <c:pt idx="14">
                  <c:v>7.5757575757575797</c:v>
                </c:pt>
                <c:pt idx="15">
                  <c:v>6.0606060606060552</c:v>
                </c:pt>
                <c:pt idx="16">
                  <c:v>21.212121212121215</c:v>
                </c:pt>
                <c:pt idx="17">
                  <c:v>13.636363636363635</c:v>
                </c:pt>
                <c:pt idx="18">
                  <c:v>12.121212121212121</c:v>
                </c:pt>
                <c:pt idx="19">
                  <c:v>6.0606060606060606</c:v>
                </c:pt>
                <c:pt idx="20">
                  <c:v>9.0909090909090935</c:v>
                </c:pt>
                <c:pt idx="21">
                  <c:v>4.5454545454545467</c:v>
                </c:pt>
                <c:pt idx="22">
                  <c:v>13.63636363636363</c:v>
                </c:pt>
                <c:pt idx="23">
                  <c:v>7.5757575757575744</c:v>
                </c:pt>
                <c:pt idx="24">
                  <c:v>7.5757575757575744</c:v>
                </c:pt>
                <c:pt idx="25">
                  <c:v>28.787878787878789</c:v>
                </c:pt>
                <c:pt idx="26">
                  <c:v>9.0909090909090882</c:v>
                </c:pt>
                <c:pt idx="27">
                  <c:v>16.666666666666668</c:v>
                </c:pt>
                <c:pt idx="28">
                  <c:v>28.787878787878789</c:v>
                </c:pt>
                <c:pt idx="29">
                  <c:v>12.121212121212121</c:v>
                </c:pt>
              </c:numCache>
            </c:numRef>
          </c:val>
          <c:extLst>
            <c:ext xmlns:c16="http://schemas.microsoft.com/office/drawing/2014/chart" uri="{C3380CC4-5D6E-409C-BE32-E72D297353CC}">
              <c16:uniqueId val="{0000001B-4075-4074-BEC8-1689B6425D48}"/>
            </c:ext>
          </c:extLst>
        </c:ser>
        <c:ser>
          <c:idx val="3"/>
          <c:order val="3"/>
          <c:spPr>
            <a:solidFill>
              <a:srgbClr val="C0C0C0"/>
            </a:solidFill>
            <a:ln>
              <a:noFill/>
            </a:ln>
          </c:spPr>
          <c:invertIfNegative val="0"/>
          <c:dLbls>
            <c:dLbl>
              <c:idx val="0"/>
              <c:layout>
                <c:manualLayout>
                  <c:x val="0"/>
                  <c:y val="-3.9123630672926448E-4"/>
                </c:manualLayout>
              </c:layout>
              <c:numFmt formatCode="#,##0&quot;%&quot;;&quot;-&quot;#,##0&quot;%&quot;" sourceLinked="0"/>
              <c:spPr>
                <a:noFill/>
                <a:ln>
                  <a:noFill/>
                </a:ln>
              </c:spPr>
              <c:txPr>
                <a:bodyPr wrap="none"/>
                <a:lstStyle/>
                <a:p>
                  <a:pPr>
                    <a:defRPr sz="5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4075-4074-BEC8-1689B6425D48}"/>
                </c:ext>
              </c:extLst>
            </c:dLbl>
            <c:dLbl>
              <c:idx val="1"/>
              <c:layout>
                <c:manualLayout>
                  <c:x val="0"/>
                  <c:y val="-3.9123630672926448E-4"/>
                </c:manualLayout>
              </c:layout>
              <c:numFmt formatCode="#,##0&quot;%&quot;;&quot;-&quot;#,##0&quot;%&quot;" sourceLinked="0"/>
              <c:spPr>
                <a:noFill/>
                <a:ln>
                  <a:noFill/>
                </a:ln>
              </c:spPr>
              <c:txPr>
                <a:bodyPr wrap="none"/>
                <a:lstStyle/>
                <a:p>
                  <a:pPr>
                    <a:defRPr sz="5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4075-4074-BEC8-1689B6425D4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Sheet1!$A$4:$AD$4</c:f>
              <c:numCache>
                <c:formatCode>General</c:formatCode>
                <c:ptCount val="30"/>
                <c:pt idx="0">
                  <c:v>7.575757575757569</c:v>
                </c:pt>
                <c:pt idx="1">
                  <c:v>7.5757575757575797</c:v>
                </c:pt>
                <c:pt idx="2">
                  <c:v>12.12121212121211</c:v>
                </c:pt>
                <c:pt idx="3">
                  <c:v>10.606060606060607</c:v>
                </c:pt>
                <c:pt idx="4">
                  <c:v>15.151515151515149</c:v>
                </c:pt>
                <c:pt idx="5">
                  <c:v>18.181818181818187</c:v>
                </c:pt>
                <c:pt idx="6">
                  <c:v>22.72727272727273</c:v>
                </c:pt>
                <c:pt idx="7">
                  <c:v>16.666666666666664</c:v>
                </c:pt>
                <c:pt idx="8">
                  <c:v>19.696969696969692</c:v>
                </c:pt>
                <c:pt idx="9">
                  <c:v>19.696969696969692</c:v>
                </c:pt>
                <c:pt idx="10">
                  <c:v>13.636363636363624</c:v>
                </c:pt>
                <c:pt idx="11">
                  <c:v>22.72727272727272</c:v>
                </c:pt>
                <c:pt idx="12">
                  <c:v>25.757575757575758</c:v>
                </c:pt>
                <c:pt idx="13">
                  <c:v>28.787878787878785</c:v>
                </c:pt>
                <c:pt idx="14">
                  <c:v>28.787878787878796</c:v>
                </c:pt>
                <c:pt idx="15">
                  <c:v>40.909090909090921</c:v>
                </c:pt>
                <c:pt idx="16">
                  <c:v>27.27272727272727</c:v>
                </c:pt>
                <c:pt idx="17">
                  <c:v>36.363636363636367</c:v>
                </c:pt>
                <c:pt idx="18">
                  <c:v>39.393939393939391</c:v>
                </c:pt>
                <c:pt idx="19">
                  <c:v>53.030303030303031</c:v>
                </c:pt>
                <c:pt idx="20">
                  <c:v>50</c:v>
                </c:pt>
                <c:pt idx="21">
                  <c:v>56.060606060606055</c:v>
                </c:pt>
                <c:pt idx="22">
                  <c:v>48.484848484848484</c:v>
                </c:pt>
                <c:pt idx="23">
                  <c:v>56.060606060606055</c:v>
                </c:pt>
                <c:pt idx="24">
                  <c:v>57.575757575757571</c:v>
                </c:pt>
                <c:pt idx="25">
                  <c:v>39.393939393939391</c:v>
                </c:pt>
                <c:pt idx="26">
                  <c:v>60.606060606060609</c:v>
                </c:pt>
                <c:pt idx="27">
                  <c:v>59.090909090909079</c:v>
                </c:pt>
                <c:pt idx="28">
                  <c:v>50</c:v>
                </c:pt>
                <c:pt idx="29">
                  <c:v>75.757575757575751</c:v>
                </c:pt>
              </c:numCache>
            </c:numRef>
          </c:val>
          <c:extLst>
            <c:ext xmlns:c16="http://schemas.microsoft.com/office/drawing/2014/chart" uri="{C3380CC4-5D6E-409C-BE32-E72D297353CC}">
              <c16:uniqueId val="{0000001E-4075-4074-BEC8-1689B6425D48}"/>
            </c:ext>
          </c:extLst>
        </c:ser>
        <c:dLbls>
          <c:showLegendKey val="0"/>
          <c:showVal val="0"/>
          <c:showCatName val="0"/>
          <c:showSerName val="0"/>
          <c:showPercent val="0"/>
          <c:showBubbleSize val="0"/>
        </c:dLbls>
        <c:gapWidth val="80"/>
        <c:overlap val="100"/>
        <c:axId val="925909631"/>
        <c:axId val="1"/>
      </c:barChart>
      <c:catAx>
        <c:axId val="925909631"/>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quot;%&quot;;&quot;-&quot;#,##0&quot;%&quot;" sourceLinked="0"/>
        <c:majorTickMark val="out"/>
        <c:minorTickMark val="none"/>
        <c:tickLblPos val="nextTo"/>
        <c:spPr>
          <a:ln w="9525" cmpd="sng" algn="ctr">
            <a:solidFill>
              <a:schemeClr val="tx1"/>
            </a:solidFill>
            <a:prstDash val="solid"/>
          </a:ln>
        </c:spPr>
        <c:txPr>
          <a:bodyPr wrap="none"/>
          <a:lstStyle/>
          <a:p>
            <a:pPr>
              <a:defRPr sz="1000" kern="1200">
                <a:solidFill>
                  <a:schemeClr val="tx1"/>
                </a:solidFill>
                <a:latin typeface="+mn-lt"/>
                <a:ea typeface="+mn-ea"/>
                <a:cs typeface="+mn-cs"/>
              </a:defRPr>
            </a:pPr>
            <a:endParaRPr lang="en-US"/>
          </a:p>
        </c:txPr>
        <c:crossAx val="925909631"/>
        <c:crosses val="min"/>
        <c:crossBetween val="between"/>
        <c:majorUnit val="10"/>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5501460564751706E-2"/>
          <c:y val="5.8093346573982123E-2"/>
          <c:w val="0.93184031158714709"/>
          <c:h val="0.88381330685203574"/>
        </c:manualLayout>
      </c:layout>
      <c:barChart>
        <c:barDir val="col"/>
        <c:grouping val="stacked"/>
        <c:varyColors val="0"/>
        <c:ser>
          <c:idx val="0"/>
          <c:order val="0"/>
          <c:spPr>
            <a:solidFill>
              <a:srgbClr val="4C6C9C"/>
            </a:solidFill>
            <a:ln>
              <a:noFill/>
            </a:ln>
          </c:spPr>
          <c:invertIfNegative val="0"/>
          <c:dLbls>
            <c:dLbl>
              <c:idx val="0"/>
              <c:layout>
                <c:manualLayout>
                  <c:x val="0"/>
                  <c:y val="-9.930486593843098E-4"/>
                </c:manualLayout>
              </c:layout>
              <c:numFmt formatCode="#,##0;&quot;-&quot;#,##0"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4073-43CB-98F9-8A53CAEEF958}"/>
                </c:ext>
              </c:extLst>
            </c:dLbl>
            <c:dLbl>
              <c:idx val="1"/>
              <c:layout>
                <c:manualLayout>
                  <c:x val="0"/>
                  <c:y val="-1.4895729890764648E-3"/>
                </c:manualLayout>
              </c:layout>
              <c:numFmt formatCode="#,##0;&quot;-&quot;#,##0"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4073-43CB-98F9-8A53CAEEF958}"/>
                </c:ext>
              </c:extLst>
            </c:dLbl>
            <c:dLbl>
              <c:idx val="2"/>
              <c:layout>
                <c:manualLayout>
                  <c:x val="0"/>
                  <c:y val="-1.4895729890764648E-3"/>
                </c:manualLayout>
              </c:layout>
              <c:numFmt formatCode="#,##0;&quot;-&quot;#,##0"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4073-43CB-98F9-8A53CAEEF958}"/>
                </c:ext>
              </c:extLst>
            </c:dLbl>
            <c:dLbl>
              <c:idx val="3"/>
              <c:layout>
                <c:manualLayout>
                  <c:x val="0"/>
                  <c:y val="-1.4895729890764648E-3"/>
                </c:manualLayout>
              </c:layout>
              <c:numFmt formatCode="#,##0;&quot;-&quot;#,##0"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4073-43CB-98F9-8A53CAEEF958}"/>
                </c:ext>
              </c:extLst>
            </c:dLbl>
            <c:dLbl>
              <c:idx val="5"/>
              <c:layout>
                <c:manualLayout>
                  <c:x val="0"/>
                  <c:y val="-9.930486593843098E-4"/>
                </c:manualLayout>
              </c:layout>
              <c:numFmt formatCode="#,##0;&quot;-&quot;#,##0"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4073-43CB-98F9-8A53CAEEF958}"/>
                </c:ext>
              </c:extLst>
            </c:dLbl>
            <c:dLbl>
              <c:idx val="7"/>
              <c:layout>
                <c:manualLayout>
                  <c:x val="0"/>
                  <c:y val="-9.930486593843098E-4"/>
                </c:manualLayout>
              </c:layout>
              <c:numFmt formatCode="#,##0;&quot;-&quot;#,##0"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4073-43CB-98F9-8A53CAEEF958}"/>
                </c:ext>
              </c:extLst>
            </c:dLbl>
            <c:dLbl>
              <c:idx val="9"/>
              <c:layout>
                <c:manualLayout>
                  <c:x val="0"/>
                  <c:y val="-9.930486593843098E-4"/>
                </c:manualLayout>
              </c:layout>
              <c:numFmt formatCode="#,##0;&quot;-&quot;#,##0"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4073-43CB-98F9-8A53CAEEF958}"/>
                </c:ext>
              </c:extLst>
            </c:dLbl>
            <c:dLbl>
              <c:idx val="10"/>
              <c:layout>
                <c:manualLayout>
                  <c:x val="0"/>
                  <c:y val="-9.930486593843098E-4"/>
                </c:manualLayout>
              </c:layout>
              <c:numFmt formatCode="#,##0;&quot;-&quot;#,##0"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4073-43CB-98F9-8A53CAEEF958}"/>
                </c:ext>
              </c:extLst>
            </c:dLbl>
            <c:dLbl>
              <c:idx val="11"/>
              <c:layout>
                <c:manualLayout>
                  <c:x val="0"/>
                  <c:y val="-9.930486593843098E-4"/>
                </c:manualLayout>
              </c:layout>
              <c:numFmt formatCode="#,##0;&quot;-&quot;#,##0"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4073-43CB-98F9-8A53CAEEF958}"/>
                </c:ext>
              </c:extLst>
            </c:dLbl>
            <c:dLbl>
              <c:idx val="13"/>
              <c:layout>
                <c:manualLayout>
                  <c:x val="0"/>
                  <c:y val="-9.930486593843098E-4"/>
                </c:manualLayout>
              </c:layout>
              <c:numFmt formatCode="#,##0;&quot;-&quot;#,##0"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4073-43CB-98F9-8A53CAEEF958}"/>
                </c:ext>
              </c:extLst>
            </c:dLbl>
            <c:dLbl>
              <c:idx val="18"/>
              <c:layout>
                <c:manualLayout>
                  <c:x val="0"/>
                  <c:y val="-9.930486593843098E-4"/>
                </c:manualLayout>
              </c:layout>
              <c:numFmt formatCode="#,##0;&quot;-&quot;#,##0"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4073-43CB-98F9-8A53CAEEF958}"/>
                </c:ext>
              </c:extLst>
            </c:dLbl>
            <c:dLbl>
              <c:idx val="19"/>
              <c:layout>
                <c:manualLayout>
                  <c:x val="0"/>
                  <c:y val="-1.4895729890764648E-3"/>
                </c:manualLayout>
              </c:layout>
              <c:numFmt formatCode="#,##0;&quot;-&quot;#,##0"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4073-43CB-98F9-8A53CAEEF958}"/>
                </c:ext>
              </c:extLst>
            </c:dLbl>
            <c:dLbl>
              <c:idx val="25"/>
              <c:layout>
                <c:manualLayout>
                  <c:x val="0"/>
                  <c:y val="-9.930486593843098E-4"/>
                </c:manualLayout>
              </c:layout>
              <c:numFmt formatCode="#,##0;&quot;-&quot;#,##0" sourceLinked="0"/>
              <c:spPr>
                <a:noFill/>
                <a:ln>
                  <a:noFill/>
                </a:ln>
              </c:spPr>
              <c:txPr>
                <a:bodyPr wrap="none"/>
                <a:lstStyle/>
                <a:p>
                  <a:pPr>
                    <a:defRPr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4073-43CB-98F9-8A53CAEEF95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Sheet1!$A$1:$AA$1</c:f>
              <c:numCache>
                <c:formatCode>General</c:formatCode>
                <c:ptCount val="27"/>
                <c:pt idx="0">
                  <c:v>94</c:v>
                </c:pt>
                <c:pt idx="1">
                  <c:v>74</c:v>
                </c:pt>
                <c:pt idx="2">
                  <c:v>29</c:v>
                </c:pt>
                <c:pt idx="3">
                  <c:v>93</c:v>
                </c:pt>
                <c:pt idx="4">
                  <c:v>106</c:v>
                </c:pt>
                <c:pt idx="5">
                  <c:v>96</c:v>
                </c:pt>
                <c:pt idx="6">
                  <c:v>154</c:v>
                </c:pt>
                <c:pt idx="7">
                  <c:v>72</c:v>
                </c:pt>
                <c:pt idx="8">
                  <c:v>101</c:v>
                </c:pt>
                <c:pt idx="9">
                  <c:v>91</c:v>
                </c:pt>
                <c:pt idx="10">
                  <c:v>95</c:v>
                </c:pt>
                <c:pt idx="11">
                  <c:v>82</c:v>
                </c:pt>
                <c:pt idx="12">
                  <c:v>147</c:v>
                </c:pt>
                <c:pt idx="13">
                  <c:v>89</c:v>
                </c:pt>
                <c:pt idx="14">
                  <c:v>114</c:v>
                </c:pt>
                <c:pt idx="15">
                  <c:v>171</c:v>
                </c:pt>
                <c:pt idx="16">
                  <c:v>138</c:v>
                </c:pt>
                <c:pt idx="17">
                  <c:v>176</c:v>
                </c:pt>
                <c:pt idx="18">
                  <c:v>86</c:v>
                </c:pt>
                <c:pt idx="19">
                  <c:v>65</c:v>
                </c:pt>
                <c:pt idx="20">
                  <c:v>229</c:v>
                </c:pt>
                <c:pt idx="21">
                  <c:v>182</c:v>
                </c:pt>
                <c:pt idx="22">
                  <c:v>217</c:v>
                </c:pt>
                <c:pt idx="23">
                  <c:v>220</c:v>
                </c:pt>
                <c:pt idx="24">
                  <c:v>240</c:v>
                </c:pt>
                <c:pt idx="25">
                  <c:v>86</c:v>
                </c:pt>
                <c:pt idx="26">
                  <c:v>190</c:v>
                </c:pt>
              </c:numCache>
            </c:numRef>
          </c:val>
          <c:extLst>
            <c:ext xmlns:c16="http://schemas.microsoft.com/office/drawing/2014/chart" uri="{C3380CC4-5D6E-409C-BE32-E72D297353CC}">
              <c16:uniqueId val="{0000000D-4073-43CB-98F9-8A53CAEEF958}"/>
            </c:ext>
          </c:extLst>
        </c:ser>
        <c:ser>
          <c:idx val="1"/>
          <c:order val="1"/>
          <c:spPr>
            <a:solidFill>
              <a:srgbClr val="C3CFE1"/>
            </a:solidFill>
            <a:ln>
              <a:noFill/>
            </a:ln>
          </c:spPr>
          <c:invertIfNegative val="0"/>
          <c:val>
            <c:numRef>
              <c:f>Sheet1!$A$2:$AA$2</c:f>
              <c:numCache>
                <c:formatCode>General</c:formatCode>
                <c:ptCount val="27"/>
                <c:pt idx="0">
                  <c:v>148</c:v>
                </c:pt>
                <c:pt idx="1">
                  <c:v>211</c:v>
                </c:pt>
                <c:pt idx="2">
                  <c:v>259</c:v>
                </c:pt>
                <c:pt idx="3">
                  <c:v>224</c:v>
                </c:pt>
                <c:pt idx="4">
                  <c:v>216</c:v>
                </c:pt>
                <c:pt idx="5">
                  <c:v>253</c:v>
                </c:pt>
                <c:pt idx="6">
                  <c:v>206</c:v>
                </c:pt>
                <c:pt idx="7">
                  <c:v>292</c:v>
                </c:pt>
                <c:pt idx="8">
                  <c:v>279</c:v>
                </c:pt>
                <c:pt idx="9">
                  <c:v>292</c:v>
                </c:pt>
                <c:pt idx="10">
                  <c:v>290</c:v>
                </c:pt>
                <c:pt idx="11">
                  <c:v>310</c:v>
                </c:pt>
                <c:pt idx="12">
                  <c:v>245</c:v>
                </c:pt>
                <c:pt idx="13">
                  <c:v>314</c:v>
                </c:pt>
                <c:pt idx="14">
                  <c:v>309</c:v>
                </c:pt>
                <c:pt idx="15">
                  <c:v>256</c:v>
                </c:pt>
                <c:pt idx="16">
                  <c:v>290</c:v>
                </c:pt>
                <c:pt idx="17">
                  <c:v>275</c:v>
                </c:pt>
                <c:pt idx="18">
                  <c:v>399</c:v>
                </c:pt>
                <c:pt idx="19">
                  <c:v>420</c:v>
                </c:pt>
                <c:pt idx="20">
                  <c:v>291</c:v>
                </c:pt>
                <c:pt idx="21">
                  <c:v>340</c:v>
                </c:pt>
                <c:pt idx="22">
                  <c:v>334</c:v>
                </c:pt>
                <c:pt idx="23">
                  <c:v>338</c:v>
                </c:pt>
                <c:pt idx="24">
                  <c:v>351</c:v>
                </c:pt>
                <c:pt idx="25">
                  <c:v>563</c:v>
                </c:pt>
                <c:pt idx="26">
                  <c:v>583</c:v>
                </c:pt>
              </c:numCache>
            </c:numRef>
          </c:val>
          <c:extLst>
            <c:ext xmlns:c16="http://schemas.microsoft.com/office/drawing/2014/chart" uri="{C3380CC4-5D6E-409C-BE32-E72D297353CC}">
              <c16:uniqueId val="{0000000E-4073-43CB-98F9-8A53CAEEF958}"/>
            </c:ext>
          </c:extLst>
        </c:ser>
        <c:dLbls>
          <c:showLegendKey val="0"/>
          <c:showVal val="0"/>
          <c:showCatName val="0"/>
          <c:showSerName val="0"/>
          <c:showPercent val="0"/>
          <c:showBubbleSize val="0"/>
        </c:dLbls>
        <c:gapWidth val="80"/>
        <c:overlap val="100"/>
        <c:axId val="925942111"/>
        <c:axId val="1"/>
      </c:barChart>
      <c:lineChart>
        <c:grouping val="standard"/>
        <c:varyColors val="0"/>
        <c:ser>
          <c:idx val="2"/>
          <c:order val="2"/>
          <c:spPr>
            <a:ln>
              <a:noFill/>
            </a:ln>
          </c:spPr>
          <c:marker>
            <c:symbol val="none"/>
          </c:marker>
          <c:dPt>
            <c:idx val="0"/>
            <c:marker>
              <c:symbol val="circle"/>
              <c:size val="6"/>
              <c:spPr>
                <a:solidFill>
                  <a:srgbClr val="364D6E"/>
                </a:solidFill>
                <a:ln w="9525" cmpd="sng" algn="ctr">
                  <a:solidFill>
                    <a:srgbClr val="364D6E"/>
                  </a:solidFill>
                  <a:prstDash val="solid"/>
                </a:ln>
              </c:spPr>
            </c:marker>
            <c:bubble3D val="0"/>
            <c:extLst>
              <c:ext xmlns:c16="http://schemas.microsoft.com/office/drawing/2014/chart" uri="{C3380CC4-5D6E-409C-BE32-E72D297353CC}">
                <c16:uniqueId val="{0000000F-4073-43CB-98F9-8A53CAEEF958}"/>
              </c:ext>
            </c:extLst>
          </c:dPt>
          <c:dPt>
            <c:idx val="1"/>
            <c:marker>
              <c:symbol val="circle"/>
              <c:size val="6"/>
              <c:spPr>
                <a:solidFill>
                  <a:srgbClr val="364D6E"/>
                </a:solidFill>
                <a:ln w="9525" cmpd="sng" algn="ctr">
                  <a:solidFill>
                    <a:srgbClr val="364D6E"/>
                  </a:solidFill>
                  <a:prstDash val="solid"/>
                </a:ln>
              </c:spPr>
            </c:marker>
            <c:bubble3D val="0"/>
            <c:extLst>
              <c:ext xmlns:c16="http://schemas.microsoft.com/office/drawing/2014/chart" uri="{C3380CC4-5D6E-409C-BE32-E72D297353CC}">
                <c16:uniqueId val="{00000010-4073-43CB-98F9-8A53CAEEF958}"/>
              </c:ext>
            </c:extLst>
          </c:dPt>
          <c:dPt>
            <c:idx val="2"/>
            <c:marker>
              <c:symbol val="circle"/>
              <c:size val="6"/>
              <c:spPr>
                <a:solidFill>
                  <a:srgbClr val="364D6E"/>
                </a:solidFill>
                <a:ln w="9525" cmpd="sng" algn="ctr">
                  <a:solidFill>
                    <a:srgbClr val="364D6E"/>
                  </a:solidFill>
                  <a:prstDash val="solid"/>
                </a:ln>
              </c:spPr>
            </c:marker>
            <c:bubble3D val="0"/>
            <c:extLst>
              <c:ext xmlns:c16="http://schemas.microsoft.com/office/drawing/2014/chart" uri="{C3380CC4-5D6E-409C-BE32-E72D297353CC}">
                <c16:uniqueId val="{00000011-4073-43CB-98F9-8A53CAEEF958}"/>
              </c:ext>
            </c:extLst>
          </c:dPt>
          <c:dPt>
            <c:idx val="3"/>
            <c:marker>
              <c:symbol val="circle"/>
              <c:size val="6"/>
              <c:spPr>
                <a:solidFill>
                  <a:srgbClr val="364D6E"/>
                </a:solidFill>
                <a:ln w="9525" cmpd="sng" algn="ctr">
                  <a:solidFill>
                    <a:srgbClr val="364D6E"/>
                  </a:solidFill>
                  <a:prstDash val="solid"/>
                </a:ln>
              </c:spPr>
            </c:marker>
            <c:bubble3D val="0"/>
            <c:extLst>
              <c:ext xmlns:c16="http://schemas.microsoft.com/office/drawing/2014/chart" uri="{C3380CC4-5D6E-409C-BE32-E72D297353CC}">
                <c16:uniqueId val="{00000012-4073-43CB-98F9-8A53CAEEF958}"/>
              </c:ext>
            </c:extLst>
          </c:dPt>
          <c:dPt>
            <c:idx val="4"/>
            <c:marker>
              <c:symbol val="circle"/>
              <c:size val="6"/>
              <c:spPr>
                <a:solidFill>
                  <a:srgbClr val="364D6E"/>
                </a:solidFill>
                <a:ln w="9525" cmpd="sng" algn="ctr">
                  <a:solidFill>
                    <a:srgbClr val="364D6E"/>
                  </a:solidFill>
                  <a:prstDash val="solid"/>
                </a:ln>
              </c:spPr>
            </c:marker>
            <c:bubble3D val="0"/>
            <c:extLst>
              <c:ext xmlns:c16="http://schemas.microsoft.com/office/drawing/2014/chart" uri="{C3380CC4-5D6E-409C-BE32-E72D297353CC}">
                <c16:uniqueId val="{00000013-4073-43CB-98F9-8A53CAEEF958}"/>
              </c:ext>
            </c:extLst>
          </c:dPt>
          <c:dPt>
            <c:idx val="5"/>
            <c:marker>
              <c:symbol val="circle"/>
              <c:size val="6"/>
              <c:spPr>
                <a:solidFill>
                  <a:srgbClr val="364D6E"/>
                </a:solidFill>
                <a:ln w="9525" cmpd="sng" algn="ctr">
                  <a:solidFill>
                    <a:srgbClr val="364D6E"/>
                  </a:solidFill>
                  <a:prstDash val="solid"/>
                </a:ln>
              </c:spPr>
            </c:marker>
            <c:bubble3D val="0"/>
            <c:extLst>
              <c:ext xmlns:c16="http://schemas.microsoft.com/office/drawing/2014/chart" uri="{C3380CC4-5D6E-409C-BE32-E72D297353CC}">
                <c16:uniqueId val="{00000014-4073-43CB-98F9-8A53CAEEF958}"/>
              </c:ext>
            </c:extLst>
          </c:dPt>
          <c:dPt>
            <c:idx val="6"/>
            <c:marker>
              <c:symbol val="circle"/>
              <c:size val="6"/>
              <c:spPr>
                <a:solidFill>
                  <a:srgbClr val="364D6E"/>
                </a:solidFill>
                <a:ln w="9525" cmpd="sng" algn="ctr">
                  <a:solidFill>
                    <a:srgbClr val="364D6E"/>
                  </a:solidFill>
                  <a:prstDash val="solid"/>
                </a:ln>
              </c:spPr>
            </c:marker>
            <c:bubble3D val="0"/>
            <c:extLst>
              <c:ext xmlns:c16="http://schemas.microsoft.com/office/drawing/2014/chart" uri="{C3380CC4-5D6E-409C-BE32-E72D297353CC}">
                <c16:uniqueId val="{00000015-4073-43CB-98F9-8A53CAEEF958}"/>
              </c:ext>
            </c:extLst>
          </c:dPt>
          <c:dPt>
            <c:idx val="7"/>
            <c:marker>
              <c:symbol val="circle"/>
              <c:size val="6"/>
              <c:spPr>
                <a:solidFill>
                  <a:srgbClr val="364D6E"/>
                </a:solidFill>
                <a:ln w="9525" cmpd="sng" algn="ctr">
                  <a:solidFill>
                    <a:srgbClr val="364D6E"/>
                  </a:solidFill>
                  <a:prstDash val="solid"/>
                </a:ln>
              </c:spPr>
            </c:marker>
            <c:bubble3D val="0"/>
            <c:extLst>
              <c:ext xmlns:c16="http://schemas.microsoft.com/office/drawing/2014/chart" uri="{C3380CC4-5D6E-409C-BE32-E72D297353CC}">
                <c16:uniqueId val="{00000016-4073-43CB-98F9-8A53CAEEF958}"/>
              </c:ext>
            </c:extLst>
          </c:dPt>
          <c:dPt>
            <c:idx val="8"/>
            <c:marker>
              <c:symbol val="circle"/>
              <c:size val="6"/>
              <c:spPr>
                <a:solidFill>
                  <a:srgbClr val="364D6E"/>
                </a:solidFill>
                <a:ln w="9525" cmpd="sng" algn="ctr">
                  <a:solidFill>
                    <a:srgbClr val="364D6E"/>
                  </a:solidFill>
                  <a:prstDash val="solid"/>
                </a:ln>
              </c:spPr>
            </c:marker>
            <c:bubble3D val="0"/>
            <c:extLst>
              <c:ext xmlns:c16="http://schemas.microsoft.com/office/drawing/2014/chart" uri="{C3380CC4-5D6E-409C-BE32-E72D297353CC}">
                <c16:uniqueId val="{00000017-4073-43CB-98F9-8A53CAEEF958}"/>
              </c:ext>
            </c:extLst>
          </c:dPt>
          <c:dPt>
            <c:idx val="9"/>
            <c:marker>
              <c:symbol val="circle"/>
              <c:size val="6"/>
              <c:spPr>
                <a:solidFill>
                  <a:srgbClr val="364D6E"/>
                </a:solidFill>
                <a:ln w="9525" cmpd="sng" algn="ctr">
                  <a:solidFill>
                    <a:srgbClr val="364D6E"/>
                  </a:solidFill>
                  <a:prstDash val="solid"/>
                </a:ln>
              </c:spPr>
            </c:marker>
            <c:bubble3D val="0"/>
            <c:extLst>
              <c:ext xmlns:c16="http://schemas.microsoft.com/office/drawing/2014/chart" uri="{C3380CC4-5D6E-409C-BE32-E72D297353CC}">
                <c16:uniqueId val="{00000018-4073-43CB-98F9-8A53CAEEF958}"/>
              </c:ext>
            </c:extLst>
          </c:dPt>
          <c:dPt>
            <c:idx val="10"/>
            <c:marker>
              <c:symbol val="circle"/>
              <c:size val="6"/>
              <c:spPr>
                <a:solidFill>
                  <a:srgbClr val="364D6E"/>
                </a:solidFill>
                <a:ln w="9525" cmpd="sng" algn="ctr">
                  <a:solidFill>
                    <a:srgbClr val="364D6E"/>
                  </a:solidFill>
                  <a:prstDash val="solid"/>
                </a:ln>
              </c:spPr>
            </c:marker>
            <c:bubble3D val="0"/>
            <c:extLst>
              <c:ext xmlns:c16="http://schemas.microsoft.com/office/drawing/2014/chart" uri="{C3380CC4-5D6E-409C-BE32-E72D297353CC}">
                <c16:uniqueId val="{00000019-4073-43CB-98F9-8A53CAEEF958}"/>
              </c:ext>
            </c:extLst>
          </c:dPt>
          <c:dPt>
            <c:idx val="11"/>
            <c:marker>
              <c:symbol val="circle"/>
              <c:size val="6"/>
              <c:spPr>
                <a:solidFill>
                  <a:srgbClr val="364D6E"/>
                </a:solidFill>
                <a:ln w="9525" cmpd="sng" algn="ctr">
                  <a:solidFill>
                    <a:srgbClr val="364D6E"/>
                  </a:solidFill>
                  <a:prstDash val="solid"/>
                </a:ln>
              </c:spPr>
            </c:marker>
            <c:bubble3D val="0"/>
            <c:extLst>
              <c:ext xmlns:c16="http://schemas.microsoft.com/office/drawing/2014/chart" uri="{C3380CC4-5D6E-409C-BE32-E72D297353CC}">
                <c16:uniqueId val="{0000001A-4073-43CB-98F9-8A53CAEEF958}"/>
              </c:ext>
            </c:extLst>
          </c:dPt>
          <c:dPt>
            <c:idx val="12"/>
            <c:marker>
              <c:symbol val="circle"/>
              <c:size val="6"/>
              <c:spPr>
                <a:solidFill>
                  <a:srgbClr val="364D6E"/>
                </a:solidFill>
                <a:ln w="9525" cmpd="sng" algn="ctr">
                  <a:solidFill>
                    <a:srgbClr val="364D6E"/>
                  </a:solidFill>
                  <a:prstDash val="solid"/>
                </a:ln>
              </c:spPr>
            </c:marker>
            <c:bubble3D val="0"/>
            <c:extLst>
              <c:ext xmlns:c16="http://schemas.microsoft.com/office/drawing/2014/chart" uri="{C3380CC4-5D6E-409C-BE32-E72D297353CC}">
                <c16:uniqueId val="{0000001B-4073-43CB-98F9-8A53CAEEF958}"/>
              </c:ext>
            </c:extLst>
          </c:dPt>
          <c:dPt>
            <c:idx val="13"/>
            <c:marker>
              <c:symbol val="circle"/>
              <c:size val="6"/>
              <c:spPr>
                <a:solidFill>
                  <a:srgbClr val="364D6E"/>
                </a:solidFill>
                <a:ln w="9525" cmpd="sng" algn="ctr">
                  <a:solidFill>
                    <a:srgbClr val="364D6E"/>
                  </a:solidFill>
                  <a:prstDash val="solid"/>
                </a:ln>
              </c:spPr>
            </c:marker>
            <c:bubble3D val="0"/>
            <c:extLst>
              <c:ext xmlns:c16="http://schemas.microsoft.com/office/drawing/2014/chart" uri="{C3380CC4-5D6E-409C-BE32-E72D297353CC}">
                <c16:uniqueId val="{0000001C-4073-43CB-98F9-8A53CAEEF958}"/>
              </c:ext>
            </c:extLst>
          </c:dPt>
          <c:dPt>
            <c:idx val="14"/>
            <c:marker>
              <c:symbol val="circle"/>
              <c:size val="6"/>
              <c:spPr>
                <a:solidFill>
                  <a:srgbClr val="364D6E"/>
                </a:solidFill>
                <a:ln w="9525" cmpd="sng" algn="ctr">
                  <a:solidFill>
                    <a:srgbClr val="364D6E"/>
                  </a:solidFill>
                  <a:prstDash val="solid"/>
                </a:ln>
              </c:spPr>
            </c:marker>
            <c:bubble3D val="0"/>
            <c:extLst>
              <c:ext xmlns:c16="http://schemas.microsoft.com/office/drawing/2014/chart" uri="{C3380CC4-5D6E-409C-BE32-E72D297353CC}">
                <c16:uniqueId val="{0000001D-4073-43CB-98F9-8A53CAEEF958}"/>
              </c:ext>
            </c:extLst>
          </c:dPt>
          <c:dPt>
            <c:idx val="15"/>
            <c:marker>
              <c:symbol val="circle"/>
              <c:size val="6"/>
              <c:spPr>
                <a:solidFill>
                  <a:srgbClr val="364D6E"/>
                </a:solidFill>
                <a:ln w="9525" cmpd="sng" algn="ctr">
                  <a:solidFill>
                    <a:srgbClr val="364D6E"/>
                  </a:solidFill>
                  <a:prstDash val="solid"/>
                </a:ln>
              </c:spPr>
            </c:marker>
            <c:bubble3D val="0"/>
            <c:extLst>
              <c:ext xmlns:c16="http://schemas.microsoft.com/office/drawing/2014/chart" uri="{C3380CC4-5D6E-409C-BE32-E72D297353CC}">
                <c16:uniqueId val="{0000001E-4073-43CB-98F9-8A53CAEEF958}"/>
              </c:ext>
            </c:extLst>
          </c:dPt>
          <c:dPt>
            <c:idx val="16"/>
            <c:marker>
              <c:symbol val="circle"/>
              <c:size val="6"/>
              <c:spPr>
                <a:solidFill>
                  <a:srgbClr val="364D6E"/>
                </a:solidFill>
                <a:ln w="9525" cmpd="sng" algn="ctr">
                  <a:solidFill>
                    <a:srgbClr val="364D6E"/>
                  </a:solidFill>
                  <a:prstDash val="solid"/>
                </a:ln>
              </c:spPr>
            </c:marker>
            <c:bubble3D val="0"/>
            <c:extLst>
              <c:ext xmlns:c16="http://schemas.microsoft.com/office/drawing/2014/chart" uri="{C3380CC4-5D6E-409C-BE32-E72D297353CC}">
                <c16:uniqueId val="{0000001F-4073-43CB-98F9-8A53CAEEF958}"/>
              </c:ext>
            </c:extLst>
          </c:dPt>
          <c:dPt>
            <c:idx val="17"/>
            <c:marker>
              <c:symbol val="circle"/>
              <c:size val="6"/>
              <c:spPr>
                <a:solidFill>
                  <a:srgbClr val="364D6E"/>
                </a:solidFill>
                <a:ln w="9525" cmpd="sng" algn="ctr">
                  <a:solidFill>
                    <a:srgbClr val="364D6E"/>
                  </a:solidFill>
                  <a:prstDash val="solid"/>
                </a:ln>
              </c:spPr>
            </c:marker>
            <c:bubble3D val="0"/>
            <c:extLst>
              <c:ext xmlns:c16="http://schemas.microsoft.com/office/drawing/2014/chart" uri="{C3380CC4-5D6E-409C-BE32-E72D297353CC}">
                <c16:uniqueId val="{00000020-4073-43CB-98F9-8A53CAEEF958}"/>
              </c:ext>
            </c:extLst>
          </c:dPt>
          <c:dPt>
            <c:idx val="18"/>
            <c:marker>
              <c:symbol val="circle"/>
              <c:size val="6"/>
              <c:spPr>
                <a:solidFill>
                  <a:srgbClr val="364D6E"/>
                </a:solidFill>
                <a:ln w="9525" cmpd="sng" algn="ctr">
                  <a:solidFill>
                    <a:srgbClr val="364D6E"/>
                  </a:solidFill>
                  <a:prstDash val="solid"/>
                </a:ln>
              </c:spPr>
            </c:marker>
            <c:bubble3D val="0"/>
            <c:extLst>
              <c:ext xmlns:c16="http://schemas.microsoft.com/office/drawing/2014/chart" uri="{C3380CC4-5D6E-409C-BE32-E72D297353CC}">
                <c16:uniqueId val="{00000021-4073-43CB-98F9-8A53CAEEF958}"/>
              </c:ext>
            </c:extLst>
          </c:dPt>
          <c:dPt>
            <c:idx val="19"/>
            <c:marker>
              <c:symbol val="circle"/>
              <c:size val="6"/>
              <c:spPr>
                <a:solidFill>
                  <a:srgbClr val="364D6E"/>
                </a:solidFill>
                <a:ln w="9525" cmpd="sng" algn="ctr">
                  <a:solidFill>
                    <a:srgbClr val="364D6E"/>
                  </a:solidFill>
                  <a:prstDash val="solid"/>
                </a:ln>
              </c:spPr>
            </c:marker>
            <c:bubble3D val="0"/>
            <c:extLst>
              <c:ext xmlns:c16="http://schemas.microsoft.com/office/drawing/2014/chart" uri="{C3380CC4-5D6E-409C-BE32-E72D297353CC}">
                <c16:uniqueId val="{00000022-4073-43CB-98F9-8A53CAEEF958}"/>
              </c:ext>
            </c:extLst>
          </c:dPt>
          <c:dPt>
            <c:idx val="20"/>
            <c:marker>
              <c:symbol val="circle"/>
              <c:size val="6"/>
              <c:spPr>
                <a:solidFill>
                  <a:srgbClr val="364D6E"/>
                </a:solidFill>
                <a:ln w="9525" cmpd="sng" algn="ctr">
                  <a:solidFill>
                    <a:srgbClr val="364D6E"/>
                  </a:solidFill>
                  <a:prstDash val="solid"/>
                </a:ln>
              </c:spPr>
            </c:marker>
            <c:bubble3D val="0"/>
            <c:extLst>
              <c:ext xmlns:c16="http://schemas.microsoft.com/office/drawing/2014/chart" uri="{C3380CC4-5D6E-409C-BE32-E72D297353CC}">
                <c16:uniqueId val="{00000023-4073-43CB-98F9-8A53CAEEF958}"/>
              </c:ext>
            </c:extLst>
          </c:dPt>
          <c:dPt>
            <c:idx val="21"/>
            <c:marker>
              <c:symbol val="circle"/>
              <c:size val="6"/>
              <c:spPr>
                <a:solidFill>
                  <a:srgbClr val="364D6E"/>
                </a:solidFill>
                <a:ln w="9525" cmpd="sng" algn="ctr">
                  <a:solidFill>
                    <a:srgbClr val="364D6E"/>
                  </a:solidFill>
                  <a:prstDash val="solid"/>
                </a:ln>
              </c:spPr>
            </c:marker>
            <c:bubble3D val="0"/>
            <c:extLst>
              <c:ext xmlns:c16="http://schemas.microsoft.com/office/drawing/2014/chart" uri="{C3380CC4-5D6E-409C-BE32-E72D297353CC}">
                <c16:uniqueId val="{00000024-4073-43CB-98F9-8A53CAEEF958}"/>
              </c:ext>
            </c:extLst>
          </c:dPt>
          <c:dPt>
            <c:idx val="22"/>
            <c:marker>
              <c:symbol val="circle"/>
              <c:size val="6"/>
              <c:spPr>
                <a:solidFill>
                  <a:srgbClr val="364D6E"/>
                </a:solidFill>
                <a:ln w="9525" cmpd="sng" algn="ctr">
                  <a:solidFill>
                    <a:srgbClr val="364D6E"/>
                  </a:solidFill>
                  <a:prstDash val="solid"/>
                </a:ln>
              </c:spPr>
            </c:marker>
            <c:bubble3D val="0"/>
            <c:extLst>
              <c:ext xmlns:c16="http://schemas.microsoft.com/office/drawing/2014/chart" uri="{C3380CC4-5D6E-409C-BE32-E72D297353CC}">
                <c16:uniqueId val="{00000025-4073-43CB-98F9-8A53CAEEF958}"/>
              </c:ext>
            </c:extLst>
          </c:dPt>
          <c:dPt>
            <c:idx val="23"/>
            <c:marker>
              <c:symbol val="circle"/>
              <c:size val="6"/>
              <c:spPr>
                <a:solidFill>
                  <a:srgbClr val="364D6E"/>
                </a:solidFill>
                <a:ln w="9525" cmpd="sng" algn="ctr">
                  <a:solidFill>
                    <a:srgbClr val="364D6E"/>
                  </a:solidFill>
                  <a:prstDash val="solid"/>
                </a:ln>
              </c:spPr>
            </c:marker>
            <c:bubble3D val="0"/>
            <c:extLst>
              <c:ext xmlns:c16="http://schemas.microsoft.com/office/drawing/2014/chart" uri="{C3380CC4-5D6E-409C-BE32-E72D297353CC}">
                <c16:uniqueId val="{00000026-4073-43CB-98F9-8A53CAEEF958}"/>
              </c:ext>
            </c:extLst>
          </c:dPt>
          <c:dPt>
            <c:idx val="24"/>
            <c:marker>
              <c:symbol val="circle"/>
              <c:size val="6"/>
              <c:spPr>
                <a:solidFill>
                  <a:srgbClr val="364D6E"/>
                </a:solidFill>
                <a:ln w="9525" cmpd="sng" algn="ctr">
                  <a:solidFill>
                    <a:srgbClr val="364D6E"/>
                  </a:solidFill>
                  <a:prstDash val="solid"/>
                </a:ln>
              </c:spPr>
            </c:marker>
            <c:bubble3D val="0"/>
            <c:extLst>
              <c:ext xmlns:c16="http://schemas.microsoft.com/office/drawing/2014/chart" uri="{C3380CC4-5D6E-409C-BE32-E72D297353CC}">
                <c16:uniqueId val="{00000027-4073-43CB-98F9-8A53CAEEF958}"/>
              </c:ext>
            </c:extLst>
          </c:dPt>
          <c:dPt>
            <c:idx val="25"/>
            <c:marker>
              <c:symbol val="circle"/>
              <c:size val="6"/>
              <c:spPr>
                <a:solidFill>
                  <a:srgbClr val="364D6E"/>
                </a:solidFill>
                <a:ln w="9525" cmpd="sng" algn="ctr">
                  <a:solidFill>
                    <a:srgbClr val="364D6E"/>
                  </a:solidFill>
                  <a:prstDash val="solid"/>
                </a:ln>
              </c:spPr>
            </c:marker>
            <c:bubble3D val="0"/>
            <c:extLst>
              <c:ext xmlns:c16="http://schemas.microsoft.com/office/drawing/2014/chart" uri="{C3380CC4-5D6E-409C-BE32-E72D297353CC}">
                <c16:uniqueId val="{00000028-4073-43CB-98F9-8A53CAEEF958}"/>
              </c:ext>
            </c:extLst>
          </c:dPt>
          <c:dPt>
            <c:idx val="26"/>
            <c:marker>
              <c:symbol val="circle"/>
              <c:size val="6"/>
              <c:spPr>
                <a:solidFill>
                  <a:srgbClr val="364D6E"/>
                </a:solidFill>
                <a:ln w="9525" cmpd="sng" algn="ctr">
                  <a:solidFill>
                    <a:srgbClr val="364D6E"/>
                  </a:solidFill>
                  <a:prstDash val="solid"/>
                </a:ln>
              </c:spPr>
            </c:marker>
            <c:bubble3D val="0"/>
            <c:extLst>
              <c:ext xmlns:c16="http://schemas.microsoft.com/office/drawing/2014/chart" uri="{C3380CC4-5D6E-409C-BE32-E72D297353CC}">
                <c16:uniqueId val="{00000029-4073-43CB-98F9-8A53CAEEF958}"/>
              </c:ext>
            </c:extLst>
          </c:dPt>
          <c:val>
            <c:numRef>
              <c:f>Sheet1!$A$3:$AA$3</c:f>
              <c:numCache>
                <c:formatCode>General</c:formatCode>
                <c:ptCount val="27"/>
                <c:pt idx="0">
                  <c:v>274</c:v>
                </c:pt>
                <c:pt idx="1">
                  <c:v>254</c:v>
                </c:pt>
                <c:pt idx="2">
                  <c:v>209</c:v>
                </c:pt>
                <c:pt idx="3">
                  <c:v>273</c:v>
                </c:pt>
                <c:pt idx="4">
                  <c:v>286</c:v>
                </c:pt>
                <c:pt idx="5">
                  <c:v>276</c:v>
                </c:pt>
                <c:pt idx="6">
                  <c:v>334</c:v>
                </c:pt>
                <c:pt idx="7">
                  <c:v>252</c:v>
                </c:pt>
                <c:pt idx="8">
                  <c:v>281</c:v>
                </c:pt>
                <c:pt idx="9">
                  <c:v>271</c:v>
                </c:pt>
                <c:pt idx="10">
                  <c:v>275</c:v>
                </c:pt>
                <c:pt idx="11">
                  <c:v>262</c:v>
                </c:pt>
                <c:pt idx="12">
                  <c:v>327</c:v>
                </c:pt>
                <c:pt idx="13">
                  <c:v>269</c:v>
                </c:pt>
                <c:pt idx="14">
                  <c:v>294</c:v>
                </c:pt>
                <c:pt idx="15">
                  <c:v>351</c:v>
                </c:pt>
                <c:pt idx="16">
                  <c:v>318</c:v>
                </c:pt>
                <c:pt idx="17">
                  <c:v>356</c:v>
                </c:pt>
                <c:pt idx="18">
                  <c:v>266</c:v>
                </c:pt>
                <c:pt idx="19">
                  <c:v>245</c:v>
                </c:pt>
                <c:pt idx="20">
                  <c:v>409</c:v>
                </c:pt>
                <c:pt idx="21">
                  <c:v>362</c:v>
                </c:pt>
                <c:pt idx="22">
                  <c:v>397</c:v>
                </c:pt>
                <c:pt idx="23">
                  <c:v>400</c:v>
                </c:pt>
                <c:pt idx="24">
                  <c:v>420</c:v>
                </c:pt>
                <c:pt idx="25">
                  <c:v>266</c:v>
                </c:pt>
                <c:pt idx="26">
                  <c:v>370</c:v>
                </c:pt>
              </c:numCache>
            </c:numRef>
          </c:val>
          <c:smooth val="0"/>
          <c:extLst>
            <c:ext xmlns:c16="http://schemas.microsoft.com/office/drawing/2014/chart" uri="{C3380CC4-5D6E-409C-BE32-E72D297353CC}">
              <c16:uniqueId val="{0000002A-4073-43CB-98F9-8A53CAEEF958}"/>
            </c:ext>
          </c:extLst>
        </c:ser>
        <c:dLbls>
          <c:showLegendKey val="0"/>
          <c:showVal val="0"/>
          <c:showCatName val="0"/>
          <c:showSerName val="0"/>
          <c:showPercent val="0"/>
          <c:showBubbleSize val="0"/>
        </c:dLbls>
        <c:marker val="1"/>
        <c:smooth val="0"/>
        <c:axId val="925942111"/>
        <c:axId val="1"/>
      </c:lineChart>
      <c:catAx>
        <c:axId val="925942111"/>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8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sz="800" kern="1200">
                <a:solidFill>
                  <a:schemeClr val="tx1"/>
                </a:solidFill>
                <a:latin typeface="+mn-lt"/>
                <a:ea typeface="+mn-ea"/>
                <a:cs typeface="+mn-cs"/>
              </a:defRPr>
            </a:pPr>
            <a:endParaRPr lang="en-US"/>
          </a:p>
        </c:txPr>
        <c:crossAx val="925942111"/>
        <c:crosses val="min"/>
        <c:crossBetween val="between"/>
        <c:majorUnit val="50"/>
      </c:valAx>
    </c:plotArea>
    <c:plotVisOnly val="0"/>
    <c:dispBlanksAs val="gap"/>
    <c:showDLblsOverMax val="1"/>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F79C212A-3DF3-4C24-A308-03986AF56574}" type="datetimeFigureOut">
              <a:rPr lang="en-GB" smtClean="0"/>
              <a:pPr/>
              <a:t>07/05/2024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0C80589D-A29C-4744-99CF-D5907CFA8130}" type="slidenum">
              <a:rPr lang="en-GB" smtClean="0"/>
              <a:pPr/>
              <a:t>‹#›</a:t>
            </a:fld>
            <a:endParaRPr lang="en-GB"/>
          </a:p>
        </p:txBody>
      </p:sp>
    </p:spTree>
    <p:extLst>
      <p:ext uri="{BB962C8B-B14F-4D97-AF65-F5344CB8AC3E}">
        <p14:creationId xmlns:p14="http://schemas.microsoft.com/office/powerpoint/2010/main" val="2372168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9DCF9700-5297-4043-BCA3-BE59C56D3F28}" type="slidenum">
              <a:rPr lang="en-US" smtClean="0"/>
              <a:pPr/>
              <a:t>1</a:t>
            </a:fld>
            <a:endParaRPr lang="en-US"/>
          </a:p>
        </p:txBody>
      </p:sp>
    </p:spTree>
    <p:extLst>
      <p:ext uri="{BB962C8B-B14F-4D97-AF65-F5344CB8AC3E}">
        <p14:creationId xmlns:p14="http://schemas.microsoft.com/office/powerpoint/2010/main" val="3109855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C80589D-A29C-4744-99CF-D5907CFA8130}" type="slidenum">
              <a:rPr lang="en-GB" smtClean="0"/>
              <a:pPr/>
              <a:t>2</a:t>
            </a:fld>
            <a:endParaRPr lang="en-GB"/>
          </a:p>
        </p:txBody>
      </p:sp>
    </p:spTree>
    <p:extLst>
      <p:ext uri="{BB962C8B-B14F-4D97-AF65-F5344CB8AC3E}">
        <p14:creationId xmlns:p14="http://schemas.microsoft.com/office/powerpoint/2010/main" val="19965949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6.png"/><Relationship Id="rId5" Type="http://schemas.openxmlformats.org/officeDocument/2006/relationships/image" Target="../media/image2.emf"/><Relationship Id="rId4" Type="http://schemas.openxmlformats.org/officeDocument/2006/relationships/image" Target="../media/image5.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image" Target="../media/image7.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image" Target="../media/image7.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image" Target="../media/image7.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7.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92CA73D-5685-4731-95C7-B16F7630738D}"/>
              </a:ext>
            </a:extLst>
          </p:cNvPr>
          <p:cNvGraphicFramePr>
            <a:graphicFrameLocks noChangeAspect="1"/>
          </p:cNvGraphicFramePr>
          <p:nvPr userDrawn="1">
            <p:custDataLst>
              <p:tags r:id="rId1"/>
            </p:custDataLst>
            <p:extLst>
              <p:ext uri="{D42A27DB-BD31-4B8C-83A1-F6EECF244321}">
                <p14:modId xmlns:p14="http://schemas.microsoft.com/office/powerpoint/2010/main" val="6602076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3" name="Object 2" hidden="1">
                        <a:extLst>
                          <a:ext uri="{FF2B5EF4-FFF2-40B4-BE49-F238E27FC236}">
                            <a16:creationId xmlns:a16="http://schemas.microsoft.com/office/drawing/2014/main" id="{692CA73D-5685-4731-95C7-B16F7630738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2" name="Rectangle 31"/>
          <p:cNvSpPr/>
          <p:nvPr userDrawn="1"/>
        </p:nvSpPr>
        <p:spPr>
          <a:xfrm>
            <a:off x="685801" y="685800"/>
            <a:ext cx="10820398" cy="5156200"/>
          </a:xfrm>
          <a:prstGeom prst="rect">
            <a:avLst/>
          </a:prstGeom>
          <a:noFill/>
          <a:ln w="9525" cap="flat" cmpd="sng" algn="ctr">
            <a:solidFill>
              <a:srgbClr val="919396"/>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Narrow"/>
              <a:ea typeface="+mn-ea"/>
              <a:cs typeface="+mn-cs"/>
            </a:endParaRPr>
          </a:p>
        </p:txBody>
      </p:sp>
      <p:grpSp>
        <p:nvGrpSpPr>
          <p:cNvPr id="33" name="Group 32"/>
          <p:cNvGrpSpPr/>
          <p:nvPr userDrawn="1"/>
        </p:nvGrpSpPr>
        <p:grpSpPr>
          <a:xfrm>
            <a:off x="7755470" y="5540832"/>
            <a:ext cx="3094396" cy="562617"/>
            <a:chOff x="5641848" y="4462272"/>
            <a:chExt cx="2414016" cy="438912"/>
          </a:xfrm>
        </p:grpSpPr>
        <p:sp>
          <p:nvSpPr>
            <p:cNvPr id="34" name="Rectangle 33"/>
            <p:cNvSpPr/>
            <p:nvPr userDrawn="1"/>
          </p:nvSpPr>
          <p:spPr>
            <a:xfrm>
              <a:off x="5641848" y="4462272"/>
              <a:ext cx="2414016" cy="4389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Narrow"/>
                <a:ea typeface="+mn-ea"/>
                <a:cs typeface="+mn-cs"/>
              </a:endParaRPr>
            </a:p>
          </p:txBody>
        </p:sp>
        <p:pic>
          <p:nvPicPr>
            <p:cNvPr id="35" name="Picture 3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751576" y="4471416"/>
              <a:ext cx="2255625" cy="421875"/>
            </a:xfrm>
            <a:prstGeom prst="rect">
              <a:avLst/>
            </a:prstGeom>
          </p:spPr>
        </p:pic>
      </p:grpSp>
      <p:pic>
        <p:nvPicPr>
          <p:cNvPr id="7" name="Picture 6">
            <a:extLst>
              <a:ext uri="{FF2B5EF4-FFF2-40B4-BE49-F238E27FC236}">
                <a16:creationId xmlns:a16="http://schemas.microsoft.com/office/drawing/2014/main" id="{DB459BB0-2F5C-4038-AE99-A570201FCE82}"/>
              </a:ext>
            </a:extLst>
          </p:cNvPr>
          <p:cNvPicPr>
            <a:picLocks noChangeAspect="1"/>
          </p:cNvPicPr>
          <p:nvPr userDrawn="1"/>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b="6000"/>
          <a:stretch/>
        </p:blipFill>
        <p:spPr>
          <a:xfrm>
            <a:off x="692506" y="690587"/>
            <a:ext cx="4198727" cy="5148000"/>
          </a:xfrm>
          <a:prstGeom prst="rect">
            <a:avLst/>
          </a:prstGeom>
        </p:spPr>
      </p:pic>
      <p:sp>
        <p:nvSpPr>
          <p:cNvPr id="2" name="Rectangle 1">
            <a:extLst>
              <a:ext uri="{FF2B5EF4-FFF2-40B4-BE49-F238E27FC236}">
                <a16:creationId xmlns:a16="http://schemas.microsoft.com/office/drawing/2014/main" id="{BF0819F9-3CCA-4B21-9C58-AAFFF137272D}"/>
              </a:ext>
            </a:extLst>
          </p:cNvPr>
          <p:cNvSpPr/>
          <p:nvPr userDrawn="1"/>
        </p:nvSpPr>
        <p:spPr>
          <a:xfrm>
            <a:off x="5227565" y="5646767"/>
            <a:ext cx="1859142" cy="383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pic>
        <p:nvPicPr>
          <p:cNvPr id="8" name="Picture 7">
            <a:extLst>
              <a:ext uri="{FF2B5EF4-FFF2-40B4-BE49-F238E27FC236}">
                <a16:creationId xmlns:a16="http://schemas.microsoft.com/office/drawing/2014/main" id="{E4A9DF91-C1C3-49CE-A28E-68787937EA79}"/>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453341" y="5401020"/>
            <a:ext cx="1434747" cy="842240"/>
          </a:xfrm>
          <a:prstGeom prst="rect">
            <a:avLst/>
          </a:prstGeom>
        </p:spPr>
      </p:pic>
    </p:spTree>
    <p:extLst>
      <p:ext uri="{BB962C8B-B14F-4D97-AF65-F5344CB8AC3E}">
        <p14:creationId xmlns:p14="http://schemas.microsoft.com/office/powerpoint/2010/main" val="3768537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33088079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5" name="Picture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537074" y="6226575"/>
            <a:ext cx="2255625" cy="421875"/>
          </a:xfrm>
          <a:prstGeom prst="rect">
            <a:avLst/>
          </a:prstGeom>
        </p:spPr>
      </p:pic>
      <p:sp>
        <p:nvSpPr>
          <p:cNvPr id="6" name="Slide Number Placeholder 6"/>
          <p:cNvSpPr txBox="1">
            <a:spLocks/>
          </p:cNvSpPr>
          <p:nvPr userDrawn="1"/>
        </p:nvSpPr>
        <p:spPr>
          <a:xfrm>
            <a:off x="170804" y="6443434"/>
            <a:ext cx="512368" cy="365125"/>
          </a:xfrm>
          <a:prstGeom prst="rect">
            <a:avLst/>
          </a:prstGeom>
        </p:spPr>
        <p:txBody>
          <a:bodyPr/>
          <a:lstStyle>
            <a:defPPr>
              <a:defRPr lang="en-US"/>
            </a:defPPr>
            <a:lvl1pPr marL="0" algn="l"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B3934CC2-27F1-4D89-AF19-8318FEF32B8A}" type="slidenum">
              <a:rPr lang="en-GB" sz="1200" smtClean="0">
                <a:solidFill>
                  <a:schemeClr val="tx1"/>
                </a:solidFill>
                <a:latin typeface="Arial" panose="020B0604020202020204" pitchFamily="34" charset="0"/>
                <a:cs typeface="Arial" panose="020B0604020202020204" pitchFamily="34" charset="0"/>
              </a:rPr>
              <a:pPr rtl="0"/>
              <a:t>‹#›</a:t>
            </a:fld>
            <a:endParaRPr lang="en-GB" sz="1200">
              <a:solidFill>
                <a:schemeClr val="tx1"/>
              </a:solidFill>
              <a:latin typeface="Arial" panose="020B0604020202020204" pitchFamily="34" charset="0"/>
              <a:cs typeface="Arial" panose="020B0604020202020204" pitchFamily="34" charset="0"/>
            </a:endParaRPr>
          </a:p>
        </p:txBody>
      </p:sp>
      <p:sp>
        <p:nvSpPr>
          <p:cNvPr id="14" name="Title 12"/>
          <p:cNvSpPr>
            <a:spLocks noGrp="1"/>
          </p:cNvSpPr>
          <p:nvPr>
            <p:ph type="title"/>
          </p:nvPr>
        </p:nvSpPr>
        <p:spPr>
          <a:xfrm>
            <a:off x="685800" y="585216"/>
            <a:ext cx="11122572" cy="723899"/>
          </a:xfrm>
          <a:prstGeom prst="rect">
            <a:avLst/>
          </a:prstGeom>
        </p:spPr>
        <p:txBody>
          <a:bodyPr vert="horz"/>
          <a:lstStyle>
            <a:lvl1pPr rtl="0">
              <a:defRPr sz="2800">
                <a:solidFill>
                  <a:schemeClr val="tx1"/>
                </a:solidFill>
              </a:defRPr>
            </a:lvl1pPr>
          </a:lstStyle>
          <a:p>
            <a:r>
              <a:rPr lang="en-GB"/>
              <a:t>Click to edit Master title style</a:t>
            </a:r>
          </a:p>
        </p:txBody>
      </p:sp>
      <p:sp>
        <p:nvSpPr>
          <p:cNvPr id="3" name="Text Placeholder 2">
            <a:extLst>
              <a:ext uri="{FF2B5EF4-FFF2-40B4-BE49-F238E27FC236}">
                <a16:creationId xmlns:a16="http://schemas.microsoft.com/office/drawing/2014/main" id="{725C2567-4810-EF43-89FB-59E6C2A05AFC}"/>
              </a:ext>
            </a:extLst>
          </p:cNvPr>
          <p:cNvSpPr>
            <a:spLocks noGrp="1"/>
          </p:cNvSpPr>
          <p:nvPr>
            <p:ph type="body" sz="quarter" idx="10"/>
          </p:nvPr>
        </p:nvSpPr>
        <p:spPr>
          <a:xfrm>
            <a:off x="685800" y="1371600"/>
            <a:ext cx="11126788" cy="4190586"/>
          </a:xfrm>
          <a:prstGeom prst="rect">
            <a:avLst/>
          </a:prstGeom>
        </p:spPr>
        <p:txBody>
          <a:bodyPr/>
          <a:lstStyle>
            <a:lvl1pPr marL="228600" indent="-228600" rtl="0">
              <a:buClr>
                <a:schemeClr val="tx1"/>
              </a:buClr>
              <a:buFont typeface="Arial" panose="020B0604020202020204" pitchFamily="34" charset="0"/>
              <a:buChar char="•"/>
              <a:defRPr sz="2400">
                <a:solidFill>
                  <a:schemeClr val="tx1"/>
                </a:solidFill>
              </a:defRPr>
            </a:lvl1pPr>
            <a:lvl2pPr marL="514350" indent="-225425" rtl="0">
              <a:buClr>
                <a:schemeClr val="tx1"/>
              </a:buClr>
              <a:buFont typeface=".AppleSystemUIFont"/>
              <a:buChar char="–"/>
              <a:tabLst/>
              <a:defRPr sz="1800">
                <a:solidFill>
                  <a:schemeClr val="tx1"/>
                </a:solidFill>
              </a:defRPr>
            </a:lvl2pPr>
            <a:lvl3pPr marL="866775" indent="-227013" rtl="0">
              <a:buClr>
                <a:schemeClr val="tx1"/>
              </a:buClr>
              <a:buFont typeface="Arial" panose="020B0604020202020204" pitchFamily="34" charset="0"/>
              <a:buChar char="•"/>
              <a:tabLst/>
              <a:defRPr sz="1600">
                <a:solidFill>
                  <a:schemeClr val="tx1"/>
                </a:solidFill>
              </a:defRPr>
            </a:lvl3pPr>
            <a:lvl4pPr marL="1257300" indent="-214313" rtl="0">
              <a:buClr>
                <a:schemeClr val="tx1"/>
              </a:buClr>
              <a:buFont typeface=".AppleSystemUIFont"/>
              <a:buChar char="–"/>
              <a:tabLst/>
              <a:defRPr sz="1400">
                <a:solidFill>
                  <a:schemeClr val="tx1"/>
                </a:solidFill>
              </a:defRPr>
            </a:lvl4pPr>
            <a:lvl5pPr marL="1546225" indent="-214313" rtl="0">
              <a:buClr>
                <a:schemeClr val="tx1"/>
              </a:buClr>
              <a:buFont typeface="Arial" panose="020B0604020202020204" pitchFamily="34" charset="0"/>
              <a:buChar char="•"/>
              <a:tabLst/>
              <a:defRPr sz="12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9" name="Picture 8">
            <a:extLst>
              <a:ext uri="{FF2B5EF4-FFF2-40B4-BE49-F238E27FC236}">
                <a16:creationId xmlns:a16="http://schemas.microsoft.com/office/drawing/2014/main" id="{DAC02938-1907-45BC-A04F-A16B290F220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88571" y="6158877"/>
            <a:ext cx="999433" cy="586698"/>
          </a:xfrm>
          <a:prstGeom prst="rect">
            <a:avLst/>
          </a:prstGeom>
        </p:spPr>
      </p:pic>
    </p:spTree>
    <p:extLst>
      <p:ext uri="{BB962C8B-B14F-4D97-AF65-F5344CB8AC3E}">
        <p14:creationId xmlns:p14="http://schemas.microsoft.com/office/powerpoint/2010/main" val="22996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73A36F4-9344-F854-3A48-A2EA3169E90A}"/>
              </a:ext>
            </a:extLst>
          </p:cNvPr>
          <p:cNvGraphicFramePr>
            <a:graphicFrameLocks noChangeAspect="1"/>
          </p:cNvGraphicFramePr>
          <p:nvPr userDrawn="1">
            <p:custDataLst>
              <p:tags r:id="rId1"/>
            </p:custDataLst>
            <p:extLst>
              <p:ext uri="{D42A27DB-BD31-4B8C-83A1-F6EECF244321}">
                <p14:modId xmlns:p14="http://schemas.microsoft.com/office/powerpoint/2010/main" val="8190581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4" name="Object 3" hidden="1">
                        <a:extLst>
                          <a:ext uri="{FF2B5EF4-FFF2-40B4-BE49-F238E27FC236}">
                            <a16:creationId xmlns:a16="http://schemas.microsoft.com/office/drawing/2014/main" id="{573A36F4-9344-F854-3A48-A2EA3169E90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Content Placeholder 2"/>
          <p:cNvSpPr>
            <a:spLocks noGrp="1"/>
          </p:cNvSpPr>
          <p:nvPr>
            <p:ph idx="1"/>
          </p:nvPr>
        </p:nvSpPr>
        <p:spPr>
          <a:xfrm>
            <a:off x="685800" y="1371600"/>
            <a:ext cx="3200400" cy="4540527"/>
          </a:xfrm>
          <a:prstGeom prst="rect">
            <a:avLst/>
          </a:prstGeom>
        </p:spPr>
        <p:txBody>
          <a:bodyPr/>
          <a:lstStyle>
            <a:lvl1pPr marL="228600" indent="-228600" rtl="0">
              <a:lnSpc>
                <a:spcPct val="90000"/>
              </a:lnSpc>
              <a:spcBef>
                <a:spcPts val="528"/>
              </a:spcBef>
              <a:buClr>
                <a:schemeClr val="tx1"/>
              </a:buClr>
              <a:buFont typeface="Arial" charset="0"/>
              <a:buChar char="•"/>
              <a:defRPr baseline="0">
                <a:solidFill>
                  <a:schemeClr val="tx1"/>
                </a:solidFill>
              </a:defRPr>
            </a:lvl1pPr>
            <a:lvl2pPr marL="566928" indent="-228600" rtl="0">
              <a:spcBef>
                <a:spcPts val="432"/>
              </a:spcBef>
              <a:buClr>
                <a:schemeClr val="tx1"/>
              </a:buClr>
              <a:buFont typeface=".AppleSystemUIFont" charset="-120"/>
              <a:buChar char="–"/>
              <a:defRPr>
                <a:solidFill>
                  <a:schemeClr val="tx1"/>
                </a:solidFill>
              </a:defRPr>
            </a:lvl2pPr>
            <a:lvl3pPr marL="914400" rtl="0">
              <a:spcBef>
                <a:spcPts val="384"/>
              </a:spcBef>
              <a:buClr>
                <a:schemeClr val="tx1"/>
              </a:buClr>
              <a:defRPr>
                <a:solidFill>
                  <a:schemeClr val="tx1"/>
                </a:solidFill>
              </a:defRPr>
            </a:lvl3pPr>
            <a:lvl4pPr marL="1252728" indent="-228600" rtl="0">
              <a:spcBef>
                <a:spcPts val="336"/>
              </a:spcBef>
              <a:buClr>
                <a:schemeClr val="tx1"/>
              </a:buClr>
              <a:buFont typeface=".AppleSystemUIFont" charset="-120"/>
              <a:buChar char="–"/>
              <a:defRPr>
                <a:solidFill>
                  <a:schemeClr val="tx1"/>
                </a:solidFill>
              </a:defRPr>
            </a:lvl4pPr>
            <a:lvl5pPr marL="1609344" rtl="0">
              <a:spcBef>
                <a:spcPts val="288"/>
              </a:spcBef>
              <a:buClr>
                <a:schemeClr val="tx1"/>
              </a:buCl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Slide Number Placeholder 6"/>
          <p:cNvSpPr txBox="1">
            <a:spLocks/>
          </p:cNvSpPr>
          <p:nvPr userDrawn="1"/>
        </p:nvSpPr>
        <p:spPr>
          <a:xfrm>
            <a:off x="170804" y="6443434"/>
            <a:ext cx="323011" cy="365125"/>
          </a:xfrm>
          <a:prstGeom prst="rect">
            <a:avLst/>
          </a:prstGeom>
        </p:spPr>
        <p:txBody>
          <a:bodyPr/>
          <a:lstStyle>
            <a:defPPr>
              <a:defRPr lang="en-US"/>
            </a:defPPr>
            <a:lvl1pPr marL="0" algn="l"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a:p>
        </p:txBody>
      </p:sp>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537074" y="6226575"/>
            <a:ext cx="2255625" cy="421875"/>
          </a:xfrm>
          <a:prstGeom prst="rect">
            <a:avLst/>
          </a:prstGeom>
        </p:spPr>
      </p:pic>
      <p:sp>
        <p:nvSpPr>
          <p:cNvPr id="10" name="Slide Number Placeholder 6"/>
          <p:cNvSpPr txBox="1">
            <a:spLocks/>
          </p:cNvSpPr>
          <p:nvPr userDrawn="1"/>
        </p:nvSpPr>
        <p:spPr>
          <a:xfrm>
            <a:off x="170804" y="6443434"/>
            <a:ext cx="512368" cy="365125"/>
          </a:xfrm>
          <a:prstGeom prst="rect">
            <a:avLst/>
          </a:prstGeom>
        </p:spPr>
        <p:txBody>
          <a:bodyPr/>
          <a:lstStyle>
            <a:defPPr>
              <a:defRPr lang="en-US"/>
            </a:defPPr>
            <a:lvl1pPr marL="0" algn="l"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B3934CC2-27F1-4D89-AF19-8318FEF32B8A}" type="slidenum">
              <a:rPr lang="en-GB" sz="1200" smtClean="0">
                <a:solidFill>
                  <a:schemeClr val="tx1"/>
                </a:solidFill>
                <a:latin typeface="Arial" panose="020B0604020202020204" pitchFamily="34" charset="0"/>
                <a:cs typeface="Arial" panose="020B0604020202020204" pitchFamily="34" charset="0"/>
              </a:rPr>
              <a:pPr rtl="0"/>
              <a:t>‹#›</a:t>
            </a:fld>
            <a:endParaRPr lang="en-GB" sz="1200">
              <a:solidFill>
                <a:schemeClr val="tx1"/>
              </a:solidFill>
              <a:latin typeface="Arial" panose="020B0604020202020204" pitchFamily="34" charset="0"/>
              <a:cs typeface="Arial" panose="020B0604020202020204" pitchFamily="34" charset="0"/>
            </a:endParaRPr>
          </a:p>
        </p:txBody>
      </p:sp>
      <p:sp>
        <p:nvSpPr>
          <p:cNvPr id="12" name="Content Placeholder 2"/>
          <p:cNvSpPr>
            <a:spLocks noGrp="1"/>
          </p:cNvSpPr>
          <p:nvPr>
            <p:ph idx="15"/>
          </p:nvPr>
        </p:nvSpPr>
        <p:spPr>
          <a:xfrm>
            <a:off x="4396409" y="1371600"/>
            <a:ext cx="3200400" cy="4537876"/>
          </a:xfrm>
          <a:prstGeom prst="rect">
            <a:avLst/>
          </a:prstGeom>
        </p:spPr>
        <p:txBody>
          <a:bodyPr/>
          <a:lstStyle>
            <a:lvl1pPr marL="228600" indent="-228600" rtl="0">
              <a:lnSpc>
                <a:spcPct val="90000"/>
              </a:lnSpc>
              <a:spcBef>
                <a:spcPts val="528"/>
              </a:spcBef>
              <a:buClr>
                <a:schemeClr val="tx1"/>
              </a:buClr>
              <a:buFont typeface="Arial" charset="0"/>
              <a:buChar char="•"/>
              <a:defRPr baseline="0">
                <a:solidFill>
                  <a:schemeClr val="tx1"/>
                </a:solidFill>
              </a:defRPr>
            </a:lvl1pPr>
            <a:lvl2pPr marL="566928" indent="-228600" rtl="0">
              <a:spcBef>
                <a:spcPts val="432"/>
              </a:spcBef>
              <a:buClr>
                <a:schemeClr val="tx1"/>
              </a:buClr>
              <a:buFont typeface=".AppleSystemUIFont" charset="-120"/>
              <a:buChar char="–"/>
              <a:defRPr>
                <a:solidFill>
                  <a:schemeClr val="tx1"/>
                </a:solidFill>
              </a:defRPr>
            </a:lvl2pPr>
            <a:lvl3pPr marL="914400" rtl="0">
              <a:spcBef>
                <a:spcPts val="384"/>
              </a:spcBef>
              <a:buClr>
                <a:schemeClr val="tx1"/>
              </a:buClr>
              <a:defRPr>
                <a:solidFill>
                  <a:schemeClr val="tx1"/>
                </a:solidFill>
              </a:defRPr>
            </a:lvl3pPr>
            <a:lvl4pPr marL="1252728" indent="-228600" rtl="0">
              <a:spcBef>
                <a:spcPts val="336"/>
              </a:spcBef>
              <a:buClr>
                <a:schemeClr val="tx1"/>
              </a:buClr>
              <a:buFont typeface=".AppleSystemUIFont" charset="-120"/>
              <a:buChar char="–"/>
              <a:defRPr>
                <a:solidFill>
                  <a:schemeClr val="tx1"/>
                </a:solidFill>
              </a:defRPr>
            </a:lvl4pPr>
            <a:lvl5pPr marL="1609344" rtl="0">
              <a:spcBef>
                <a:spcPts val="288"/>
              </a:spcBef>
              <a:buClr>
                <a:schemeClr val="tx1"/>
              </a:buCl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4" name="Content Placeholder 2"/>
          <p:cNvSpPr>
            <a:spLocks noGrp="1"/>
          </p:cNvSpPr>
          <p:nvPr>
            <p:ph idx="16"/>
          </p:nvPr>
        </p:nvSpPr>
        <p:spPr>
          <a:xfrm>
            <a:off x="8107017" y="1371600"/>
            <a:ext cx="3200400" cy="4540527"/>
          </a:xfrm>
          <a:prstGeom prst="rect">
            <a:avLst/>
          </a:prstGeom>
        </p:spPr>
        <p:txBody>
          <a:bodyPr/>
          <a:lstStyle>
            <a:lvl1pPr marL="228600" indent="-228600" rtl="0">
              <a:lnSpc>
                <a:spcPct val="90000"/>
              </a:lnSpc>
              <a:spcBef>
                <a:spcPts val="528"/>
              </a:spcBef>
              <a:buClr>
                <a:schemeClr val="tx1"/>
              </a:buClr>
              <a:buFont typeface="Arial" charset="0"/>
              <a:buChar char="•"/>
              <a:defRPr baseline="0">
                <a:solidFill>
                  <a:schemeClr val="tx1"/>
                </a:solidFill>
              </a:defRPr>
            </a:lvl1pPr>
            <a:lvl2pPr marL="566928" indent="-228600" rtl="0">
              <a:spcBef>
                <a:spcPts val="432"/>
              </a:spcBef>
              <a:buClr>
                <a:schemeClr val="tx1"/>
              </a:buClr>
              <a:buFont typeface=".AppleSystemUIFont" charset="-120"/>
              <a:buChar char="–"/>
              <a:defRPr>
                <a:solidFill>
                  <a:schemeClr val="tx1"/>
                </a:solidFill>
              </a:defRPr>
            </a:lvl2pPr>
            <a:lvl3pPr marL="914400" rtl="0">
              <a:spcBef>
                <a:spcPts val="384"/>
              </a:spcBef>
              <a:buClr>
                <a:schemeClr val="tx1"/>
              </a:buClr>
              <a:defRPr>
                <a:solidFill>
                  <a:schemeClr val="tx1"/>
                </a:solidFill>
              </a:defRPr>
            </a:lvl3pPr>
            <a:lvl4pPr marL="1252728" indent="-228600" rtl="0">
              <a:spcBef>
                <a:spcPts val="336"/>
              </a:spcBef>
              <a:buClr>
                <a:schemeClr val="tx1"/>
              </a:buClr>
              <a:buFont typeface=".AppleSystemUIFont" charset="-120"/>
              <a:buChar char="–"/>
              <a:defRPr>
                <a:solidFill>
                  <a:schemeClr val="tx1"/>
                </a:solidFill>
              </a:defRPr>
            </a:lvl4pPr>
            <a:lvl5pPr marL="1609344" rtl="0">
              <a:spcBef>
                <a:spcPts val="288"/>
              </a:spcBef>
              <a:buClr>
                <a:schemeClr val="tx1"/>
              </a:buCl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6" name="Title 12"/>
          <p:cNvSpPr>
            <a:spLocks noGrp="1"/>
          </p:cNvSpPr>
          <p:nvPr>
            <p:ph type="title"/>
          </p:nvPr>
        </p:nvSpPr>
        <p:spPr>
          <a:xfrm>
            <a:off x="685800" y="585216"/>
            <a:ext cx="11122572" cy="723899"/>
          </a:xfrm>
          <a:prstGeom prst="rect">
            <a:avLst/>
          </a:prstGeom>
        </p:spPr>
        <p:txBody>
          <a:bodyPr vert="horz"/>
          <a:lstStyle>
            <a:lvl1pPr rtl="0">
              <a:defRPr>
                <a:solidFill>
                  <a:schemeClr val="tx1"/>
                </a:solidFill>
              </a:defRPr>
            </a:lvl1pPr>
          </a:lstStyle>
          <a:p>
            <a:r>
              <a:rPr lang="en-GB"/>
              <a:t>Click to edit Master title style</a:t>
            </a:r>
          </a:p>
        </p:txBody>
      </p:sp>
      <p:pic>
        <p:nvPicPr>
          <p:cNvPr id="13" name="Picture 12">
            <a:extLst>
              <a:ext uri="{FF2B5EF4-FFF2-40B4-BE49-F238E27FC236}">
                <a16:creationId xmlns:a16="http://schemas.microsoft.com/office/drawing/2014/main" id="{05DEE7FD-88FA-4D2B-871A-84CD2499E7E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88571" y="6158877"/>
            <a:ext cx="999433" cy="586698"/>
          </a:xfrm>
          <a:prstGeom prst="rect">
            <a:avLst/>
          </a:prstGeom>
        </p:spPr>
      </p:pic>
    </p:spTree>
    <p:extLst>
      <p:ext uri="{BB962C8B-B14F-4D97-AF65-F5344CB8AC3E}">
        <p14:creationId xmlns:p14="http://schemas.microsoft.com/office/powerpoint/2010/main" val="4057436428"/>
      </p:ext>
    </p:extLst>
  </p:cSld>
  <p:clrMapOvr>
    <a:masterClrMapping/>
  </p:clrMapOvr>
  <p:extLst>
    <p:ext uri="{DCECCB84-F9BA-43D5-87BE-67443E8EF086}">
      <p15:sldGuideLst xmlns:p15="http://schemas.microsoft.com/office/powerpoint/2012/main">
        <p15:guide id="1" orient="horz" pos="218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87D8FA4-D761-A536-5F51-E9DF4D8ECE57}"/>
              </a:ext>
            </a:extLst>
          </p:cNvPr>
          <p:cNvGraphicFramePr>
            <a:graphicFrameLocks noChangeAspect="1"/>
          </p:cNvGraphicFramePr>
          <p:nvPr userDrawn="1">
            <p:custDataLst>
              <p:tags r:id="rId1"/>
            </p:custDataLst>
            <p:extLst>
              <p:ext uri="{D42A27DB-BD31-4B8C-83A1-F6EECF244321}">
                <p14:modId xmlns:p14="http://schemas.microsoft.com/office/powerpoint/2010/main" val="23733738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4" name="Object 3" hidden="1">
                        <a:extLst>
                          <a:ext uri="{FF2B5EF4-FFF2-40B4-BE49-F238E27FC236}">
                            <a16:creationId xmlns:a16="http://schemas.microsoft.com/office/drawing/2014/main" id="{E87D8FA4-D761-A536-5F51-E9DF4D8ECE5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Content Placeholder 2"/>
          <p:cNvSpPr>
            <a:spLocks noGrp="1"/>
          </p:cNvSpPr>
          <p:nvPr>
            <p:ph sz="half" idx="1"/>
          </p:nvPr>
        </p:nvSpPr>
        <p:spPr>
          <a:xfrm>
            <a:off x="685799" y="1371600"/>
            <a:ext cx="5053149" cy="4356152"/>
          </a:xfrm>
          <a:prstGeom prst="rect">
            <a:avLst/>
          </a:prstGeom>
        </p:spPr>
        <p:txBody>
          <a:bodyPr/>
          <a:lstStyle>
            <a:lvl1pPr marL="228600" indent="-228600" rtl="0">
              <a:buClr>
                <a:schemeClr val="tx1"/>
              </a:buClr>
              <a:buFont typeface="Arial" charset="0"/>
              <a:buChar char="•"/>
              <a:defRPr>
                <a:solidFill>
                  <a:schemeClr val="tx1"/>
                </a:solidFill>
              </a:defRPr>
            </a:lvl1pPr>
            <a:lvl2pPr marL="685800" indent="-228600" rtl="0">
              <a:buClr>
                <a:schemeClr val="tx1"/>
              </a:buClr>
              <a:buFont typeface=".AppleSystemUIFont"/>
              <a:buChar char="–"/>
              <a:defRPr>
                <a:solidFill>
                  <a:schemeClr val="tx1"/>
                </a:solidFill>
              </a:defRPr>
            </a:lvl2pPr>
            <a:lvl3pPr rtl="0">
              <a:buClr>
                <a:schemeClr val="tx1"/>
              </a:buClr>
              <a:defRPr>
                <a:solidFill>
                  <a:schemeClr val="tx1"/>
                </a:solidFill>
              </a:defRPr>
            </a:lvl3pPr>
            <a:lvl4pPr marL="1600200" indent="-228600" rtl="0">
              <a:buClr>
                <a:schemeClr val="tx1"/>
              </a:buClr>
              <a:buFont typeface=".AppleSystemUIFont"/>
              <a:buChar char="–"/>
              <a:defRPr>
                <a:solidFill>
                  <a:schemeClr val="tx1"/>
                </a:solidFill>
              </a:defRPr>
            </a:lvl4pPr>
            <a:lvl5pPr rtl="0">
              <a:buClr>
                <a:schemeClr val="tx1"/>
              </a:buCl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6"/>
          <p:cNvSpPr txBox="1">
            <a:spLocks/>
          </p:cNvSpPr>
          <p:nvPr userDrawn="1"/>
        </p:nvSpPr>
        <p:spPr>
          <a:xfrm>
            <a:off x="170804" y="6443434"/>
            <a:ext cx="438796" cy="365125"/>
          </a:xfrm>
          <a:prstGeom prst="rect">
            <a:avLst/>
          </a:prstGeom>
        </p:spPr>
        <p:txBody>
          <a:bodyPr/>
          <a:lstStyle>
            <a:defPPr>
              <a:defRPr lang="en-US"/>
            </a:defPPr>
            <a:lvl1pPr marL="0" algn="l"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a:p>
        </p:txBody>
      </p: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537074" y="6226575"/>
            <a:ext cx="2255625" cy="421875"/>
          </a:xfrm>
          <a:prstGeom prst="rect">
            <a:avLst/>
          </a:prstGeom>
        </p:spPr>
      </p:pic>
      <p:sp>
        <p:nvSpPr>
          <p:cNvPr id="9" name="Slide Number Placeholder 6"/>
          <p:cNvSpPr txBox="1">
            <a:spLocks/>
          </p:cNvSpPr>
          <p:nvPr userDrawn="1"/>
        </p:nvSpPr>
        <p:spPr>
          <a:xfrm>
            <a:off x="170804" y="6443434"/>
            <a:ext cx="512368" cy="365125"/>
          </a:xfrm>
          <a:prstGeom prst="rect">
            <a:avLst/>
          </a:prstGeom>
        </p:spPr>
        <p:txBody>
          <a:bodyPr/>
          <a:lstStyle>
            <a:defPPr>
              <a:defRPr lang="en-US"/>
            </a:defPPr>
            <a:lvl1pPr marL="0" algn="l"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B3934CC2-27F1-4D89-AF19-8318FEF32B8A}" type="slidenum">
              <a:rPr lang="en-GB" sz="1200" smtClean="0">
                <a:solidFill>
                  <a:schemeClr val="tx1"/>
                </a:solidFill>
                <a:latin typeface="Arial" panose="020B0604020202020204" pitchFamily="34" charset="0"/>
                <a:cs typeface="Arial" panose="020B0604020202020204" pitchFamily="34" charset="0"/>
              </a:rPr>
              <a:pPr rtl="0"/>
              <a:t>‹#›</a:t>
            </a:fld>
            <a:endParaRPr lang="en-GB" sz="1200">
              <a:solidFill>
                <a:schemeClr val="tx1"/>
              </a:solidFill>
              <a:latin typeface="Arial" panose="020B0604020202020204" pitchFamily="34" charset="0"/>
              <a:cs typeface="Arial" panose="020B0604020202020204" pitchFamily="34" charset="0"/>
            </a:endParaRPr>
          </a:p>
        </p:txBody>
      </p:sp>
      <p:sp>
        <p:nvSpPr>
          <p:cNvPr id="12" name="Content Placeholder 2"/>
          <p:cNvSpPr>
            <a:spLocks noGrp="1"/>
          </p:cNvSpPr>
          <p:nvPr>
            <p:ph sz="half" idx="10"/>
          </p:nvPr>
        </p:nvSpPr>
        <p:spPr>
          <a:xfrm>
            <a:off x="6056243" y="1371600"/>
            <a:ext cx="5053149" cy="4359465"/>
          </a:xfrm>
          <a:prstGeom prst="rect">
            <a:avLst/>
          </a:prstGeom>
        </p:spPr>
        <p:txBody>
          <a:bodyPr/>
          <a:lstStyle>
            <a:lvl1pPr marL="228600" indent="-228600" rtl="0">
              <a:buClr>
                <a:schemeClr val="tx1"/>
              </a:buClr>
              <a:buFont typeface="Arial" charset="0"/>
              <a:buChar char="•"/>
              <a:defRPr>
                <a:solidFill>
                  <a:schemeClr val="tx1"/>
                </a:solidFill>
              </a:defRPr>
            </a:lvl1pPr>
            <a:lvl2pPr marL="685800" indent="-228600" rtl="0">
              <a:buClr>
                <a:schemeClr val="tx1"/>
              </a:buClr>
              <a:buFont typeface=".AppleSystemUIFont"/>
              <a:buChar char="–"/>
              <a:defRPr>
                <a:solidFill>
                  <a:schemeClr val="tx1"/>
                </a:solidFill>
              </a:defRPr>
            </a:lvl2pPr>
            <a:lvl3pPr rtl="0">
              <a:buClr>
                <a:schemeClr val="tx1"/>
              </a:buClr>
              <a:defRPr>
                <a:solidFill>
                  <a:schemeClr val="tx1"/>
                </a:solidFill>
              </a:defRPr>
            </a:lvl3pPr>
            <a:lvl4pPr marL="1600200" indent="-228600" rtl="0">
              <a:buClr>
                <a:schemeClr val="tx1"/>
              </a:buClr>
              <a:buFont typeface=".AppleSystemUIFont"/>
              <a:buChar char="–"/>
              <a:defRPr>
                <a:solidFill>
                  <a:schemeClr val="tx1"/>
                </a:solidFill>
              </a:defRPr>
            </a:lvl4pPr>
            <a:lvl5pPr rtl="0">
              <a:buClr>
                <a:schemeClr val="tx1"/>
              </a:buCl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Title 12"/>
          <p:cNvSpPr>
            <a:spLocks noGrp="1"/>
          </p:cNvSpPr>
          <p:nvPr>
            <p:ph type="title"/>
          </p:nvPr>
        </p:nvSpPr>
        <p:spPr>
          <a:xfrm>
            <a:off x="685800" y="585216"/>
            <a:ext cx="11122572" cy="723899"/>
          </a:xfrm>
          <a:prstGeom prst="rect">
            <a:avLst/>
          </a:prstGeom>
        </p:spPr>
        <p:txBody>
          <a:bodyPr vert="horz"/>
          <a:lstStyle>
            <a:lvl1pPr rtl="0">
              <a:defRPr>
                <a:solidFill>
                  <a:schemeClr val="tx1"/>
                </a:solidFill>
              </a:defRPr>
            </a:lvl1pPr>
          </a:lstStyle>
          <a:p>
            <a:r>
              <a:rPr lang="en-GB"/>
              <a:t>Click to edit Master title style</a:t>
            </a:r>
          </a:p>
        </p:txBody>
      </p:sp>
      <p:pic>
        <p:nvPicPr>
          <p:cNvPr id="11" name="Picture 10">
            <a:extLst>
              <a:ext uri="{FF2B5EF4-FFF2-40B4-BE49-F238E27FC236}">
                <a16:creationId xmlns:a16="http://schemas.microsoft.com/office/drawing/2014/main" id="{D6A1E6A2-25D4-4EAA-AF17-32EA6245BCE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88571" y="6158877"/>
            <a:ext cx="999433" cy="586698"/>
          </a:xfrm>
          <a:prstGeom prst="rect">
            <a:avLst/>
          </a:prstGeom>
        </p:spPr>
      </p:pic>
    </p:spTree>
    <p:extLst>
      <p:ext uri="{BB962C8B-B14F-4D97-AF65-F5344CB8AC3E}">
        <p14:creationId xmlns:p14="http://schemas.microsoft.com/office/powerpoint/2010/main" val="64288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95D001-88A3-4128-B426-9FC3AEB783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37074" y="6226575"/>
            <a:ext cx="2255625" cy="421875"/>
          </a:xfrm>
          <a:prstGeom prst="rect">
            <a:avLst/>
          </a:prstGeom>
        </p:spPr>
      </p:pic>
      <p:pic>
        <p:nvPicPr>
          <p:cNvPr id="5" name="Picture 4">
            <a:extLst>
              <a:ext uri="{FF2B5EF4-FFF2-40B4-BE49-F238E27FC236}">
                <a16:creationId xmlns:a16="http://schemas.microsoft.com/office/drawing/2014/main" id="{CD8581C4-C753-408C-B3FA-9241CF7701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88571" y="6158877"/>
            <a:ext cx="999433" cy="586698"/>
          </a:xfrm>
          <a:prstGeom prst="rect">
            <a:avLst/>
          </a:prstGeom>
        </p:spPr>
      </p:pic>
    </p:spTree>
    <p:extLst>
      <p:ext uri="{BB962C8B-B14F-4D97-AF65-F5344CB8AC3E}">
        <p14:creationId xmlns:p14="http://schemas.microsoft.com/office/powerpoint/2010/main" val="1083532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 Blue">
    <p:bg>
      <p:bgPr>
        <a:solidFill>
          <a:schemeClr val="accent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DB510A5-A2AC-6071-1421-623EDE91B6F9}"/>
              </a:ext>
            </a:extLst>
          </p:cNvPr>
          <p:cNvGraphicFramePr>
            <a:graphicFrameLocks noChangeAspect="1"/>
          </p:cNvGraphicFramePr>
          <p:nvPr userDrawn="1">
            <p:custDataLst>
              <p:tags r:id="rId1"/>
            </p:custDataLst>
            <p:extLst>
              <p:ext uri="{D42A27DB-BD31-4B8C-83A1-F6EECF244321}">
                <p14:modId xmlns:p14="http://schemas.microsoft.com/office/powerpoint/2010/main" val="2996161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6" name="Object 5" hidden="1">
                        <a:extLst>
                          <a:ext uri="{FF2B5EF4-FFF2-40B4-BE49-F238E27FC236}">
                            <a16:creationId xmlns:a16="http://schemas.microsoft.com/office/drawing/2014/main" id="{1DB510A5-A2AC-6071-1421-623EDE91B6F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Rectangle 3"/>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 name="Title 1"/>
          <p:cNvSpPr>
            <a:spLocks noGrp="1"/>
          </p:cNvSpPr>
          <p:nvPr>
            <p:ph type="ctrTitle"/>
          </p:nvPr>
        </p:nvSpPr>
        <p:spPr>
          <a:xfrm>
            <a:off x="1965960" y="521208"/>
            <a:ext cx="8412480" cy="2387600"/>
          </a:xfrm>
          <a:prstGeom prst="rect">
            <a:avLst/>
          </a:prstGeom>
        </p:spPr>
        <p:txBody>
          <a:bodyPr vert="horz" anchor="b">
            <a:normAutofit/>
          </a:bodyPr>
          <a:lstStyle>
            <a:lvl1pPr algn="l" rtl="0">
              <a:lnSpc>
                <a:spcPct val="70000"/>
              </a:lnSpc>
              <a:defRPr sz="4000" b="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3" name="Subtitle 2"/>
          <p:cNvSpPr>
            <a:spLocks noGrp="1"/>
          </p:cNvSpPr>
          <p:nvPr>
            <p:ph type="subTitle" idx="1"/>
          </p:nvPr>
        </p:nvSpPr>
        <p:spPr>
          <a:xfrm>
            <a:off x="1965960" y="3114762"/>
            <a:ext cx="8412480" cy="1014984"/>
          </a:xfrm>
          <a:prstGeom prst="rect">
            <a:avLst/>
          </a:prstGeom>
        </p:spPr>
        <p:txBody>
          <a:bodyPr>
            <a:normAutofit/>
          </a:bodyPr>
          <a:lstStyle>
            <a:lvl1pPr marL="0" indent="0" algn="l" rtl="0">
              <a:lnSpc>
                <a:spcPct val="85000"/>
              </a:lnSpc>
              <a:buFontTx/>
              <a:buNone/>
              <a:defRPr sz="2800" cap="none"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Tree>
    <p:extLst>
      <p:ext uri="{BB962C8B-B14F-4D97-AF65-F5344CB8AC3E}">
        <p14:creationId xmlns:p14="http://schemas.microsoft.com/office/powerpoint/2010/main" val="244932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13"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emf"/><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8"/>
            </p:custDataLst>
            <p:extLst>
              <p:ext uri="{D42A27DB-BD31-4B8C-83A1-F6EECF244321}">
                <p14:modId xmlns:p14="http://schemas.microsoft.com/office/powerpoint/2010/main" val="17545728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9" imgW="270" imgH="270" progId="TCLayout.ActiveDocument.1">
                  <p:embed/>
                </p:oleObj>
              </mc:Choice>
              <mc:Fallback>
                <p:oleObj name="think-cell Slide" r:id="rId9" imgW="270" imgH="270" progId="TCLayout.ActiveDocument.1">
                  <p:embed/>
                  <p:pic>
                    <p:nvPicPr>
                      <p:cNvPr id="4" name="Object 3" hidden="1"/>
                      <p:cNvPicPr/>
                      <p:nvPr/>
                    </p:nvPicPr>
                    <p:blipFill>
                      <a:blip r:embed="rId10"/>
                      <a:stretch>
                        <a:fillRect/>
                      </a:stretch>
                    </p:blipFill>
                    <p:spPr>
                      <a:xfrm>
                        <a:off x="1588" y="1588"/>
                        <a:ext cx="1587" cy="1587"/>
                      </a:xfrm>
                      <a:prstGeom prst="rect">
                        <a:avLst/>
                      </a:prstGeom>
                    </p:spPr>
                  </p:pic>
                </p:oleObj>
              </mc:Fallback>
            </mc:AlternateContent>
          </a:graphicData>
        </a:graphic>
      </p:graphicFrame>
      <p:pic>
        <p:nvPicPr>
          <p:cNvPr id="29" name="Picture 28"/>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9537074" y="6226575"/>
            <a:ext cx="2255625" cy="421875"/>
          </a:xfrm>
          <a:prstGeom prst="rect">
            <a:avLst/>
          </a:prstGeom>
        </p:spPr>
      </p:pic>
      <p:sp>
        <p:nvSpPr>
          <p:cNvPr id="30" name="Slide Number Placeholder 6"/>
          <p:cNvSpPr txBox="1">
            <a:spLocks/>
          </p:cNvSpPr>
          <p:nvPr userDrawn="1"/>
        </p:nvSpPr>
        <p:spPr>
          <a:xfrm>
            <a:off x="170804" y="6443434"/>
            <a:ext cx="512368" cy="365125"/>
          </a:xfrm>
          <a:prstGeom prst="rect">
            <a:avLst/>
          </a:prstGeom>
        </p:spPr>
        <p:txBody>
          <a:bodyPr/>
          <a:lstStyle>
            <a:defPPr>
              <a:defRPr lang="en-US"/>
            </a:defPPr>
            <a:lvl1pPr marL="0" algn="l"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B3934CC2-27F1-4D89-AF19-8318FEF32B8A}" type="slidenum">
              <a:rPr lang="en-GB" sz="1200" smtClean="0">
                <a:solidFill>
                  <a:schemeClr val="tx1"/>
                </a:solidFill>
                <a:latin typeface="Arial" panose="020B0604020202020204" pitchFamily="34" charset="0"/>
                <a:cs typeface="Arial" panose="020B0604020202020204" pitchFamily="34" charset="0"/>
              </a:rPr>
              <a:pPr rtl="0"/>
              <a:t>‹#›</a:t>
            </a:fld>
            <a:endParaRPr lang="en-GB" sz="1200">
              <a:solidFill>
                <a:schemeClr val="tx1"/>
              </a:solidFill>
              <a:latin typeface="Arial" panose="020B0604020202020204" pitchFamily="34" charset="0"/>
              <a:cs typeface="Arial" panose="020B0604020202020204" pitchFamily="34" charset="0"/>
            </a:endParaRPr>
          </a:p>
        </p:txBody>
      </p:sp>
      <p:sp>
        <p:nvSpPr>
          <p:cNvPr id="10" name="Content Placeholder 2"/>
          <p:cNvSpPr txBox="1">
            <a:spLocks/>
          </p:cNvSpPr>
          <p:nvPr userDrawn="1"/>
        </p:nvSpPr>
        <p:spPr>
          <a:xfrm>
            <a:off x="685800" y="1371600"/>
            <a:ext cx="11128706" cy="4204938"/>
          </a:xfrm>
          <a:prstGeom prst="rect">
            <a:avLst/>
          </a:prstGeom>
        </p:spPr>
        <p:txBody>
          <a:bodyPr/>
          <a:lstStyle>
            <a:lvl1pPr marL="228600" indent="-228600" algn="l" defTabSz="914400" rtl="0" eaLnBrk="1" latinLnBrk="0" hangingPunct="1">
              <a:lnSpc>
                <a:spcPct val="85000"/>
              </a:lnSpc>
              <a:spcBef>
                <a:spcPts val="1000"/>
              </a:spcBef>
              <a:buFontTx/>
              <a:buBlip>
                <a:blip r:embed="rId12"/>
              </a:buBlip>
              <a:defRPr sz="180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rtl="0">
              <a:spcBef>
                <a:spcPts val="525"/>
              </a:spcBef>
              <a:buClr>
                <a:schemeClr val="tx1"/>
              </a:buClr>
              <a:buFont typeface="Arial" charset="0"/>
              <a:buChar char="•"/>
              <a:tabLst/>
            </a:pPr>
            <a:r>
              <a:rPr lang="en-GB" sz="2200">
                <a:solidFill>
                  <a:schemeClr val="tx1"/>
                </a:solidFill>
              </a:rPr>
              <a:t>Click to edit Master text styles</a:t>
            </a:r>
          </a:p>
          <a:p>
            <a:pPr marL="566928" lvl="1" indent="-228600" rtl="0">
              <a:spcBef>
                <a:spcPts val="432"/>
              </a:spcBef>
              <a:buClr>
                <a:schemeClr val="tx1"/>
              </a:buClr>
              <a:buFont typeface=".AppleSystemUIFont" charset="-120"/>
              <a:buChar char="–"/>
              <a:tabLst/>
            </a:pPr>
            <a:r>
              <a:rPr lang="en-GB" sz="1800">
                <a:solidFill>
                  <a:schemeClr val="tx1"/>
                </a:solidFill>
              </a:rPr>
              <a:t>Second level</a:t>
            </a:r>
          </a:p>
          <a:p>
            <a:pPr marL="914400" lvl="2" indent="-228600" rtl="0">
              <a:lnSpc>
                <a:spcPct val="100000"/>
              </a:lnSpc>
              <a:spcBef>
                <a:spcPts val="384"/>
              </a:spcBef>
              <a:buClr>
                <a:schemeClr val="tx1"/>
              </a:buClr>
              <a:tabLst/>
            </a:pPr>
            <a:r>
              <a:rPr lang="en-GB" sz="1600">
                <a:solidFill>
                  <a:schemeClr val="tx1"/>
                </a:solidFill>
              </a:rPr>
              <a:t>Third level</a:t>
            </a:r>
          </a:p>
          <a:p>
            <a:pPr marL="1252728" lvl="3" indent="-228600" rtl="0">
              <a:lnSpc>
                <a:spcPct val="100000"/>
              </a:lnSpc>
              <a:spcBef>
                <a:spcPts val="336"/>
              </a:spcBef>
              <a:buClr>
                <a:schemeClr val="tx1"/>
              </a:buClr>
              <a:buFont typeface=".AppleSystemUIFont" charset="-120"/>
              <a:buChar char="–"/>
              <a:tabLst/>
            </a:pPr>
            <a:r>
              <a:rPr lang="en-GB" sz="1400">
                <a:solidFill>
                  <a:schemeClr val="tx1"/>
                </a:solidFill>
              </a:rPr>
              <a:t>Fourth level</a:t>
            </a:r>
          </a:p>
          <a:p>
            <a:pPr marL="1608138" lvl="4" indent="-228600" rtl="0">
              <a:lnSpc>
                <a:spcPct val="100000"/>
              </a:lnSpc>
              <a:spcBef>
                <a:spcPts val="288"/>
              </a:spcBef>
              <a:buClr>
                <a:schemeClr val="tx1"/>
              </a:buClr>
              <a:tabLst/>
            </a:pPr>
            <a:r>
              <a:rPr lang="en-GB">
                <a:solidFill>
                  <a:schemeClr val="tx1"/>
                </a:solidFill>
              </a:rPr>
              <a:t>Fifth level</a:t>
            </a:r>
          </a:p>
        </p:txBody>
      </p:sp>
      <p:sp>
        <p:nvSpPr>
          <p:cNvPr id="7" name="Title 1"/>
          <p:cNvSpPr txBox="1">
            <a:spLocks/>
          </p:cNvSpPr>
          <p:nvPr userDrawn="1"/>
        </p:nvSpPr>
        <p:spPr>
          <a:xfrm>
            <a:off x="685800" y="584423"/>
            <a:ext cx="11128706" cy="540322"/>
          </a:xfrm>
          <a:prstGeom prst="rect">
            <a:avLst/>
          </a:prstGeom>
        </p:spPr>
        <p:txBody>
          <a:bodyPr/>
          <a:lstStyle>
            <a:lvl1pPr algn="l" defTabSz="914400" rtl="0" eaLnBrk="1" latinLnBrk="0" hangingPunct="1">
              <a:lnSpc>
                <a:spcPct val="80000"/>
              </a:lnSpc>
              <a:spcBef>
                <a:spcPct val="0"/>
              </a:spcBef>
              <a:buNone/>
              <a:defRPr sz="3000" b="0" kern="1200">
                <a:solidFill>
                  <a:schemeClr val="tx2"/>
                </a:solidFill>
                <a:latin typeface="Arial" panose="020B0604020202020204" pitchFamily="34" charset="0"/>
                <a:ea typeface="+mj-ea"/>
                <a:cs typeface="Arial" panose="020B0604020202020204" pitchFamily="34" charset="0"/>
              </a:defRPr>
            </a:lvl1pPr>
          </a:lstStyle>
          <a:p>
            <a:pPr rtl="0"/>
            <a:r>
              <a:rPr lang="en-GB">
                <a:solidFill>
                  <a:schemeClr val="tx1"/>
                </a:solidFill>
              </a:rPr>
              <a:t>Click to edit Master title style</a:t>
            </a:r>
          </a:p>
        </p:txBody>
      </p:sp>
      <p:pic>
        <p:nvPicPr>
          <p:cNvPr id="11" name="Picture 10">
            <a:extLst>
              <a:ext uri="{FF2B5EF4-FFF2-40B4-BE49-F238E27FC236}">
                <a16:creationId xmlns:a16="http://schemas.microsoft.com/office/drawing/2014/main" id="{00F74454-9AA1-4CEB-9C97-040D0D49628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188571" y="6158877"/>
            <a:ext cx="999433" cy="586698"/>
          </a:xfrm>
          <a:prstGeom prst="rect">
            <a:avLst/>
          </a:prstGeom>
        </p:spPr>
      </p:pic>
    </p:spTree>
    <p:extLst>
      <p:ext uri="{BB962C8B-B14F-4D97-AF65-F5344CB8AC3E}">
        <p14:creationId xmlns:p14="http://schemas.microsoft.com/office/powerpoint/2010/main" val="23676992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hf hdr="0" ftr="0" dt="0"/>
  <p:txStyles>
    <p:titleStyle>
      <a:lvl1pPr algn="l" defTabSz="914400" rtl="0" eaLnBrk="1" latinLnBrk="0" hangingPunct="1">
        <a:lnSpc>
          <a:spcPct val="80000"/>
        </a:lnSpc>
        <a:spcBef>
          <a:spcPct val="0"/>
        </a:spcBef>
        <a:buNone/>
        <a:defRPr sz="3000" b="0"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85000"/>
        </a:lnSpc>
        <a:spcBef>
          <a:spcPts val="1000"/>
        </a:spcBef>
        <a:buFontTx/>
        <a:buBlip>
          <a:blip r:embed="rId12"/>
        </a:buBlip>
        <a:defRPr sz="180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64">
          <p15:clr>
            <a:srgbClr val="F26B43"/>
          </p15:clr>
        </p15:guide>
        <p15:guide id="2" orient="horz" pos="360">
          <p15:clr>
            <a:srgbClr val="F26B43"/>
          </p15:clr>
        </p15:guide>
        <p15:guide id="3" orient="horz" pos="816">
          <p15:clr>
            <a:srgbClr val="F26B43"/>
          </p15:clr>
        </p15:guide>
        <p15:guide id="4" pos="3840">
          <p15:clr>
            <a:srgbClr val="F26B43"/>
          </p15:clr>
        </p15:guide>
        <p15:guide id="5" pos="432">
          <p15:clr>
            <a:srgbClr val="F26B43"/>
          </p15:clr>
        </p15:guide>
        <p15:guide id="6" pos="7441">
          <p15:clr>
            <a:srgbClr val="F26B43"/>
          </p15:clr>
        </p15:guide>
        <p15:guide id="7" orient="horz" pos="351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tags" Target="../tags/tag250.xml"/><Relationship Id="rId5" Type="http://schemas.openxmlformats.org/officeDocument/2006/relationships/image" Target="../media/image22.png"/><Relationship Id="rId4" Type="http://schemas.openxmlformats.org/officeDocument/2006/relationships/image" Target="../media/image7.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tags" Target="../tags/tag25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7.emf"/></Relationships>
</file>

<file path=ppt/slides/_rels/slide1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oleObject" Target="../embeddings/oleObject17.bin"/><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slideLayout" Target="../slideLayouts/slideLayout2.xml"/><Relationship Id="rId1" Type="http://schemas.openxmlformats.org/officeDocument/2006/relationships/tags" Target="../tags/tag252.xml"/><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7.emf"/><Relationship Id="rId9"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tags" Target="../tags/tag253.xml"/><Relationship Id="rId4" Type="http://schemas.openxmlformats.org/officeDocument/2006/relationships/image" Target="../media/image7.e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oleObject" Target="../embeddings/oleObject7.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9.png"/><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oleObject" Target="../embeddings/oleObject9.bin"/><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7.emf"/><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117" Type="http://schemas.openxmlformats.org/officeDocument/2006/relationships/tags" Target="../tags/tag128.xml"/><Relationship Id="rId21" Type="http://schemas.openxmlformats.org/officeDocument/2006/relationships/tags" Target="../tags/tag32.xml"/><Relationship Id="rId42" Type="http://schemas.openxmlformats.org/officeDocument/2006/relationships/tags" Target="../tags/tag53.xml"/><Relationship Id="rId63" Type="http://schemas.openxmlformats.org/officeDocument/2006/relationships/tags" Target="../tags/tag74.xml"/><Relationship Id="rId84" Type="http://schemas.openxmlformats.org/officeDocument/2006/relationships/tags" Target="../tags/tag95.xml"/><Relationship Id="rId16" Type="http://schemas.openxmlformats.org/officeDocument/2006/relationships/tags" Target="../tags/tag27.xml"/><Relationship Id="rId107" Type="http://schemas.openxmlformats.org/officeDocument/2006/relationships/tags" Target="../tags/tag118.xml"/><Relationship Id="rId11" Type="http://schemas.openxmlformats.org/officeDocument/2006/relationships/tags" Target="../tags/tag22.xml"/><Relationship Id="rId32" Type="http://schemas.openxmlformats.org/officeDocument/2006/relationships/tags" Target="../tags/tag43.xml"/><Relationship Id="rId37" Type="http://schemas.openxmlformats.org/officeDocument/2006/relationships/tags" Target="../tags/tag48.xml"/><Relationship Id="rId53" Type="http://schemas.openxmlformats.org/officeDocument/2006/relationships/tags" Target="../tags/tag64.xml"/><Relationship Id="rId58" Type="http://schemas.openxmlformats.org/officeDocument/2006/relationships/tags" Target="../tags/tag69.xml"/><Relationship Id="rId74" Type="http://schemas.openxmlformats.org/officeDocument/2006/relationships/tags" Target="../tags/tag85.xml"/><Relationship Id="rId79" Type="http://schemas.openxmlformats.org/officeDocument/2006/relationships/tags" Target="../tags/tag90.xml"/><Relationship Id="rId102" Type="http://schemas.openxmlformats.org/officeDocument/2006/relationships/tags" Target="../tags/tag113.xml"/><Relationship Id="rId123" Type="http://schemas.openxmlformats.org/officeDocument/2006/relationships/tags" Target="../tags/tag134.xml"/><Relationship Id="rId128" Type="http://schemas.openxmlformats.org/officeDocument/2006/relationships/tags" Target="../tags/tag139.xml"/><Relationship Id="rId5" Type="http://schemas.openxmlformats.org/officeDocument/2006/relationships/tags" Target="../tags/tag16.xml"/><Relationship Id="rId90" Type="http://schemas.openxmlformats.org/officeDocument/2006/relationships/tags" Target="../tags/tag101.xml"/><Relationship Id="rId95" Type="http://schemas.openxmlformats.org/officeDocument/2006/relationships/tags" Target="../tags/tag106.xml"/><Relationship Id="rId22" Type="http://schemas.openxmlformats.org/officeDocument/2006/relationships/tags" Target="../tags/tag33.xml"/><Relationship Id="rId27" Type="http://schemas.openxmlformats.org/officeDocument/2006/relationships/tags" Target="../tags/tag38.xml"/><Relationship Id="rId43" Type="http://schemas.openxmlformats.org/officeDocument/2006/relationships/tags" Target="../tags/tag54.xml"/><Relationship Id="rId48" Type="http://schemas.openxmlformats.org/officeDocument/2006/relationships/tags" Target="../tags/tag59.xml"/><Relationship Id="rId64" Type="http://schemas.openxmlformats.org/officeDocument/2006/relationships/tags" Target="../tags/tag75.xml"/><Relationship Id="rId69" Type="http://schemas.openxmlformats.org/officeDocument/2006/relationships/tags" Target="../tags/tag80.xml"/><Relationship Id="rId113" Type="http://schemas.openxmlformats.org/officeDocument/2006/relationships/tags" Target="../tags/tag124.xml"/><Relationship Id="rId118" Type="http://schemas.openxmlformats.org/officeDocument/2006/relationships/tags" Target="../tags/tag129.xml"/><Relationship Id="rId134" Type="http://schemas.openxmlformats.org/officeDocument/2006/relationships/slideLayout" Target="../slideLayouts/slideLayout2.xml"/><Relationship Id="rId80" Type="http://schemas.openxmlformats.org/officeDocument/2006/relationships/tags" Target="../tags/tag91.xml"/><Relationship Id="rId85" Type="http://schemas.openxmlformats.org/officeDocument/2006/relationships/tags" Target="../tags/tag96.xml"/><Relationship Id="rId12" Type="http://schemas.openxmlformats.org/officeDocument/2006/relationships/tags" Target="../tags/tag23.xml"/><Relationship Id="rId17" Type="http://schemas.openxmlformats.org/officeDocument/2006/relationships/tags" Target="../tags/tag28.xml"/><Relationship Id="rId33" Type="http://schemas.openxmlformats.org/officeDocument/2006/relationships/tags" Target="../tags/tag44.xml"/><Relationship Id="rId38" Type="http://schemas.openxmlformats.org/officeDocument/2006/relationships/tags" Target="../tags/tag49.xml"/><Relationship Id="rId59" Type="http://schemas.openxmlformats.org/officeDocument/2006/relationships/tags" Target="../tags/tag70.xml"/><Relationship Id="rId103" Type="http://schemas.openxmlformats.org/officeDocument/2006/relationships/tags" Target="../tags/tag114.xml"/><Relationship Id="rId108" Type="http://schemas.openxmlformats.org/officeDocument/2006/relationships/tags" Target="../tags/tag119.xml"/><Relationship Id="rId124" Type="http://schemas.openxmlformats.org/officeDocument/2006/relationships/tags" Target="../tags/tag135.xml"/><Relationship Id="rId129" Type="http://schemas.openxmlformats.org/officeDocument/2006/relationships/tags" Target="../tags/tag140.xml"/><Relationship Id="rId54" Type="http://schemas.openxmlformats.org/officeDocument/2006/relationships/tags" Target="../tags/tag65.xml"/><Relationship Id="rId70" Type="http://schemas.openxmlformats.org/officeDocument/2006/relationships/tags" Target="../tags/tag81.xml"/><Relationship Id="rId75" Type="http://schemas.openxmlformats.org/officeDocument/2006/relationships/tags" Target="../tags/tag86.xml"/><Relationship Id="rId91" Type="http://schemas.openxmlformats.org/officeDocument/2006/relationships/tags" Target="../tags/tag102.xml"/><Relationship Id="rId96" Type="http://schemas.openxmlformats.org/officeDocument/2006/relationships/tags" Target="../tags/tag107.xml"/><Relationship Id="rId1" Type="http://schemas.openxmlformats.org/officeDocument/2006/relationships/tags" Target="../tags/tag12.xml"/><Relationship Id="rId6" Type="http://schemas.openxmlformats.org/officeDocument/2006/relationships/tags" Target="../tags/tag17.xml"/><Relationship Id="rId23" Type="http://schemas.openxmlformats.org/officeDocument/2006/relationships/tags" Target="../tags/tag34.xml"/><Relationship Id="rId28" Type="http://schemas.openxmlformats.org/officeDocument/2006/relationships/tags" Target="../tags/tag39.xml"/><Relationship Id="rId49" Type="http://schemas.openxmlformats.org/officeDocument/2006/relationships/tags" Target="../tags/tag60.xml"/><Relationship Id="rId114" Type="http://schemas.openxmlformats.org/officeDocument/2006/relationships/tags" Target="../tags/tag125.xml"/><Relationship Id="rId119" Type="http://schemas.openxmlformats.org/officeDocument/2006/relationships/tags" Target="../tags/tag130.xml"/><Relationship Id="rId44" Type="http://schemas.openxmlformats.org/officeDocument/2006/relationships/tags" Target="../tags/tag55.xml"/><Relationship Id="rId60" Type="http://schemas.openxmlformats.org/officeDocument/2006/relationships/tags" Target="../tags/tag71.xml"/><Relationship Id="rId65" Type="http://schemas.openxmlformats.org/officeDocument/2006/relationships/tags" Target="../tags/tag76.xml"/><Relationship Id="rId81" Type="http://schemas.openxmlformats.org/officeDocument/2006/relationships/tags" Target="../tags/tag92.xml"/><Relationship Id="rId86" Type="http://schemas.openxmlformats.org/officeDocument/2006/relationships/tags" Target="../tags/tag97.xml"/><Relationship Id="rId130" Type="http://schemas.openxmlformats.org/officeDocument/2006/relationships/tags" Target="../tags/tag141.xml"/><Relationship Id="rId135" Type="http://schemas.openxmlformats.org/officeDocument/2006/relationships/oleObject" Target="../embeddings/oleObject11.bin"/><Relationship Id="rId13" Type="http://schemas.openxmlformats.org/officeDocument/2006/relationships/tags" Target="../tags/tag24.xml"/><Relationship Id="rId18" Type="http://schemas.openxmlformats.org/officeDocument/2006/relationships/tags" Target="../tags/tag29.xml"/><Relationship Id="rId39" Type="http://schemas.openxmlformats.org/officeDocument/2006/relationships/tags" Target="../tags/tag50.xml"/><Relationship Id="rId109" Type="http://schemas.openxmlformats.org/officeDocument/2006/relationships/tags" Target="../tags/tag120.xml"/><Relationship Id="rId34" Type="http://schemas.openxmlformats.org/officeDocument/2006/relationships/tags" Target="../tags/tag45.xml"/><Relationship Id="rId50" Type="http://schemas.openxmlformats.org/officeDocument/2006/relationships/tags" Target="../tags/tag61.xml"/><Relationship Id="rId55" Type="http://schemas.openxmlformats.org/officeDocument/2006/relationships/tags" Target="../tags/tag66.xml"/><Relationship Id="rId76" Type="http://schemas.openxmlformats.org/officeDocument/2006/relationships/tags" Target="../tags/tag87.xml"/><Relationship Id="rId97" Type="http://schemas.openxmlformats.org/officeDocument/2006/relationships/tags" Target="../tags/tag108.xml"/><Relationship Id="rId104" Type="http://schemas.openxmlformats.org/officeDocument/2006/relationships/tags" Target="../tags/tag115.xml"/><Relationship Id="rId120" Type="http://schemas.openxmlformats.org/officeDocument/2006/relationships/tags" Target="../tags/tag131.xml"/><Relationship Id="rId125" Type="http://schemas.openxmlformats.org/officeDocument/2006/relationships/tags" Target="../tags/tag136.xml"/><Relationship Id="rId7" Type="http://schemas.openxmlformats.org/officeDocument/2006/relationships/tags" Target="../tags/tag18.xml"/><Relationship Id="rId71" Type="http://schemas.openxmlformats.org/officeDocument/2006/relationships/tags" Target="../tags/tag82.xml"/><Relationship Id="rId92" Type="http://schemas.openxmlformats.org/officeDocument/2006/relationships/tags" Target="../tags/tag103.xml"/><Relationship Id="rId2" Type="http://schemas.openxmlformats.org/officeDocument/2006/relationships/tags" Target="../tags/tag13.xml"/><Relationship Id="rId29" Type="http://schemas.openxmlformats.org/officeDocument/2006/relationships/tags" Target="../tags/tag40.xml"/><Relationship Id="rId24" Type="http://schemas.openxmlformats.org/officeDocument/2006/relationships/tags" Target="../tags/tag35.xml"/><Relationship Id="rId40" Type="http://schemas.openxmlformats.org/officeDocument/2006/relationships/tags" Target="../tags/tag51.xml"/><Relationship Id="rId45" Type="http://schemas.openxmlformats.org/officeDocument/2006/relationships/tags" Target="../tags/tag56.xml"/><Relationship Id="rId66" Type="http://schemas.openxmlformats.org/officeDocument/2006/relationships/tags" Target="../tags/tag77.xml"/><Relationship Id="rId87" Type="http://schemas.openxmlformats.org/officeDocument/2006/relationships/tags" Target="../tags/tag98.xml"/><Relationship Id="rId110" Type="http://schemas.openxmlformats.org/officeDocument/2006/relationships/tags" Target="../tags/tag121.xml"/><Relationship Id="rId115" Type="http://schemas.openxmlformats.org/officeDocument/2006/relationships/tags" Target="../tags/tag126.xml"/><Relationship Id="rId131" Type="http://schemas.openxmlformats.org/officeDocument/2006/relationships/tags" Target="../tags/tag142.xml"/><Relationship Id="rId136" Type="http://schemas.openxmlformats.org/officeDocument/2006/relationships/image" Target="../media/image7.emf"/><Relationship Id="rId61" Type="http://schemas.openxmlformats.org/officeDocument/2006/relationships/tags" Target="../tags/tag72.xml"/><Relationship Id="rId82" Type="http://schemas.openxmlformats.org/officeDocument/2006/relationships/tags" Target="../tags/tag93.xml"/><Relationship Id="rId19" Type="http://schemas.openxmlformats.org/officeDocument/2006/relationships/tags" Target="../tags/tag30.xml"/><Relationship Id="rId14" Type="http://schemas.openxmlformats.org/officeDocument/2006/relationships/tags" Target="../tags/tag25.xml"/><Relationship Id="rId30" Type="http://schemas.openxmlformats.org/officeDocument/2006/relationships/tags" Target="../tags/tag41.xml"/><Relationship Id="rId35" Type="http://schemas.openxmlformats.org/officeDocument/2006/relationships/tags" Target="../tags/tag46.xml"/><Relationship Id="rId56" Type="http://schemas.openxmlformats.org/officeDocument/2006/relationships/tags" Target="../tags/tag67.xml"/><Relationship Id="rId77" Type="http://schemas.openxmlformats.org/officeDocument/2006/relationships/tags" Target="../tags/tag88.xml"/><Relationship Id="rId100" Type="http://schemas.openxmlformats.org/officeDocument/2006/relationships/tags" Target="../tags/tag111.xml"/><Relationship Id="rId105" Type="http://schemas.openxmlformats.org/officeDocument/2006/relationships/tags" Target="../tags/tag116.xml"/><Relationship Id="rId126" Type="http://schemas.openxmlformats.org/officeDocument/2006/relationships/tags" Target="../tags/tag137.xml"/><Relationship Id="rId8" Type="http://schemas.openxmlformats.org/officeDocument/2006/relationships/tags" Target="../tags/tag19.xml"/><Relationship Id="rId51" Type="http://schemas.openxmlformats.org/officeDocument/2006/relationships/tags" Target="../tags/tag62.xml"/><Relationship Id="rId72" Type="http://schemas.openxmlformats.org/officeDocument/2006/relationships/tags" Target="../tags/tag83.xml"/><Relationship Id="rId93" Type="http://schemas.openxmlformats.org/officeDocument/2006/relationships/tags" Target="../tags/tag104.xml"/><Relationship Id="rId98" Type="http://schemas.openxmlformats.org/officeDocument/2006/relationships/tags" Target="../tags/tag109.xml"/><Relationship Id="rId121" Type="http://schemas.openxmlformats.org/officeDocument/2006/relationships/tags" Target="../tags/tag132.xml"/><Relationship Id="rId3" Type="http://schemas.openxmlformats.org/officeDocument/2006/relationships/tags" Target="../tags/tag14.xml"/><Relationship Id="rId25" Type="http://schemas.openxmlformats.org/officeDocument/2006/relationships/tags" Target="../tags/tag36.xml"/><Relationship Id="rId46" Type="http://schemas.openxmlformats.org/officeDocument/2006/relationships/tags" Target="../tags/tag57.xml"/><Relationship Id="rId67" Type="http://schemas.openxmlformats.org/officeDocument/2006/relationships/tags" Target="../tags/tag78.xml"/><Relationship Id="rId116" Type="http://schemas.openxmlformats.org/officeDocument/2006/relationships/tags" Target="../tags/tag127.xml"/><Relationship Id="rId137" Type="http://schemas.openxmlformats.org/officeDocument/2006/relationships/chart" Target="../charts/chart1.xml"/><Relationship Id="rId20" Type="http://schemas.openxmlformats.org/officeDocument/2006/relationships/tags" Target="../tags/tag31.xml"/><Relationship Id="rId41" Type="http://schemas.openxmlformats.org/officeDocument/2006/relationships/tags" Target="../tags/tag52.xml"/><Relationship Id="rId62" Type="http://schemas.openxmlformats.org/officeDocument/2006/relationships/tags" Target="../tags/tag73.xml"/><Relationship Id="rId83" Type="http://schemas.openxmlformats.org/officeDocument/2006/relationships/tags" Target="../tags/tag94.xml"/><Relationship Id="rId88" Type="http://schemas.openxmlformats.org/officeDocument/2006/relationships/tags" Target="../tags/tag99.xml"/><Relationship Id="rId111" Type="http://schemas.openxmlformats.org/officeDocument/2006/relationships/tags" Target="../tags/tag122.xml"/><Relationship Id="rId132" Type="http://schemas.openxmlformats.org/officeDocument/2006/relationships/tags" Target="../tags/tag143.xml"/><Relationship Id="rId15" Type="http://schemas.openxmlformats.org/officeDocument/2006/relationships/tags" Target="../tags/tag26.xml"/><Relationship Id="rId36" Type="http://schemas.openxmlformats.org/officeDocument/2006/relationships/tags" Target="../tags/tag47.xml"/><Relationship Id="rId57" Type="http://schemas.openxmlformats.org/officeDocument/2006/relationships/tags" Target="../tags/tag68.xml"/><Relationship Id="rId106" Type="http://schemas.openxmlformats.org/officeDocument/2006/relationships/tags" Target="../tags/tag117.xml"/><Relationship Id="rId127" Type="http://schemas.openxmlformats.org/officeDocument/2006/relationships/tags" Target="../tags/tag138.xml"/><Relationship Id="rId10" Type="http://schemas.openxmlformats.org/officeDocument/2006/relationships/tags" Target="../tags/tag21.xml"/><Relationship Id="rId31" Type="http://schemas.openxmlformats.org/officeDocument/2006/relationships/tags" Target="../tags/tag42.xml"/><Relationship Id="rId52" Type="http://schemas.openxmlformats.org/officeDocument/2006/relationships/tags" Target="../tags/tag63.xml"/><Relationship Id="rId73" Type="http://schemas.openxmlformats.org/officeDocument/2006/relationships/tags" Target="../tags/tag84.xml"/><Relationship Id="rId78" Type="http://schemas.openxmlformats.org/officeDocument/2006/relationships/tags" Target="../tags/tag89.xml"/><Relationship Id="rId94" Type="http://schemas.openxmlformats.org/officeDocument/2006/relationships/tags" Target="../tags/tag105.xml"/><Relationship Id="rId99" Type="http://schemas.openxmlformats.org/officeDocument/2006/relationships/tags" Target="../tags/tag110.xml"/><Relationship Id="rId101" Type="http://schemas.openxmlformats.org/officeDocument/2006/relationships/tags" Target="../tags/tag112.xml"/><Relationship Id="rId122" Type="http://schemas.openxmlformats.org/officeDocument/2006/relationships/tags" Target="../tags/tag133.xml"/><Relationship Id="rId4" Type="http://schemas.openxmlformats.org/officeDocument/2006/relationships/tags" Target="../tags/tag15.xml"/><Relationship Id="rId9" Type="http://schemas.openxmlformats.org/officeDocument/2006/relationships/tags" Target="../tags/tag20.xml"/><Relationship Id="rId26" Type="http://schemas.openxmlformats.org/officeDocument/2006/relationships/tags" Target="../tags/tag37.xml"/><Relationship Id="rId47" Type="http://schemas.openxmlformats.org/officeDocument/2006/relationships/tags" Target="../tags/tag58.xml"/><Relationship Id="rId68" Type="http://schemas.openxmlformats.org/officeDocument/2006/relationships/tags" Target="../tags/tag79.xml"/><Relationship Id="rId89" Type="http://schemas.openxmlformats.org/officeDocument/2006/relationships/tags" Target="../tags/tag100.xml"/><Relationship Id="rId112" Type="http://schemas.openxmlformats.org/officeDocument/2006/relationships/tags" Target="../tags/tag123.xml"/><Relationship Id="rId133" Type="http://schemas.openxmlformats.org/officeDocument/2006/relationships/tags" Target="../tags/tag144.xml"/></Relationships>
</file>

<file path=ppt/slides/_rels/slide7.xml.rels><?xml version="1.0" encoding="UTF-8" standalone="yes"?>
<Relationships xmlns="http://schemas.openxmlformats.org/package/2006/relationships"><Relationship Id="rId26" Type="http://schemas.openxmlformats.org/officeDocument/2006/relationships/tags" Target="../tags/tag170.xml"/><Relationship Id="rId21" Type="http://schemas.openxmlformats.org/officeDocument/2006/relationships/tags" Target="../tags/tag165.xml"/><Relationship Id="rId42" Type="http://schemas.openxmlformats.org/officeDocument/2006/relationships/tags" Target="../tags/tag186.xml"/><Relationship Id="rId47" Type="http://schemas.openxmlformats.org/officeDocument/2006/relationships/tags" Target="../tags/tag191.xml"/><Relationship Id="rId63" Type="http://schemas.openxmlformats.org/officeDocument/2006/relationships/tags" Target="../tags/tag207.xml"/><Relationship Id="rId68" Type="http://schemas.openxmlformats.org/officeDocument/2006/relationships/tags" Target="../tags/tag212.xml"/><Relationship Id="rId84" Type="http://schemas.openxmlformats.org/officeDocument/2006/relationships/tags" Target="../tags/tag228.xml"/><Relationship Id="rId89" Type="http://schemas.openxmlformats.org/officeDocument/2006/relationships/tags" Target="../tags/tag233.xml"/><Relationship Id="rId16" Type="http://schemas.openxmlformats.org/officeDocument/2006/relationships/tags" Target="../tags/tag160.xml"/><Relationship Id="rId107" Type="http://schemas.openxmlformats.org/officeDocument/2006/relationships/chart" Target="../charts/chart2.xml"/><Relationship Id="rId11" Type="http://schemas.openxmlformats.org/officeDocument/2006/relationships/tags" Target="../tags/tag155.xml"/><Relationship Id="rId32" Type="http://schemas.openxmlformats.org/officeDocument/2006/relationships/tags" Target="../tags/tag176.xml"/><Relationship Id="rId37" Type="http://schemas.openxmlformats.org/officeDocument/2006/relationships/tags" Target="../tags/tag181.xml"/><Relationship Id="rId53" Type="http://schemas.openxmlformats.org/officeDocument/2006/relationships/tags" Target="../tags/tag197.xml"/><Relationship Id="rId58" Type="http://schemas.openxmlformats.org/officeDocument/2006/relationships/tags" Target="../tags/tag202.xml"/><Relationship Id="rId74" Type="http://schemas.openxmlformats.org/officeDocument/2006/relationships/tags" Target="../tags/tag218.xml"/><Relationship Id="rId79" Type="http://schemas.openxmlformats.org/officeDocument/2006/relationships/tags" Target="../tags/tag223.xml"/><Relationship Id="rId102" Type="http://schemas.openxmlformats.org/officeDocument/2006/relationships/tags" Target="../tags/tag246.xml"/><Relationship Id="rId5" Type="http://schemas.openxmlformats.org/officeDocument/2006/relationships/tags" Target="../tags/tag149.xml"/><Relationship Id="rId90" Type="http://schemas.openxmlformats.org/officeDocument/2006/relationships/tags" Target="../tags/tag234.xml"/><Relationship Id="rId95" Type="http://schemas.openxmlformats.org/officeDocument/2006/relationships/tags" Target="../tags/tag239.xml"/><Relationship Id="rId22" Type="http://schemas.openxmlformats.org/officeDocument/2006/relationships/tags" Target="../tags/tag166.xml"/><Relationship Id="rId27" Type="http://schemas.openxmlformats.org/officeDocument/2006/relationships/tags" Target="../tags/tag171.xml"/><Relationship Id="rId43" Type="http://schemas.openxmlformats.org/officeDocument/2006/relationships/tags" Target="../tags/tag187.xml"/><Relationship Id="rId48" Type="http://schemas.openxmlformats.org/officeDocument/2006/relationships/tags" Target="../tags/tag192.xml"/><Relationship Id="rId64" Type="http://schemas.openxmlformats.org/officeDocument/2006/relationships/tags" Target="../tags/tag208.xml"/><Relationship Id="rId69" Type="http://schemas.openxmlformats.org/officeDocument/2006/relationships/tags" Target="../tags/tag213.xml"/><Relationship Id="rId80" Type="http://schemas.openxmlformats.org/officeDocument/2006/relationships/tags" Target="../tags/tag224.xml"/><Relationship Id="rId85" Type="http://schemas.openxmlformats.org/officeDocument/2006/relationships/tags" Target="../tags/tag229.xml"/><Relationship Id="rId12" Type="http://schemas.openxmlformats.org/officeDocument/2006/relationships/tags" Target="../tags/tag156.xml"/><Relationship Id="rId17" Type="http://schemas.openxmlformats.org/officeDocument/2006/relationships/tags" Target="../tags/tag161.xml"/><Relationship Id="rId33" Type="http://schemas.openxmlformats.org/officeDocument/2006/relationships/tags" Target="../tags/tag177.xml"/><Relationship Id="rId38" Type="http://schemas.openxmlformats.org/officeDocument/2006/relationships/tags" Target="../tags/tag182.xml"/><Relationship Id="rId59" Type="http://schemas.openxmlformats.org/officeDocument/2006/relationships/tags" Target="../tags/tag203.xml"/><Relationship Id="rId103" Type="http://schemas.openxmlformats.org/officeDocument/2006/relationships/tags" Target="../tags/tag247.xml"/><Relationship Id="rId20" Type="http://schemas.openxmlformats.org/officeDocument/2006/relationships/tags" Target="../tags/tag164.xml"/><Relationship Id="rId41" Type="http://schemas.openxmlformats.org/officeDocument/2006/relationships/tags" Target="../tags/tag185.xml"/><Relationship Id="rId54" Type="http://schemas.openxmlformats.org/officeDocument/2006/relationships/tags" Target="../tags/tag198.xml"/><Relationship Id="rId62" Type="http://schemas.openxmlformats.org/officeDocument/2006/relationships/tags" Target="../tags/tag206.xml"/><Relationship Id="rId70" Type="http://schemas.openxmlformats.org/officeDocument/2006/relationships/tags" Target="../tags/tag214.xml"/><Relationship Id="rId75" Type="http://schemas.openxmlformats.org/officeDocument/2006/relationships/tags" Target="../tags/tag219.xml"/><Relationship Id="rId83" Type="http://schemas.openxmlformats.org/officeDocument/2006/relationships/tags" Target="../tags/tag227.xml"/><Relationship Id="rId88" Type="http://schemas.openxmlformats.org/officeDocument/2006/relationships/tags" Target="../tags/tag232.xml"/><Relationship Id="rId91" Type="http://schemas.openxmlformats.org/officeDocument/2006/relationships/tags" Target="../tags/tag235.xml"/><Relationship Id="rId96" Type="http://schemas.openxmlformats.org/officeDocument/2006/relationships/tags" Target="../tags/tag240.xml"/><Relationship Id="rId1" Type="http://schemas.openxmlformats.org/officeDocument/2006/relationships/tags" Target="../tags/tag145.xml"/><Relationship Id="rId6" Type="http://schemas.openxmlformats.org/officeDocument/2006/relationships/tags" Target="../tags/tag150.xml"/><Relationship Id="rId15" Type="http://schemas.openxmlformats.org/officeDocument/2006/relationships/tags" Target="../tags/tag159.xml"/><Relationship Id="rId23" Type="http://schemas.openxmlformats.org/officeDocument/2006/relationships/tags" Target="../tags/tag167.xml"/><Relationship Id="rId28" Type="http://schemas.openxmlformats.org/officeDocument/2006/relationships/tags" Target="../tags/tag172.xml"/><Relationship Id="rId36" Type="http://schemas.openxmlformats.org/officeDocument/2006/relationships/tags" Target="../tags/tag180.xml"/><Relationship Id="rId49" Type="http://schemas.openxmlformats.org/officeDocument/2006/relationships/tags" Target="../tags/tag193.xml"/><Relationship Id="rId57" Type="http://schemas.openxmlformats.org/officeDocument/2006/relationships/tags" Target="../tags/tag201.xml"/><Relationship Id="rId106" Type="http://schemas.openxmlformats.org/officeDocument/2006/relationships/image" Target="../media/image7.emf"/><Relationship Id="rId10" Type="http://schemas.openxmlformats.org/officeDocument/2006/relationships/tags" Target="../tags/tag154.xml"/><Relationship Id="rId31" Type="http://schemas.openxmlformats.org/officeDocument/2006/relationships/tags" Target="../tags/tag175.xml"/><Relationship Id="rId44" Type="http://schemas.openxmlformats.org/officeDocument/2006/relationships/tags" Target="../tags/tag188.xml"/><Relationship Id="rId52" Type="http://schemas.openxmlformats.org/officeDocument/2006/relationships/tags" Target="../tags/tag196.xml"/><Relationship Id="rId60" Type="http://schemas.openxmlformats.org/officeDocument/2006/relationships/tags" Target="../tags/tag204.xml"/><Relationship Id="rId65" Type="http://schemas.openxmlformats.org/officeDocument/2006/relationships/tags" Target="../tags/tag209.xml"/><Relationship Id="rId73" Type="http://schemas.openxmlformats.org/officeDocument/2006/relationships/tags" Target="../tags/tag217.xml"/><Relationship Id="rId78" Type="http://schemas.openxmlformats.org/officeDocument/2006/relationships/tags" Target="../tags/tag222.xml"/><Relationship Id="rId81" Type="http://schemas.openxmlformats.org/officeDocument/2006/relationships/tags" Target="../tags/tag225.xml"/><Relationship Id="rId86" Type="http://schemas.openxmlformats.org/officeDocument/2006/relationships/tags" Target="../tags/tag230.xml"/><Relationship Id="rId94" Type="http://schemas.openxmlformats.org/officeDocument/2006/relationships/tags" Target="../tags/tag238.xml"/><Relationship Id="rId99" Type="http://schemas.openxmlformats.org/officeDocument/2006/relationships/tags" Target="../tags/tag243.xml"/><Relationship Id="rId101" Type="http://schemas.openxmlformats.org/officeDocument/2006/relationships/tags" Target="../tags/tag245.xml"/><Relationship Id="rId4" Type="http://schemas.openxmlformats.org/officeDocument/2006/relationships/tags" Target="../tags/tag148.xml"/><Relationship Id="rId9" Type="http://schemas.openxmlformats.org/officeDocument/2006/relationships/tags" Target="../tags/tag153.xml"/><Relationship Id="rId13" Type="http://schemas.openxmlformats.org/officeDocument/2006/relationships/tags" Target="../tags/tag157.xml"/><Relationship Id="rId18" Type="http://schemas.openxmlformats.org/officeDocument/2006/relationships/tags" Target="../tags/tag162.xml"/><Relationship Id="rId39" Type="http://schemas.openxmlformats.org/officeDocument/2006/relationships/tags" Target="../tags/tag183.xml"/><Relationship Id="rId34" Type="http://schemas.openxmlformats.org/officeDocument/2006/relationships/tags" Target="../tags/tag178.xml"/><Relationship Id="rId50" Type="http://schemas.openxmlformats.org/officeDocument/2006/relationships/tags" Target="../tags/tag194.xml"/><Relationship Id="rId55" Type="http://schemas.openxmlformats.org/officeDocument/2006/relationships/tags" Target="../tags/tag199.xml"/><Relationship Id="rId76" Type="http://schemas.openxmlformats.org/officeDocument/2006/relationships/tags" Target="../tags/tag220.xml"/><Relationship Id="rId97" Type="http://schemas.openxmlformats.org/officeDocument/2006/relationships/tags" Target="../tags/tag241.xml"/><Relationship Id="rId104" Type="http://schemas.openxmlformats.org/officeDocument/2006/relationships/slideLayout" Target="../slideLayouts/slideLayout2.xml"/><Relationship Id="rId7" Type="http://schemas.openxmlformats.org/officeDocument/2006/relationships/tags" Target="../tags/tag151.xml"/><Relationship Id="rId71" Type="http://schemas.openxmlformats.org/officeDocument/2006/relationships/tags" Target="../tags/tag215.xml"/><Relationship Id="rId92" Type="http://schemas.openxmlformats.org/officeDocument/2006/relationships/tags" Target="../tags/tag236.xml"/><Relationship Id="rId2" Type="http://schemas.openxmlformats.org/officeDocument/2006/relationships/tags" Target="../tags/tag146.xml"/><Relationship Id="rId29" Type="http://schemas.openxmlformats.org/officeDocument/2006/relationships/tags" Target="../tags/tag173.xml"/><Relationship Id="rId24" Type="http://schemas.openxmlformats.org/officeDocument/2006/relationships/tags" Target="../tags/tag168.xml"/><Relationship Id="rId40" Type="http://schemas.openxmlformats.org/officeDocument/2006/relationships/tags" Target="../tags/tag184.xml"/><Relationship Id="rId45" Type="http://schemas.openxmlformats.org/officeDocument/2006/relationships/tags" Target="../tags/tag189.xml"/><Relationship Id="rId66" Type="http://schemas.openxmlformats.org/officeDocument/2006/relationships/tags" Target="../tags/tag210.xml"/><Relationship Id="rId87" Type="http://schemas.openxmlformats.org/officeDocument/2006/relationships/tags" Target="../tags/tag231.xml"/><Relationship Id="rId61" Type="http://schemas.openxmlformats.org/officeDocument/2006/relationships/tags" Target="../tags/tag205.xml"/><Relationship Id="rId82" Type="http://schemas.openxmlformats.org/officeDocument/2006/relationships/tags" Target="../tags/tag226.xml"/><Relationship Id="rId19" Type="http://schemas.openxmlformats.org/officeDocument/2006/relationships/tags" Target="../tags/tag163.xml"/><Relationship Id="rId14" Type="http://schemas.openxmlformats.org/officeDocument/2006/relationships/tags" Target="../tags/tag158.xml"/><Relationship Id="rId30" Type="http://schemas.openxmlformats.org/officeDocument/2006/relationships/tags" Target="../tags/tag174.xml"/><Relationship Id="rId35" Type="http://schemas.openxmlformats.org/officeDocument/2006/relationships/tags" Target="../tags/tag179.xml"/><Relationship Id="rId56" Type="http://schemas.openxmlformats.org/officeDocument/2006/relationships/tags" Target="../tags/tag200.xml"/><Relationship Id="rId77" Type="http://schemas.openxmlformats.org/officeDocument/2006/relationships/tags" Target="../tags/tag221.xml"/><Relationship Id="rId100" Type="http://schemas.openxmlformats.org/officeDocument/2006/relationships/tags" Target="../tags/tag244.xml"/><Relationship Id="rId105" Type="http://schemas.openxmlformats.org/officeDocument/2006/relationships/oleObject" Target="../embeddings/oleObject12.bin"/><Relationship Id="rId8" Type="http://schemas.openxmlformats.org/officeDocument/2006/relationships/tags" Target="../tags/tag152.xml"/><Relationship Id="rId51" Type="http://schemas.openxmlformats.org/officeDocument/2006/relationships/tags" Target="../tags/tag195.xml"/><Relationship Id="rId72" Type="http://schemas.openxmlformats.org/officeDocument/2006/relationships/tags" Target="../tags/tag216.xml"/><Relationship Id="rId93" Type="http://schemas.openxmlformats.org/officeDocument/2006/relationships/tags" Target="../tags/tag237.xml"/><Relationship Id="rId98" Type="http://schemas.openxmlformats.org/officeDocument/2006/relationships/tags" Target="../tags/tag242.xml"/><Relationship Id="rId3" Type="http://schemas.openxmlformats.org/officeDocument/2006/relationships/tags" Target="../tags/tag147.xml"/><Relationship Id="rId25" Type="http://schemas.openxmlformats.org/officeDocument/2006/relationships/tags" Target="../tags/tag169.xml"/><Relationship Id="rId46" Type="http://schemas.openxmlformats.org/officeDocument/2006/relationships/tags" Target="../tags/tag190.xml"/><Relationship Id="rId67" Type="http://schemas.openxmlformats.org/officeDocument/2006/relationships/tags" Target="../tags/tag211.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tags" Target="../tags/tag248.xml"/><Relationship Id="rId5" Type="http://schemas.openxmlformats.org/officeDocument/2006/relationships/image" Target="../media/image20.png"/><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tags" Target="../tags/tag249.xml"/><Relationship Id="rId5" Type="http://schemas.openxmlformats.org/officeDocument/2006/relationships/image" Target="../media/image21.png"/><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755470" y="5540832"/>
            <a:ext cx="3094396" cy="562617"/>
            <a:chOff x="5641848" y="4462272"/>
            <a:chExt cx="2414016" cy="438912"/>
          </a:xfrm>
        </p:grpSpPr>
        <p:sp>
          <p:nvSpPr>
            <p:cNvPr id="6" name="Rectangle 5"/>
            <p:cNvSpPr/>
            <p:nvPr userDrawn="1"/>
          </p:nvSpPr>
          <p:spPr>
            <a:xfrm>
              <a:off x="5641848" y="4462272"/>
              <a:ext cx="2414016" cy="4389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Narrow"/>
                <a:ea typeface="+mn-ea"/>
                <a:cs typeface="+mn-cs"/>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51576" y="4471416"/>
              <a:ext cx="2255625" cy="421875"/>
            </a:xfrm>
            <a:prstGeom prst="rect">
              <a:avLst/>
            </a:prstGeom>
          </p:spPr>
        </p:pic>
      </p:grpSp>
      <p:sp>
        <p:nvSpPr>
          <p:cNvPr id="9" name="Title 1"/>
          <p:cNvSpPr txBox="1">
            <a:spLocks/>
          </p:cNvSpPr>
          <p:nvPr/>
        </p:nvSpPr>
        <p:spPr>
          <a:xfrm>
            <a:off x="5051394" y="1789794"/>
            <a:ext cx="6090082" cy="2576928"/>
          </a:xfrm>
          <a:prstGeom prst="rect">
            <a:avLst/>
          </a:prstGeom>
        </p:spPr>
        <p:txBody>
          <a:bodyPr vert="horz" lIns="0" tIns="0" rIns="0" bIns="0" rtlCol="0" anchor="b">
            <a:normAutofit lnSpcReduction="10000"/>
          </a:bodyPr>
          <a:lstStyle>
            <a:lvl1pPr algn="l" defTabSz="914400" rtl="0" eaLnBrk="1" latinLnBrk="0" hangingPunct="1">
              <a:lnSpc>
                <a:spcPct val="90000"/>
              </a:lnSpc>
              <a:spcBef>
                <a:spcPct val="0"/>
              </a:spcBef>
              <a:buNone/>
              <a:defRPr sz="4800" b="0" kern="1200">
                <a:solidFill>
                  <a:schemeClr val="bg1">
                    <a:lumMod val="50000"/>
                  </a:schemeClr>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chemeClr val="tx1"/>
              </a:solidFill>
              <a:effectLst/>
              <a:uLnTx/>
              <a:uFillTx/>
            </a:endParaRPr>
          </a:p>
          <a:p>
            <a:pPr marL="0" marR="0" lvl="0" indent="0" algn="l" defTabSz="914400" rtl="0" eaLnBrk="1" fontAlgn="auto" latinLnBrk="0" hangingPunct="1">
              <a:lnSpc>
                <a:spcPct val="110000"/>
              </a:lnSpc>
              <a:spcBef>
                <a:spcPct val="0"/>
              </a:spcBef>
              <a:spcAft>
                <a:spcPts val="0"/>
              </a:spcAft>
              <a:buClrTx/>
              <a:buSzTx/>
              <a:buFontTx/>
              <a:buNone/>
              <a:tabLst/>
              <a:defRPr/>
            </a:pPr>
            <a:r>
              <a:rPr kumimoji="0" lang="en-US" sz="3200" b="0" i="0" u="none" strike="noStrike" kern="1200" cap="none" spc="0" normalizeH="0" baseline="0" noProof="0" dirty="0">
                <a:ln>
                  <a:noFill/>
                </a:ln>
                <a:solidFill>
                  <a:schemeClr val="tx1"/>
                </a:solidFill>
                <a:effectLst/>
                <a:uLnTx/>
                <a:uFillTx/>
              </a:rPr>
              <a:t>European Access Hurdles Portal:</a:t>
            </a:r>
          </a:p>
          <a:p>
            <a:pPr marL="0" marR="0" lvl="0" indent="0" algn="l" defTabSz="914400" rtl="0" eaLnBrk="1" fontAlgn="auto" latinLnBrk="0" hangingPunct="1">
              <a:lnSpc>
                <a:spcPct val="11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404040"/>
                </a:solidFill>
                <a:effectLst/>
                <a:uLnTx/>
                <a:uFillTx/>
                <a:latin typeface="Arial Black" panose="020B0A04020102020204" pitchFamily="34" charset="0"/>
              </a:rPr>
              <a:t>Summary of the second external report</a:t>
            </a:r>
            <a:endParaRPr kumimoji="0" lang="en-US" sz="3200" b="0" i="0" u="none" strike="noStrike" kern="1200" cap="none" spc="0" normalizeH="0" baseline="0" noProof="0" dirty="0">
              <a:ln>
                <a:noFill/>
              </a:ln>
              <a:solidFill>
                <a:schemeClr val="tx1"/>
              </a:solidFill>
              <a:effectLst/>
              <a:uLnTx/>
              <a:uFillTx/>
              <a:latin typeface="Arial Black" panose="020B0A040201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lang="en-US" sz="3200" dirty="0">
              <a:solidFill>
                <a:schemeClr val="tx1"/>
              </a:solidFill>
            </a:endParaRPr>
          </a:p>
          <a:p>
            <a:pPr marL="0" marR="0" lvl="0" indent="0" algn="l" defTabSz="914400" rtl="0" eaLnBrk="1" fontAlgn="auto" latinLnBrk="0" hangingPunct="1">
              <a:lnSpc>
                <a:spcPct val="120000"/>
              </a:lnSpc>
              <a:spcBef>
                <a:spcPct val="0"/>
              </a:spcBef>
              <a:spcAft>
                <a:spcPts val="0"/>
              </a:spcAft>
              <a:buClrTx/>
              <a:buSzTx/>
              <a:buFontTx/>
              <a:buNone/>
              <a:tabLst/>
              <a:defRPr/>
            </a:pPr>
            <a:r>
              <a:rPr lang="en-US" sz="2400" dirty="0">
                <a:solidFill>
                  <a:schemeClr val="bg2"/>
                </a:solidFill>
              </a:rPr>
              <a:t>7</a:t>
            </a:r>
            <a:r>
              <a:rPr lang="en-US" sz="2400" baseline="30000" dirty="0">
                <a:solidFill>
                  <a:schemeClr val="bg2"/>
                </a:solidFill>
              </a:rPr>
              <a:t>th</a:t>
            </a:r>
            <a:r>
              <a:rPr lang="en-US" sz="2400" dirty="0">
                <a:solidFill>
                  <a:schemeClr val="bg2"/>
                </a:solidFill>
              </a:rPr>
              <a:t> May 2024</a:t>
            </a:r>
            <a:endParaRPr kumimoji="0" lang="en-US" sz="2400" b="0" i="0" u="none" strike="noStrike" kern="1200" cap="none" spc="0" normalizeH="0" baseline="0" noProof="0" dirty="0">
              <a:ln>
                <a:noFill/>
              </a:ln>
              <a:solidFill>
                <a:schemeClr val="bg2"/>
              </a:solidFill>
              <a:effectLst/>
              <a:uLnTx/>
              <a:uFillTx/>
            </a:endParaRPr>
          </a:p>
        </p:txBody>
      </p:sp>
      <p:sp>
        <p:nvSpPr>
          <p:cNvPr id="15" name="Rectangle 14"/>
          <p:cNvSpPr/>
          <p:nvPr/>
        </p:nvSpPr>
        <p:spPr>
          <a:xfrm>
            <a:off x="176463" y="6505074"/>
            <a:ext cx="312821" cy="231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6186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8699BA0-1E74-D693-B9C5-617E7C105B68}"/>
              </a:ext>
            </a:extLst>
          </p:cNvPr>
          <p:cNvGraphicFramePr>
            <a:graphicFrameLocks noChangeAspect="1"/>
          </p:cNvGraphicFramePr>
          <p:nvPr>
            <p:custDataLst>
              <p:tags r:id="rId1"/>
            </p:custDataLst>
            <p:extLst>
              <p:ext uri="{D42A27DB-BD31-4B8C-83A1-F6EECF244321}">
                <p14:modId xmlns:p14="http://schemas.microsoft.com/office/powerpoint/2010/main" val="25292440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5" name="Object 4" hidden="1">
                        <a:extLst>
                          <a:ext uri="{FF2B5EF4-FFF2-40B4-BE49-F238E27FC236}">
                            <a16:creationId xmlns:a16="http://schemas.microsoft.com/office/drawing/2014/main" id="{A8699BA0-1E74-D693-B9C5-617E7C105B6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FBB8010-0C4B-543F-4299-D60CDDA51561}"/>
              </a:ext>
            </a:extLst>
          </p:cNvPr>
          <p:cNvSpPr>
            <a:spLocks noGrp="1"/>
          </p:cNvSpPr>
          <p:nvPr>
            <p:ph type="title"/>
          </p:nvPr>
        </p:nvSpPr>
        <p:spPr/>
        <p:txBody>
          <a:bodyPr vert="horz"/>
          <a:lstStyle/>
          <a:p>
            <a:r>
              <a:rPr lang="en-GB"/>
              <a:t>There is significant variation in the reason certain products have not filed for reimbursement in all European countries</a:t>
            </a:r>
          </a:p>
        </p:txBody>
      </p:sp>
      <p:sp>
        <p:nvSpPr>
          <p:cNvPr id="16" name="Arrow: Pentagon 15">
            <a:extLst>
              <a:ext uri="{FF2B5EF4-FFF2-40B4-BE49-F238E27FC236}">
                <a16:creationId xmlns:a16="http://schemas.microsoft.com/office/drawing/2014/main" id="{06E59DED-D381-D7D9-26B0-86F190789146}"/>
              </a:ext>
            </a:extLst>
          </p:cNvPr>
          <p:cNvSpPr/>
          <p:nvPr/>
        </p:nvSpPr>
        <p:spPr>
          <a:xfrm>
            <a:off x="0" y="0"/>
            <a:ext cx="3240000" cy="263951"/>
          </a:xfrm>
          <a:prstGeom prst="homePlat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t>Speed of marketing authorisation</a:t>
            </a:r>
          </a:p>
        </p:txBody>
      </p:sp>
      <p:sp>
        <p:nvSpPr>
          <p:cNvPr id="18" name="Arrow: Chevron 17">
            <a:extLst>
              <a:ext uri="{FF2B5EF4-FFF2-40B4-BE49-F238E27FC236}">
                <a16:creationId xmlns:a16="http://schemas.microsoft.com/office/drawing/2014/main" id="{C1E8C1C5-2C30-38DF-A68C-F5C1A810C8B7}"/>
              </a:ext>
            </a:extLst>
          </p:cNvPr>
          <p:cNvSpPr/>
          <p:nvPr/>
        </p:nvSpPr>
        <p:spPr>
          <a:xfrm>
            <a:off x="2984000" y="0"/>
            <a:ext cx="3240000" cy="263951"/>
          </a:xfrm>
          <a:prstGeom prst="chevron">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bg1"/>
                </a:solidFill>
              </a:rPr>
              <a:t>Status of filing and reimbursement</a:t>
            </a:r>
          </a:p>
        </p:txBody>
      </p:sp>
      <p:sp>
        <p:nvSpPr>
          <p:cNvPr id="13" name="Arrow: Chevron 12">
            <a:extLst>
              <a:ext uri="{FF2B5EF4-FFF2-40B4-BE49-F238E27FC236}">
                <a16:creationId xmlns:a16="http://schemas.microsoft.com/office/drawing/2014/main" id="{F27955D1-9679-0748-7D4A-FD216C1534F5}"/>
              </a:ext>
            </a:extLst>
          </p:cNvPr>
          <p:cNvSpPr/>
          <p:nvPr/>
        </p:nvSpPr>
        <p:spPr>
          <a:xfrm>
            <a:off x="5968000" y="0"/>
            <a:ext cx="3240000" cy="263951"/>
          </a:xfrm>
          <a:prstGeom prst="chevron">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bg1"/>
                </a:solidFill>
              </a:rPr>
              <a:t>Speed of filing and reimbursement</a:t>
            </a:r>
          </a:p>
        </p:txBody>
      </p:sp>
      <p:sp>
        <p:nvSpPr>
          <p:cNvPr id="17" name="Rectangle 16">
            <a:extLst>
              <a:ext uri="{FF2B5EF4-FFF2-40B4-BE49-F238E27FC236}">
                <a16:creationId xmlns:a16="http://schemas.microsoft.com/office/drawing/2014/main" id="{383EA528-A1F7-A5AC-E473-F64FD628393A}"/>
              </a:ext>
            </a:extLst>
          </p:cNvPr>
          <p:cNvSpPr/>
          <p:nvPr/>
        </p:nvSpPr>
        <p:spPr>
          <a:xfrm>
            <a:off x="0" y="0"/>
            <a:ext cx="9208000" cy="33936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Chevron 13">
            <a:extLst>
              <a:ext uri="{FF2B5EF4-FFF2-40B4-BE49-F238E27FC236}">
                <a16:creationId xmlns:a16="http://schemas.microsoft.com/office/drawing/2014/main" id="{593DE50B-439F-A8DE-42E1-05892D466F1F}"/>
              </a:ext>
            </a:extLst>
          </p:cNvPr>
          <p:cNvSpPr/>
          <p:nvPr/>
        </p:nvSpPr>
        <p:spPr>
          <a:xfrm>
            <a:off x="8952000" y="0"/>
            <a:ext cx="3240000" cy="263951"/>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bg1"/>
                </a:solidFill>
              </a:rPr>
              <a:t>Root causes of delays</a:t>
            </a:r>
          </a:p>
        </p:txBody>
      </p:sp>
      <p:sp>
        <p:nvSpPr>
          <p:cNvPr id="6" name="TextBox 5">
            <a:extLst>
              <a:ext uri="{FF2B5EF4-FFF2-40B4-BE49-F238E27FC236}">
                <a16:creationId xmlns:a16="http://schemas.microsoft.com/office/drawing/2014/main" id="{FEE328DC-9C63-6F37-70C0-C33176E18EFD}"/>
              </a:ext>
            </a:extLst>
          </p:cNvPr>
          <p:cNvSpPr txBox="1"/>
          <p:nvPr/>
        </p:nvSpPr>
        <p:spPr>
          <a:xfrm>
            <a:off x="1967060" y="1388400"/>
            <a:ext cx="8257880" cy="276999"/>
          </a:xfrm>
          <a:prstGeom prst="rect">
            <a:avLst/>
          </a:prstGeom>
          <a:noFill/>
        </p:spPr>
        <p:txBody>
          <a:bodyPr wrap="square">
            <a:spAutoFit/>
          </a:bodyPr>
          <a:lstStyle/>
          <a:p>
            <a:pPr algn="ctr"/>
            <a:r>
              <a:rPr lang="en-US" sz="1200" b="1" i="1" dirty="0" err="1"/>
              <a:t>Anonymised</a:t>
            </a:r>
            <a:r>
              <a:rPr lang="en-US" sz="1200" b="1" i="1" dirty="0"/>
              <a:t> distribution of product-level P&amp;R filing across countries</a:t>
            </a:r>
            <a:endParaRPr lang="en-GB" sz="1200" b="1" i="1" dirty="0"/>
          </a:p>
        </p:txBody>
      </p:sp>
      <p:sp>
        <p:nvSpPr>
          <p:cNvPr id="54" name="Speech Bubble: Rectangle 53">
            <a:extLst>
              <a:ext uri="{FF2B5EF4-FFF2-40B4-BE49-F238E27FC236}">
                <a16:creationId xmlns:a16="http://schemas.microsoft.com/office/drawing/2014/main" id="{72111A4A-16D0-8929-C49A-D5432A82F703}"/>
              </a:ext>
            </a:extLst>
          </p:cNvPr>
          <p:cNvSpPr/>
          <p:nvPr/>
        </p:nvSpPr>
        <p:spPr>
          <a:xfrm>
            <a:off x="1524859" y="5614365"/>
            <a:ext cx="3928881" cy="1124874"/>
          </a:xfrm>
          <a:prstGeom prst="wedgeRectCallout">
            <a:avLst>
              <a:gd name="adj1" fmla="val -56924"/>
              <a:gd name="adj2" fmla="val -56068"/>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This grid shows that there is significant variation across products. This is, in part, due to the length of time since the marketing authorization, but also because of the different types of product included.</a:t>
            </a:r>
            <a:endParaRPr lang="en-GB" sz="1200" dirty="0">
              <a:solidFill>
                <a:schemeClr val="tx1"/>
              </a:solidFill>
            </a:endParaRPr>
          </a:p>
        </p:txBody>
      </p:sp>
      <p:pic>
        <p:nvPicPr>
          <p:cNvPr id="7" name="Picture 6">
            <a:extLst>
              <a:ext uri="{FF2B5EF4-FFF2-40B4-BE49-F238E27FC236}">
                <a16:creationId xmlns:a16="http://schemas.microsoft.com/office/drawing/2014/main" id="{05E15F1B-2688-0C98-FAAE-A7A72F94F3CC}"/>
              </a:ext>
            </a:extLst>
          </p:cNvPr>
          <p:cNvPicPr>
            <a:picLocks noChangeAspect="1"/>
          </p:cNvPicPr>
          <p:nvPr/>
        </p:nvPicPr>
        <p:blipFill>
          <a:blip r:embed="rId5"/>
          <a:stretch>
            <a:fillRect/>
          </a:stretch>
        </p:blipFill>
        <p:spPr>
          <a:xfrm>
            <a:off x="193007" y="1630380"/>
            <a:ext cx="11805986" cy="3890095"/>
          </a:xfrm>
          <a:prstGeom prst="rect">
            <a:avLst/>
          </a:prstGeom>
        </p:spPr>
      </p:pic>
      <p:sp>
        <p:nvSpPr>
          <p:cNvPr id="8" name="Rectangle 7">
            <a:extLst>
              <a:ext uri="{FF2B5EF4-FFF2-40B4-BE49-F238E27FC236}">
                <a16:creationId xmlns:a16="http://schemas.microsoft.com/office/drawing/2014/main" id="{6768D9DE-24AF-CF32-CCD2-4FEA8834E9B2}"/>
              </a:ext>
            </a:extLst>
          </p:cNvPr>
          <p:cNvSpPr/>
          <p:nvPr/>
        </p:nvSpPr>
        <p:spPr>
          <a:xfrm>
            <a:off x="8070112" y="6054365"/>
            <a:ext cx="3928881" cy="757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Speech Bubble: Rectangle 54">
            <a:extLst>
              <a:ext uri="{FF2B5EF4-FFF2-40B4-BE49-F238E27FC236}">
                <a16:creationId xmlns:a16="http://schemas.microsoft.com/office/drawing/2014/main" id="{9FDFACDA-8FB5-B262-946B-4AA73B3806F3}"/>
              </a:ext>
            </a:extLst>
          </p:cNvPr>
          <p:cNvSpPr/>
          <p:nvPr/>
        </p:nvSpPr>
        <p:spPr>
          <a:xfrm>
            <a:off x="7357730" y="5614365"/>
            <a:ext cx="4046223" cy="1124874"/>
          </a:xfrm>
          <a:prstGeom prst="wedgeRectCallout">
            <a:avLst>
              <a:gd name="adj1" fmla="val 61087"/>
              <a:gd name="adj2" fmla="val -58074"/>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The reason for delayed filing varied from product to product. For some groups of products, the impact of external reference pricing was a key driver. In other cases, such as in Greece, ‘country filing requirements’ was listed as the major reason for non-submission.</a:t>
            </a:r>
            <a:endParaRPr lang="en-GB" sz="1200" dirty="0">
              <a:solidFill>
                <a:schemeClr val="tx1"/>
              </a:solidFill>
            </a:endParaRPr>
          </a:p>
        </p:txBody>
      </p:sp>
    </p:spTree>
    <p:extLst>
      <p:ext uri="{BB962C8B-B14F-4D97-AF65-F5344CB8AC3E}">
        <p14:creationId xmlns:p14="http://schemas.microsoft.com/office/powerpoint/2010/main" val="2607832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8699BA0-1E74-D693-B9C5-617E7C105B6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5" name="Object 4" hidden="1">
                        <a:extLst>
                          <a:ext uri="{FF2B5EF4-FFF2-40B4-BE49-F238E27FC236}">
                            <a16:creationId xmlns:a16="http://schemas.microsoft.com/office/drawing/2014/main" id="{A8699BA0-1E74-D693-B9C5-617E7C105B6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FBB8010-0C4B-543F-4299-D60CDDA51561}"/>
              </a:ext>
            </a:extLst>
          </p:cNvPr>
          <p:cNvSpPr>
            <a:spLocks noGrp="1"/>
          </p:cNvSpPr>
          <p:nvPr>
            <p:ph type="title"/>
          </p:nvPr>
        </p:nvSpPr>
        <p:spPr/>
        <p:txBody>
          <a:bodyPr vert="horz"/>
          <a:lstStyle/>
          <a:p>
            <a:r>
              <a:rPr lang="en-US"/>
              <a:t>As set out in the root causes analysis, the reasons for both delays in P&amp;R filing and P&amp;R decision making are multi-factorial</a:t>
            </a:r>
            <a:endParaRPr lang="en-GB"/>
          </a:p>
        </p:txBody>
      </p:sp>
      <p:sp>
        <p:nvSpPr>
          <p:cNvPr id="16" name="Arrow: Pentagon 15">
            <a:extLst>
              <a:ext uri="{FF2B5EF4-FFF2-40B4-BE49-F238E27FC236}">
                <a16:creationId xmlns:a16="http://schemas.microsoft.com/office/drawing/2014/main" id="{06E59DED-D381-D7D9-26B0-86F190789146}"/>
              </a:ext>
            </a:extLst>
          </p:cNvPr>
          <p:cNvSpPr/>
          <p:nvPr/>
        </p:nvSpPr>
        <p:spPr>
          <a:xfrm>
            <a:off x="0" y="0"/>
            <a:ext cx="3240000" cy="263951"/>
          </a:xfrm>
          <a:prstGeom prst="homePlat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t>Speed of marketing authorisation</a:t>
            </a:r>
          </a:p>
        </p:txBody>
      </p:sp>
      <p:sp>
        <p:nvSpPr>
          <p:cNvPr id="18" name="Arrow: Chevron 17">
            <a:extLst>
              <a:ext uri="{FF2B5EF4-FFF2-40B4-BE49-F238E27FC236}">
                <a16:creationId xmlns:a16="http://schemas.microsoft.com/office/drawing/2014/main" id="{C1E8C1C5-2C30-38DF-A68C-F5C1A810C8B7}"/>
              </a:ext>
            </a:extLst>
          </p:cNvPr>
          <p:cNvSpPr/>
          <p:nvPr/>
        </p:nvSpPr>
        <p:spPr>
          <a:xfrm>
            <a:off x="2984000" y="0"/>
            <a:ext cx="3240000" cy="263951"/>
          </a:xfrm>
          <a:prstGeom prst="chevron">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bg1"/>
                </a:solidFill>
              </a:rPr>
              <a:t>Status of filing and reimbursement</a:t>
            </a:r>
          </a:p>
        </p:txBody>
      </p:sp>
      <p:sp>
        <p:nvSpPr>
          <p:cNvPr id="13" name="Arrow: Chevron 12">
            <a:extLst>
              <a:ext uri="{FF2B5EF4-FFF2-40B4-BE49-F238E27FC236}">
                <a16:creationId xmlns:a16="http://schemas.microsoft.com/office/drawing/2014/main" id="{F27955D1-9679-0748-7D4A-FD216C1534F5}"/>
              </a:ext>
            </a:extLst>
          </p:cNvPr>
          <p:cNvSpPr/>
          <p:nvPr/>
        </p:nvSpPr>
        <p:spPr>
          <a:xfrm>
            <a:off x="5968000" y="0"/>
            <a:ext cx="3240000" cy="263951"/>
          </a:xfrm>
          <a:prstGeom prst="chevron">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bg1"/>
                </a:solidFill>
              </a:rPr>
              <a:t>Speed of filing and reimbursement</a:t>
            </a:r>
          </a:p>
        </p:txBody>
      </p:sp>
      <p:sp>
        <p:nvSpPr>
          <p:cNvPr id="17" name="Rectangle 16">
            <a:extLst>
              <a:ext uri="{FF2B5EF4-FFF2-40B4-BE49-F238E27FC236}">
                <a16:creationId xmlns:a16="http://schemas.microsoft.com/office/drawing/2014/main" id="{383EA528-A1F7-A5AC-E473-F64FD628393A}"/>
              </a:ext>
            </a:extLst>
          </p:cNvPr>
          <p:cNvSpPr/>
          <p:nvPr/>
        </p:nvSpPr>
        <p:spPr>
          <a:xfrm>
            <a:off x="0" y="0"/>
            <a:ext cx="9208000" cy="33936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Chevron 13">
            <a:extLst>
              <a:ext uri="{FF2B5EF4-FFF2-40B4-BE49-F238E27FC236}">
                <a16:creationId xmlns:a16="http://schemas.microsoft.com/office/drawing/2014/main" id="{593DE50B-439F-A8DE-42E1-05892D466F1F}"/>
              </a:ext>
            </a:extLst>
          </p:cNvPr>
          <p:cNvSpPr/>
          <p:nvPr/>
        </p:nvSpPr>
        <p:spPr>
          <a:xfrm>
            <a:off x="8952000" y="0"/>
            <a:ext cx="3240000" cy="263951"/>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bg1"/>
                </a:solidFill>
              </a:rPr>
              <a:t>Root causes of delays</a:t>
            </a:r>
          </a:p>
        </p:txBody>
      </p:sp>
      <p:sp>
        <p:nvSpPr>
          <p:cNvPr id="7" name="Rectangle 6">
            <a:extLst>
              <a:ext uri="{FF2B5EF4-FFF2-40B4-BE49-F238E27FC236}">
                <a16:creationId xmlns:a16="http://schemas.microsoft.com/office/drawing/2014/main" id="{0A50F9B0-FF14-0DB0-8A83-341252E81A6A}"/>
              </a:ext>
            </a:extLst>
          </p:cNvPr>
          <p:cNvSpPr/>
          <p:nvPr/>
        </p:nvSpPr>
        <p:spPr>
          <a:xfrm>
            <a:off x="685800" y="1768879"/>
            <a:ext cx="5183372" cy="4085166"/>
          </a:xfrm>
          <a:prstGeom prst="rect">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Bef>
                <a:spcPts val="600"/>
              </a:spcBef>
              <a:spcAft>
                <a:spcPts val="600"/>
              </a:spcAft>
              <a:buFont typeface="Arial" panose="020B0604020202020204" pitchFamily="34" charset="0"/>
              <a:buChar char="•"/>
            </a:pPr>
            <a:r>
              <a:rPr lang="en-US" sz="1400" dirty="0">
                <a:solidFill>
                  <a:schemeClr val="tx1"/>
                </a:solidFill>
              </a:rPr>
              <a:t>The reasons for non-filing for P&amp;R also vary between different sized companies: </a:t>
            </a:r>
          </a:p>
          <a:p>
            <a:pPr marL="742950" lvl="1" indent="-285750">
              <a:spcBef>
                <a:spcPts val="600"/>
              </a:spcBef>
              <a:spcAft>
                <a:spcPts val="600"/>
              </a:spcAft>
              <a:buFont typeface="Courier New" panose="02070309020205020404" pitchFamily="49" charset="0"/>
              <a:buChar char="o"/>
            </a:pPr>
            <a:r>
              <a:rPr lang="en-US" sz="1400" dirty="0">
                <a:solidFill>
                  <a:schemeClr val="tx1"/>
                </a:solidFill>
              </a:rPr>
              <a:t>Delays in filing for </a:t>
            </a:r>
            <a:r>
              <a:rPr lang="en-US" sz="1400" b="1" dirty="0">
                <a:solidFill>
                  <a:schemeClr val="accent2">
                    <a:lumMod val="75000"/>
                  </a:schemeClr>
                </a:solidFill>
              </a:rPr>
              <a:t>Large companies </a:t>
            </a:r>
            <a:r>
              <a:rPr lang="en-US" sz="1400" dirty="0">
                <a:solidFill>
                  <a:schemeClr val="tx1"/>
                </a:solidFill>
              </a:rPr>
              <a:t>are fairly </a:t>
            </a:r>
            <a:r>
              <a:rPr lang="en-US" sz="1400" b="1" dirty="0">
                <a:solidFill>
                  <a:schemeClr val="accent2">
                    <a:lumMod val="75000"/>
                  </a:schemeClr>
                </a:solidFill>
              </a:rPr>
              <a:t>well distributed </a:t>
            </a:r>
            <a:r>
              <a:rPr lang="en-US" sz="1400" dirty="0">
                <a:solidFill>
                  <a:schemeClr val="tx1"/>
                </a:solidFill>
              </a:rPr>
              <a:t>across the root causes</a:t>
            </a:r>
            <a:endParaRPr lang="en-US" sz="1400" dirty="0">
              <a:solidFill>
                <a:schemeClr val="accent2">
                  <a:lumMod val="75000"/>
                </a:schemeClr>
              </a:solidFill>
            </a:endParaRPr>
          </a:p>
          <a:p>
            <a:pPr marL="742950" lvl="1" indent="-285750">
              <a:spcBef>
                <a:spcPts val="600"/>
              </a:spcBef>
              <a:spcAft>
                <a:spcPts val="600"/>
              </a:spcAft>
              <a:buFont typeface="Courier New" panose="02070309020205020404" pitchFamily="49" charset="0"/>
              <a:buChar char="o"/>
            </a:pPr>
            <a:r>
              <a:rPr lang="en-US" sz="1400" dirty="0">
                <a:solidFill>
                  <a:schemeClr val="tx1"/>
                </a:solidFill>
              </a:rPr>
              <a:t>However, delays in filing in </a:t>
            </a:r>
            <a:r>
              <a:rPr lang="en-US" sz="1400" b="1" dirty="0">
                <a:solidFill>
                  <a:schemeClr val="accent2">
                    <a:lumMod val="75000"/>
                  </a:schemeClr>
                </a:solidFill>
              </a:rPr>
              <a:t>Mid-sized companies </a:t>
            </a:r>
            <a:r>
              <a:rPr lang="en-US" sz="1400" dirty="0">
                <a:solidFill>
                  <a:schemeClr val="tx1"/>
                </a:solidFill>
              </a:rPr>
              <a:t>relate largely to the </a:t>
            </a:r>
            <a:r>
              <a:rPr lang="en-US" sz="1400" b="1" dirty="0">
                <a:solidFill>
                  <a:schemeClr val="accent2">
                    <a:lumMod val="75000"/>
                  </a:schemeClr>
                </a:solidFill>
              </a:rPr>
              <a:t>economic viability</a:t>
            </a:r>
            <a:r>
              <a:rPr lang="en-US" sz="1400" dirty="0">
                <a:solidFill>
                  <a:schemeClr val="tx1"/>
                </a:solidFill>
              </a:rPr>
              <a:t> of the decision to launch. More specifically, a ‘Lack of company presence in the local market’ make up the majority of reasons for delay. </a:t>
            </a:r>
          </a:p>
          <a:p>
            <a:pPr marL="285750" indent="-285750">
              <a:spcBef>
                <a:spcPts val="600"/>
              </a:spcBef>
              <a:spcAft>
                <a:spcPts val="600"/>
              </a:spcAft>
              <a:buFont typeface="Arial" panose="020B0604020202020204" pitchFamily="34" charset="0"/>
              <a:buChar char="•"/>
            </a:pPr>
            <a:r>
              <a:rPr lang="en-US" sz="1400" dirty="0">
                <a:solidFill>
                  <a:schemeClr val="tx1"/>
                </a:solidFill>
              </a:rPr>
              <a:t>The distribution of reasons for non-filing in products that are </a:t>
            </a:r>
            <a:r>
              <a:rPr lang="en-US" sz="1400" b="1" dirty="0">
                <a:solidFill>
                  <a:schemeClr val="accent2">
                    <a:lumMod val="75000"/>
                  </a:schemeClr>
                </a:solidFill>
              </a:rPr>
              <a:t>available through other access pathways </a:t>
            </a:r>
            <a:r>
              <a:rPr lang="en-US" sz="1400" dirty="0">
                <a:solidFill>
                  <a:schemeClr val="tx1"/>
                </a:solidFill>
              </a:rPr>
              <a:t>are different to the reasons for non-filing for unavailable products</a:t>
            </a:r>
          </a:p>
          <a:p>
            <a:pPr marL="742950" lvl="1" indent="-285750">
              <a:spcBef>
                <a:spcPts val="600"/>
              </a:spcBef>
              <a:spcAft>
                <a:spcPts val="600"/>
              </a:spcAft>
              <a:buFont typeface="Courier New" panose="02070309020205020404" pitchFamily="49" charset="0"/>
              <a:buChar char="o"/>
            </a:pPr>
            <a:r>
              <a:rPr lang="en-US" sz="1400" dirty="0">
                <a:solidFill>
                  <a:schemeClr val="tx1"/>
                </a:solidFill>
              </a:rPr>
              <a:t>Reasons relating to </a:t>
            </a:r>
            <a:r>
              <a:rPr lang="en-US" sz="1400" b="1" dirty="0">
                <a:solidFill>
                  <a:schemeClr val="accent2">
                    <a:lumMod val="75000"/>
                  </a:schemeClr>
                </a:solidFill>
              </a:rPr>
              <a:t>economic viability </a:t>
            </a:r>
            <a:r>
              <a:rPr lang="en-US" sz="1400" dirty="0">
                <a:solidFill>
                  <a:schemeClr val="tx1"/>
                </a:solidFill>
              </a:rPr>
              <a:t>are more common in available products. </a:t>
            </a:r>
          </a:p>
        </p:txBody>
      </p:sp>
      <p:sp>
        <p:nvSpPr>
          <p:cNvPr id="8" name="Rectangle 7">
            <a:extLst>
              <a:ext uri="{FF2B5EF4-FFF2-40B4-BE49-F238E27FC236}">
                <a16:creationId xmlns:a16="http://schemas.microsoft.com/office/drawing/2014/main" id="{37D77883-BD75-2BFC-6E58-FBD6D5442703}"/>
              </a:ext>
            </a:extLst>
          </p:cNvPr>
          <p:cNvSpPr/>
          <p:nvPr/>
        </p:nvSpPr>
        <p:spPr>
          <a:xfrm>
            <a:off x="685801" y="1386417"/>
            <a:ext cx="5002618" cy="38246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r>
              <a:rPr lang="en-GB" sz="1400" b="1" dirty="0">
                <a:solidFill>
                  <a:schemeClr val="accent2">
                    <a:lumMod val="75000"/>
                  </a:schemeClr>
                </a:solidFill>
              </a:rPr>
              <a:t>Key findings: Reasons for not yet filing for P&amp;R</a:t>
            </a:r>
          </a:p>
        </p:txBody>
      </p:sp>
      <p:sp>
        <p:nvSpPr>
          <p:cNvPr id="45" name="TextBox 44">
            <a:extLst>
              <a:ext uri="{FF2B5EF4-FFF2-40B4-BE49-F238E27FC236}">
                <a16:creationId xmlns:a16="http://schemas.microsoft.com/office/drawing/2014/main" id="{BFCFCF3F-4730-05F4-782D-7FA349E38E15}"/>
              </a:ext>
            </a:extLst>
          </p:cNvPr>
          <p:cNvSpPr txBox="1"/>
          <p:nvPr/>
        </p:nvSpPr>
        <p:spPr>
          <a:xfrm>
            <a:off x="685800" y="6614440"/>
            <a:ext cx="4083169" cy="215444"/>
          </a:xfrm>
          <a:prstGeom prst="rect">
            <a:avLst/>
          </a:prstGeom>
          <a:noFill/>
        </p:spPr>
        <p:txBody>
          <a:bodyPr wrap="none" rtlCol="0">
            <a:spAutoFit/>
          </a:bodyPr>
          <a:lstStyle/>
          <a:p>
            <a:pPr algn="l"/>
            <a:r>
              <a:rPr lang="en-GB" sz="800" i="1" dirty="0"/>
              <a:t>Abbreviations: CEE = Central and Eastern Europe; P&amp;R = pricing and reimbursement</a:t>
            </a:r>
          </a:p>
        </p:txBody>
      </p:sp>
      <p:sp>
        <p:nvSpPr>
          <p:cNvPr id="9" name="TextBox 8">
            <a:extLst>
              <a:ext uri="{FF2B5EF4-FFF2-40B4-BE49-F238E27FC236}">
                <a16:creationId xmlns:a16="http://schemas.microsoft.com/office/drawing/2014/main" id="{EACEA520-9D81-7A17-FFD7-D056CD3C3F1B}"/>
              </a:ext>
            </a:extLst>
          </p:cNvPr>
          <p:cNvSpPr txBox="1"/>
          <p:nvPr/>
        </p:nvSpPr>
        <p:spPr>
          <a:xfrm>
            <a:off x="5967997" y="1517650"/>
            <a:ext cx="5920789" cy="276999"/>
          </a:xfrm>
          <a:prstGeom prst="rect">
            <a:avLst/>
          </a:prstGeom>
          <a:noFill/>
        </p:spPr>
        <p:txBody>
          <a:bodyPr wrap="square">
            <a:spAutoFit/>
          </a:bodyPr>
          <a:lstStyle/>
          <a:p>
            <a:pPr algn="ctr"/>
            <a:r>
              <a:rPr lang="en-US" sz="1200" b="1" i="1" dirty="0"/>
              <a:t>Total number of reasons for non-filing for P&amp;R by company size*</a:t>
            </a:r>
            <a:endParaRPr lang="en-GB" sz="1200" b="1" i="1" baseline="30000" dirty="0"/>
          </a:p>
        </p:txBody>
      </p:sp>
      <p:sp>
        <p:nvSpPr>
          <p:cNvPr id="11" name="TextBox 10">
            <a:extLst>
              <a:ext uri="{FF2B5EF4-FFF2-40B4-BE49-F238E27FC236}">
                <a16:creationId xmlns:a16="http://schemas.microsoft.com/office/drawing/2014/main" id="{3B8BA37B-FBE4-992B-BA32-F0AD8E37AA9B}"/>
              </a:ext>
            </a:extLst>
          </p:cNvPr>
          <p:cNvSpPr txBox="1"/>
          <p:nvPr/>
        </p:nvSpPr>
        <p:spPr>
          <a:xfrm>
            <a:off x="685799" y="5961893"/>
            <a:ext cx="7373680" cy="707886"/>
          </a:xfrm>
          <a:prstGeom prst="rect">
            <a:avLst/>
          </a:prstGeom>
          <a:noFill/>
        </p:spPr>
        <p:txBody>
          <a:bodyPr wrap="square" rtlCol="0">
            <a:spAutoFit/>
          </a:bodyPr>
          <a:lstStyle/>
          <a:p>
            <a:pPr algn="l"/>
            <a:r>
              <a:rPr lang="en-GB" sz="800" i="1" dirty="0"/>
              <a:t>*Company definitions: </a:t>
            </a:r>
          </a:p>
          <a:p>
            <a:pPr algn="l"/>
            <a:r>
              <a:rPr lang="en-GB" sz="800" b="1" i="1" dirty="0"/>
              <a:t>Large company: </a:t>
            </a:r>
            <a:r>
              <a:rPr lang="en-GB" sz="800" i="1" dirty="0"/>
              <a:t>Top 20 companies in Europe by European Sales</a:t>
            </a:r>
          </a:p>
          <a:p>
            <a:pPr algn="l"/>
            <a:r>
              <a:rPr lang="en-GB" sz="800" b="1" i="1" dirty="0"/>
              <a:t>Medium company: </a:t>
            </a:r>
            <a:r>
              <a:rPr lang="en-GB" sz="800" i="1" dirty="0"/>
              <a:t>Companies with &gt;€500 million annual European sales, but outside the Top 20</a:t>
            </a:r>
          </a:p>
          <a:p>
            <a:pPr algn="l"/>
            <a:r>
              <a:rPr lang="en-GB" sz="800" b="1" i="1" dirty="0"/>
              <a:t>Small company: </a:t>
            </a:r>
            <a:r>
              <a:rPr lang="en-GB" sz="800" i="1" dirty="0"/>
              <a:t>Companies with &lt;€500 million annual European sales – only 1 small company participated in the Portal, and was grouped with Medium to maintain anonymity. </a:t>
            </a:r>
            <a:endParaRPr lang="en-GB" sz="800" b="1" i="1" dirty="0"/>
          </a:p>
        </p:txBody>
      </p:sp>
      <p:pic>
        <p:nvPicPr>
          <p:cNvPr id="15" name="Picture 14">
            <a:extLst>
              <a:ext uri="{FF2B5EF4-FFF2-40B4-BE49-F238E27FC236}">
                <a16:creationId xmlns:a16="http://schemas.microsoft.com/office/drawing/2014/main" id="{F4E0B0F3-C3CC-A084-B5EC-29163BF02BBC}"/>
              </a:ext>
            </a:extLst>
          </p:cNvPr>
          <p:cNvPicPr>
            <a:picLocks noChangeAspect="1"/>
          </p:cNvPicPr>
          <p:nvPr/>
        </p:nvPicPr>
        <p:blipFill rotWithShape="1">
          <a:blip r:embed="rId5"/>
          <a:srcRect t="263"/>
          <a:stretch/>
        </p:blipFill>
        <p:spPr>
          <a:xfrm>
            <a:off x="5968000" y="1771774"/>
            <a:ext cx="5920788" cy="3351469"/>
          </a:xfrm>
          <a:prstGeom prst="rect">
            <a:avLst/>
          </a:prstGeom>
        </p:spPr>
      </p:pic>
      <p:pic>
        <p:nvPicPr>
          <p:cNvPr id="20" name="Picture 19">
            <a:extLst>
              <a:ext uri="{FF2B5EF4-FFF2-40B4-BE49-F238E27FC236}">
                <a16:creationId xmlns:a16="http://schemas.microsoft.com/office/drawing/2014/main" id="{069B75DF-7AC1-D90F-6BF6-55935C500A01}"/>
              </a:ext>
            </a:extLst>
          </p:cNvPr>
          <p:cNvPicPr>
            <a:picLocks noChangeAspect="1"/>
          </p:cNvPicPr>
          <p:nvPr/>
        </p:nvPicPr>
        <p:blipFill>
          <a:blip r:embed="rId6"/>
          <a:stretch>
            <a:fillRect/>
          </a:stretch>
        </p:blipFill>
        <p:spPr>
          <a:xfrm>
            <a:off x="5967999" y="5267553"/>
            <a:ext cx="5920788" cy="455814"/>
          </a:xfrm>
          <a:prstGeom prst="rect">
            <a:avLst/>
          </a:prstGeom>
        </p:spPr>
      </p:pic>
    </p:spTree>
    <p:extLst>
      <p:ext uri="{BB962C8B-B14F-4D97-AF65-F5344CB8AC3E}">
        <p14:creationId xmlns:p14="http://schemas.microsoft.com/office/powerpoint/2010/main" val="3679659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8699BA0-1E74-D693-B9C5-617E7C105B68}"/>
              </a:ext>
            </a:extLst>
          </p:cNvPr>
          <p:cNvGraphicFramePr>
            <a:graphicFrameLocks noChangeAspect="1"/>
          </p:cNvGraphicFramePr>
          <p:nvPr>
            <p:custDataLst>
              <p:tags r:id="rId1"/>
            </p:custDataLst>
            <p:extLst>
              <p:ext uri="{D42A27DB-BD31-4B8C-83A1-F6EECF244321}">
                <p14:modId xmlns:p14="http://schemas.microsoft.com/office/powerpoint/2010/main" val="38249679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5" name="Object 4" hidden="1">
                        <a:extLst>
                          <a:ext uri="{FF2B5EF4-FFF2-40B4-BE49-F238E27FC236}">
                            <a16:creationId xmlns:a16="http://schemas.microsoft.com/office/drawing/2014/main" id="{A8699BA0-1E74-D693-B9C5-617E7C105B6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FBB8010-0C4B-543F-4299-D60CDDA51561}"/>
              </a:ext>
            </a:extLst>
          </p:cNvPr>
          <p:cNvSpPr>
            <a:spLocks noGrp="1"/>
          </p:cNvSpPr>
          <p:nvPr>
            <p:ph type="title"/>
          </p:nvPr>
        </p:nvSpPr>
        <p:spPr/>
        <p:txBody>
          <a:bodyPr vert="horz"/>
          <a:lstStyle/>
          <a:p>
            <a:r>
              <a:rPr lang="en-US"/>
              <a:t>The Portal provides some initial insights on the factors affecting increasing filing rates</a:t>
            </a:r>
            <a:endParaRPr lang="en-GB"/>
          </a:p>
        </p:txBody>
      </p:sp>
      <p:sp>
        <p:nvSpPr>
          <p:cNvPr id="81" name="TextBox 80">
            <a:extLst>
              <a:ext uri="{FF2B5EF4-FFF2-40B4-BE49-F238E27FC236}">
                <a16:creationId xmlns:a16="http://schemas.microsoft.com/office/drawing/2014/main" id="{FB3872C9-1B4C-DFB3-E6D8-9265CFCD74BF}"/>
              </a:ext>
            </a:extLst>
          </p:cNvPr>
          <p:cNvSpPr txBox="1"/>
          <p:nvPr/>
        </p:nvSpPr>
        <p:spPr>
          <a:xfrm>
            <a:off x="685800" y="6476214"/>
            <a:ext cx="7576113" cy="338554"/>
          </a:xfrm>
          <a:prstGeom prst="rect">
            <a:avLst/>
          </a:prstGeom>
          <a:noFill/>
        </p:spPr>
        <p:txBody>
          <a:bodyPr wrap="none" rtlCol="0">
            <a:spAutoFit/>
          </a:bodyPr>
          <a:lstStyle/>
          <a:p>
            <a:pPr algn="l"/>
            <a:r>
              <a:rPr lang="en-GB" sz="800" i="1"/>
              <a:t>Abbreviations: EFPIA = European Federation of Pharmaceutical Industries and Associations; EMA = European Medicines Agency; MA = Marketing Authorisation; </a:t>
            </a:r>
          </a:p>
          <a:p>
            <a:pPr algn="l"/>
            <a:r>
              <a:rPr lang="en-GB" sz="800" i="1"/>
              <a:t>ATMP – Advanced Therapy Medicinal Products; CTF – Commitment to File. </a:t>
            </a:r>
          </a:p>
        </p:txBody>
      </p:sp>
      <p:sp>
        <p:nvSpPr>
          <p:cNvPr id="27" name="Rectangle: Rounded Corners 26">
            <a:extLst>
              <a:ext uri="{FF2B5EF4-FFF2-40B4-BE49-F238E27FC236}">
                <a16:creationId xmlns:a16="http://schemas.microsoft.com/office/drawing/2014/main" id="{0875F5E0-0A63-AF6E-A2ED-18A4931ABFDA}"/>
              </a:ext>
            </a:extLst>
          </p:cNvPr>
          <p:cNvSpPr/>
          <p:nvPr/>
        </p:nvSpPr>
        <p:spPr>
          <a:xfrm>
            <a:off x="685800" y="1606763"/>
            <a:ext cx="11122572" cy="2746181"/>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600">
              <a:solidFill>
                <a:schemeClr val="tx1"/>
              </a:solidFill>
            </a:endParaRPr>
          </a:p>
        </p:txBody>
      </p:sp>
      <p:sp>
        <p:nvSpPr>
          <p:cNvPr id="28" name="Rectangle: Rounded Corners 27">
            <a:extLst>
              <a:ext uri="{FF2B5EF4-FFF2-40B4-BE49-F238E27FC236}">
                <a16:creationId xmlns:a16="http://schemas.microsoft.com/office/drawing/2014/main" id="{4C201129-58FE-41DE-739A-26794B589F87}"/>
              </a:ext>
            </a:extLst>
          </p:cNvPr>
          <p:cNvSpPr/>
          <p:nvPr/>
        </p:nvSpPr>
        <p:spPr>
          <a:xfrm>
            <a:off x="685800" y="4557765"/>
            <a:ext cx="11122572" cy="1374481"/>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F4D6D55E-E497-26DD-0198-83B4C450ADDC}"/>
              </a:ext>
            </a:extLst>
          </p:cNvPr>
          <p:cNvSpPr>
            <a:spLocks noChangeAspect="1"/>
          </p:cNvSpPr>
          <p:nvPr/>
        </p:nvSpPr>
        <p:spPr>
          <a:xfrm>
            <a:off x="754907" y="4615005"/>
            <a:ext cx="1260000" cy="126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7" name="Graphic 36">
            <a:extLst>
              <a:ext uri="{FF2B5EF4-FFF2-40B4-BE49-F238E27FC236}">
                <a16:creationId xmlns:a16="http://schemas.microsoft.com/office/drawing/2014/main" id="{F19F6B5F-9036-D5A1-8311-43000855E0E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2291" y="4692389"/>
            <a:ext cx="1105232" cy="1105232"/>
          </a:xfrm>
          <a:prstGeom prst="rect">
            <a:avLst/>
          </a:prstGeom>
        </p:spPr>
      </p:pic>
      <p:sp>
        <p:nvSpPr>
          <p:cNvPr id="41" name="TextBox 40">
            <a:extLst>
              <a:ext uri="{FF2B5EF4-FFF2-40B4-BE49-F238E27FC236}">
                <a16:creationId xmlns:a16="http://schemas.microsoft.com/office/drawing/2014/main" id="{DAEE07C3-94FF-68C9-665E-CEBBE3763448}"/>
              </a:ext>
            </a:extLst>
          </p:cNvPr>
          <p:cNvSpPr txBox="1"/>
          <p:nvPr/>
        </p:nvSpPr>
        <p:spPr>
          <a:xfrm>
            <a:off x="2079796" y="4729479"/>
            <a:ext cx="9549951" cy="1061829"/>
          </a:xfrm>
          <a:prstGeom prst="rect">
            <a:avLst/>
          </a:prstGeom>
          <a:noFill/>
        </p:spPr>
        <p:txBody>
          <a:bodyPr wrap="square" rtlCol="0">
            <a:spAutoFit/>
          </a:bodyPr>
          <a:lstStyle/>
          <a:p>
            <a:pPr algn="l">
              <a:spcAft>
                <a:spcPts val="600"/>
              </a:spcAft>
            </a:pPr>
            <a:r>
              <a:rPr lang="en-GB" sz="1400" dirty="0"/>
              <a:t>Early indications highlight that </a:t>
            </a:r>
            <a:r>
              <a:rPr lang="en-GB" sz="1400" b="1" dirty="0">
                <a:solidFill>
                  <a:schemeClr val="accent2">
                    <a:lumMod val="75000"/>
                  </a:schemeClr>
                </a:solidFill>
              </a:rPr>
              <a:t>some root causes are more easily addressed </a:t>
            </a:r>
            <a:r>
              <a:rPr lang="en-GB" sz="1400" dirty="0"/>
              <a:t>than others. </a:t>
            </a:r>
            <a:r>
              <a:rPr lang="en-GB" sz="1600" b="1" dirty="0">
                <a:solidFill>
                  <a:schemeClr val="accent2">
                    <a:lumMod val="75000"/>
                  </a:schemeClr>
                </a:solidFill>
              </a:rPr>
              <a:t>13</a:t>
            </a:r>
            <a:r>
              <a:rPr lang="en-GB" sz="1400" b="1" dirty="0">
                <a:solidFill>
                  <a:schemeClr val="accent2">
                    <a:lumMod val="75000"/>
                  </a:schemeClr>
                </a:solidFill>
              </a:rPr>
              <a:t> ‘ceiling’ products </a:t>
            </a:r>
            <a:r>
              <a:rPr lang="en-GB" sz="1400" dirty="0"/>
              <a:t>were observed in the Portal, where we do not see any increase in P&amp;R filing, irrespective of time since MA. </a:t>
            </a:r>
          </a:p>
          <a:p>
            <a:pPr algn="l">
              <a:spcAft>
                <a:spcPts val="600"/>
              </a:spcAft>
            </a:pPr>
            <a:r>
              <a:rPr lang="en-GB" sz="1400" dirty="0"/>
              <a:t>These products are </a:t>
            </a:r>
            <a:r>
              <a:rPr lang="en-GB" sz="1400" b="1" dirty="0">
                <a:solidFill>
                  <a:schemeClr val="accent2">
                    <a:lumMod val="75000"/>
                  </a:schemeClr>
                </a:solidFill>
              </a:rPr>
              <a:t>prevented from filing </a:t>
            </a:r>
            <a:r>
              <a:rPr lang="en-GB" sz="1400" dirty="0"/>
              <a:t>due to factors such as </a:t>
            </a:r>
            <a:r>
              <a:rPr lang="en-US" sz="1400" dirty="0"/>
              <a:t>'lack of healthcare funding to support utilization' and the ‘evidence package being unlikely to meet country requirements’, which are outside of manufacturers’ control.</a:t>
            </a:r>
            <a:endParaRPr lang="en-GB" sz="1400" dirty="0"/>
          </a:p>
        </p:txBody>
      </p:sp>
      <p:sp>
        <p:nvSpPr>
          <p:cNvPr id="6" name="TextBox 5">
            <a:extLst>
              <a:ext uri="{FF2B5EF4-FFF2-40B4-BE49-F238E27FC236}">
                <a16:creationId xmlns:a16="http://schemas.microsoft.com/office/drawing/2014/main" id="{B1D96E04-1995-A578-4394-B855880DB8A2}"/>
              </a:ext>
            </a:extLst>
          </p:cNvPr>
          <p:cNvSpPr txBox="1"/>
          <p:nvPr/>
        </p:nvSpPr>
        <p:spPr>
          <a:xfrm>
            <a:off x="1518184" y="1696434"/>
            <a:ext cx="9457804" cy="338554"/>
          </a:xfrm>
          <a:prstGeom prst="rect">
            <a:avLst/>
          </a:prstGeom>
          <a:noFill/>
        </p:spPr>
        <p:txBody>
          <a:bodyPr wrap="square" rtlCol="0">
            <a:spAutoFit/>
          </a:bodyPr>
          <a:lstStyle/>
          <a:p>
            <a:pPr algn="ctr"/>
            <a:r>
              <a:rPr lang="en-GB" sz="1600" b="1" dirty="0"/>
              <a:t>How P&amp;R filing rates change over time are impacted by a number of different factors:</a:t>
            </a:r>
          </a:p>
        </p:txBody>
      </p:sp>
      <p:sp>
        <p:nvSpPr>
          <p:cNvPr id="13" name="TextBox 12">
            <a:extLst>
              <a:ext uri="{FF2B5EF4-FFF2-40B4-BE49-F238E27FC236}">
                <a16:creationId xmlns:a16="http://schemas.microsoft.com/office/drawing/2014/main" id="{71D4B845-D869-D10B-ABF6-F489CF1C4A6A}"/>
              </a:ext>
            </a:extLst>
          </p:cNvPr>
          <p:cNvSpPr txBox="1"/>
          <p:nvPr/>
        </p:nvSpPr>
        <p:spPr>
          <a:xfrm>
            <a:off x="1518182" y="3707451"/>
            <a:ext cx="9457805" cy="584775"/>
          </a:xfrm>
          <a:prstGeom prst="rect">
            <a:avLst/>
          </a:prstGeom>
          <a:noFill/>
        </p:spPr>
        <p:txBody>
          <a:bodyPr wrap="square" rtlCol="0">
            <a:spAutoFit/>
          </a:bodyPr>
          <a:lstStyle/>
          <a:p>
            <a:pPr algn="ctr"/>
            <a:r>
              <a:rPr lang="en-GB" sz="1600" dirty="0"/>
              <a:t>This highlights the importance of </a:t>
            </a:r>
            <a:r>
              <a:rPr lang="en-GB" sz="1600" b="1" dirty="0">
                <a:solidFill>
                  <a:schemeClr val="accent2">
                    <a:lumMod val="75000"/>
                  </a:schemeClr>
                </a:solidFill>
              </a:rPr>
              <a:t>understanding the multifactorial reasons for non-filing </a:t>
            </a:r>
            <a:r>
              <a:rPr lang="en-GB" sz="1600" dirty="0"/>
              <a:t>when discussing potential mechanisms to improve filing rates</a:t>
            </a:r>
          </a:p>
        </p:txBody>
      </p:sp>
      <p:grpSp>
        <p:nvGrpSpPr>
          <p:cNvPr id="20" name="Group 19">
            <a:extLst>
              <a:ext uri="{FF2B5EF4-FFF2-40B4-BE49-F238E27FC236}">
                <a16:creationId xmlns:a16="http://schemas.microsoft.com/office/drawing/2014/main" id="{8F455F44-5334-5B8B-E569-03982E8CA32E}"/>
              </a:ext>
            </a:extLst>
          </p:cNvPr>
          <p:cNvGrpSpPr/>
          <p:nvPr/>
        </p:nvGrpSpPr>
        <p:grpSpPr>
          <a:xfrm>
            <a:off x="1070104" y="2332086"/>
            <a:ext cx="3155409" cy="1145455"/>
            <a:chOff x="1070104" y="2332086"/>
            <a:chExt cx="3155409" cy="1145455"/>
          </a:xfrm>
        </p:grpSpPr>
        <p:sp>
          <p:nvSpPr>
            <p:cNvPr id="30" name="Oval 29">
              <a:extLst>
                <a:ext uri="{FF2B5EF4-FFF2-40B4-BE49-F238E27FC236}">
                  <a16:creationId xmlns:a16="http://schemas.microsoft.com/office/drawing/2014/main" id="{8EA2FD49-17BA-8E9E-3D26-E195DB68E7CB}"/>
                </a:ext>
              </a:extLst>
            </p:cNvPr>
            <p:cNvSpPr>
              <a:spLocks noChangeAspect="1"/>
            </p:cNvSpPr>
            <p:nvPr/>
          </p:nvSpPr>
          <p:spPr>
            <a:xfrm>
              <a:off x="1070104" y="2332086"/>
              <a:ext cx="1145455" cy="11454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E09B04D-14D2-6607-E627-F04AF878BB4E}"/>
                </a:ext>
              </a:extLst>
            </p:cNvPr>
            <p:cNvSpPr txBox="1"/>
            <p:nvPr/>
          </p:nvSpPr>
          <p:spPr>
            <a:xfrm>
              <a:off x="2215558" y="2529431"/>
              <a:ext cx="2009955" cy="738664"/>
            </a:xfrm>
            <a:prstGeom prst="rect">
              <a:avLst/>
            </a:prstGeom>
            <a:noFill/>
          </p:spPr>
          <p:txBody>
            <a:bodyPr wrap="square" rtlCol="0">
              <a:spAutoFit/>
            </a:bodyPr>
            <a:lstStyle/>
            <a:p>
              <a:pPr algn="l"/>
              <a:r>
                <a:rPr lang="en-GB" sz="1400"/>
                <a:t>The </a:t>
              </a:r>
              <a:r>
                <a:rPr lang="en-GB" sz="1400" b="1">
                  <a:solidFill>
                    <a:schemeClr val="accent2">
                      <a:lumMod val="75000"/>
                    </a:schemeClr>
                  </a:solidFill>
                </a:rPr>
                <a:t>type of products </a:t>
              </a:r>
              <a:r>
                <a:rPr lang="en-GB" sz="1400"/>
                <a:t>(e.g., orphan, oncology products)</a:t>
              </a:r>
            </a:p>
          </p:txBody>
        </p:sp>
        <p:pic>
          <p:nvPicPr>
            <p:cNvPr id="15" name="Graphic 14">
              <a:extLst>
                <a:ext uri="{FF2B5EF4-FFF2-40B4-BE49-F238E27FC236}">
                  <a16:creationId xmlns:a16="http://schemas.microsoft.com/office/drawing/2014/main" id="{B6B9B965-CBF2-29FB-2883-7C45D96C97CE}"/>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27443" y="2489424"/>
              <a:ext cx="830775" cy="830775"/>
            </a:xfrm>
            <a:prstGeom prst="rect">
              <a:avLst/>
            </a:prstGeom>
          </p:spPr>
        </p:pic>
      </p:grpSp>
      <p:grpSp>
        <p:nvGrpSpPr>
          <p:cNvPr id="21" name="Group 20">
            <a:extLst>
              <a:ext uri="{FF2B5EF4-FFF2-40B4-BE49-F238E27FC236}">
                <a16:creationId xmlns:a16="http://schemas.microsoft.com/office/drawing/2014/main" id="{17172204-1CA5-9532-69F2-4120942EB863}"/>
              </a:ext>
            </a:extLst>
          </p:cNvPr>
          <p:cNvGrpSpPr/>
          <p:nvPr/>
        </p:nvGrpSpPr>
        <p:grpSpPr>
          <a:xfrm>
            <a:off x="4682658" y="2332086"/>
            <a:ext cx="3155410" cy="1145455"/>
            <a:chOff x="4682658" y="2332086"/>
            <a:chExt cx="3155410" cy="1145455"/>
          </a:xfrm>
        </p:grpSpPr>
        <p:sp>
          <p:nvSpPr>
            <p:cNvPr id="7" name="Oval 6">
              <a:extLst>
                <a:ext uri="{FF2B5EF4-FFF2-40B4-BE49-F238E27FC236}">
                  <a16:creationId xmlns:a16="http://schemas.microsoft.com/office/drawing/2014/main" id="{C8FD7B1E-0F66-8B48-B0B9-8CAC260A340C}"/>
                </a:ext>
              </a:extLst>
            </p:cNvPr>
            <p:cNvSpPr>
              <a:spLocks noChangeAspect="1"/>
            </p:cNvSpPr>
            <p:nvPr/>
          </p:nvSpPr>
          <p:spPr>
            <a:xfrm>
              <a:off x="4682658" y="2332086"/>
              <a:ext cx="1145455" cy="11454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969933DA-8E85-F4E6-2B4F-2BF299FAA23F}"/>
                </a:ext>
              </a:extLst>
            </p:cNvPr>
            <p:cNvSpPr txBox="1"/>
            <p:nvPr/>
          </p:nvSpPr>
          <p:spPr>
            <a:xfrm>
              <a:off x="5828113" y="2427759"/>
              <a:ext cx="2009955" cy="954107"/>
            </a:xfrm>
            <a:prstGeom prst="rect">
              <a:avLst/>
            </a:prstGeom>
            <a:noFill/>
          </p:spPr>
          <p:txBody>
            <a:bodyPr wrap="square" rtlCol="0">
              <a:spAutoFit/>
            </a:bodyPr>
            <a:lstStyle/>
            <a:p>
              <a:pPr algn="l"/>
              <a:r>
                <a:rPr lang="en-GB" sz="1400"/>
                <a:t>The </a:t>
              </a:r>
              <a:r>
                <a:rPr lang="en-GB" sz="1400" b="1">
                  <a:solidFill>
                    <a:schemeClr val="accent2">
                      <a:lumMod val="75000"/>
                    </a:schemeClr>
                  </a:solidFill>
                </a:rPr>
                <a:t>length of time </a:t>
              </a:r>
              <a:r>
                <a:rPr lang="en-GB" sz="1400"/>
                <a:t>since products received </a:t>
              </a:r>
              <a:r>
                <a:rPr lang="en-GB" sz="1400" b="1">
                  <a:solidFill>
                    <a:schemeClr val="accent2">
                      <a:lumMod val="75000"/>
                    </a:schemeClr>
                  </a:solidFill>
                </a:rPr>
                <a:t>marketing authorisation</a:t>
              </a:r>
            </a:p>
          </p:txBody>
        </p:sp>
        <p:pic>
          <p:nvPicPr>
            <p:cNvPr id="17" name="Graphic 16">
              <a:extLst>
                <a:ext uri="{FF2B5EF4-FFF2-40B4-BE49-F238E27FC236}">
                  <a16:creationId xmlns:a16="http://schemas.microsoft.com/office/drawing/2014/main" id="{29056A1E-813C-9C8A-AF40-505B61D5F232}"/>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802882" y="2442222"/>
              <a:ext cx="905007" cy="905007"/>
            </a:xfrm>
            <a:prstGeom prst="rect">
              <a:avLst/>
            </a:prstGeom>
          </p:spPr>
        </p:pic>
      </p:grpSp>
      <p:grpSp>
        <p:nvGrpSpPr>
          <p:cNvPr id="22" name="Group 21">
            <a:extLst>
              <a:ext uri="{FF2B5EF4-FFF2-40B4-BE49-F238E27FC236}">
                <a16:creationId xmlns:a16="http://schemas.microsoft.com/office/drawing/2014/main" id="{3A0EA77E-ADD5-43C6-77B8-84EF203FEA2A}"/>
              </a:ext>
            </a:extLst>
          </p:cNvPr>
          <p:cNvGrpSpPr/>
          <p:nvPr/>
        </p:nvGrpSpPr>
        <p:grpSpPr>
          <a:xfrm>
            <a:off x="8295213" y="2332086"/>
            <a:ext cx="3164480" cy="1145455"/>
            <a:chOff x="8295213" y="2332086"/>
            <a:chExt cx="3164480" cy="1145455"/>
          </a:xfrm>
        </p:grpSpPr>
        <p:sp>
          <p:nvSpPr>
            <p:cNvPr id="8" name="Oval 7">
              <a:extLst>
                <a:ext uri="{FF2B5EF4-FFF2-40B4-BE49-F238E27FC236}">
                  <a16:creationId xmlns:a16="http://schemas.microsoft.com/office/drawing/2014/main" id="{5A327054-B4D6-1F2C-9CA2-93A5C0CD7564}"/>
                </a:ext>
              </a:extLst>
            </p:cNvPr>
            <p:cNvSpPr>
              <a:spLocks noChangeAspect="1"/>
            </p:cNvSpPr>
            <p:nvPr/>
          </p:nvSpPr>
          <p:spPr>
            <a:xfrm>
              <a:off x="8295213" y="2332086"/>
              <a:ext cx="1145455" cy="11454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E32BBB63-F094-B4FD-9431-FADD2B92AB9B}"/>
                </a:ext>
              </a:extLst>
            </p:cNvPr>
            <p:cNvSpPr txBox="1"/>
            <p:nvPr/>
          </p:nvSpPr>
          <p:spPr>
            <a:xfrm>
              <a:off x="9449738" y="2417673"/>
              <a:ext cx="2009955" cy="954107"/>
            </a:xfrm>
            <a:prstGeom prst="rect">
              <a:avLst/>
            </a:prstGeom>
            <a:noFill/>
          </p:spPr>
          <p:txBody>
            <a:bodyPr wrap="square" rtlCol="0">
              <a:spAutoFit/>
            </a:bodyPr>
            <a:lstStyle/>
            <a:p>
              <a:pPr algn="l"/>
              <a:r>
                <a:rPr lang="en-GB" sz="1400"/>
                <a:t>The </a:t>
              </a:r>
              <a:r>
                <a:rPr lang="en-GB" sz="1400" b="1">
                  <a:solidFill>
                    <a:schemeClr val="accent2">
                      <a:lumMod val="75000"/>
                    </a:schemeClr>
                  </a:solidFill>
                </a:rPr>
                <a:t>overarching environment</a:t>
              </a:r>
              <a:r>
                <a:rPr lang="en-GB" sz="1400"/>
                <a:t> and </a:t>
              </a:r>
              <a:r>
                <a:rPr lang="en-GB" sz="1400" b="1">
                  <a:solidFill>
                    <a:schemeClr val="accent2">
                      <a:lumMod val="75000"/>
                    </a:schemeClr>
                  </a:solidFill>
                </a:rPr>
                <a:t>situation in individual member states</a:t>
              </a:r>
            </a:p>
          </p:txBody>
        </p:sp>
        <p:pic>
          <p:nvPicPr>
            <p:cNvPr id="19" name="Graphic 18">
              <a:extLst>
                <a:ext uri="{FF2B5EF4-FFF2-40B4-BE49-F238E27FC236}">
                  <a16:creationId xmlns:a16="http://schemas.microsoft.com/office/drawing/2014/main" id="{68319041-1763-AA66-7AC8-677F5E2B1D5A}"/>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452140" y="2478925"/>
              <a:ext cx="831600" cy="831600"/>
            </a:xfrm>
            <a:prstGeom prst="rect">
              <a:avLst/>
            </a:prstGeom>
          </p:spPr>
        </p:pic>
      </p:grpSp>
    </p:spTree>
    <p:extLst>
      <p:ext uri="{BB962C8B-B14F-4D97-AF65-F5344CB8AC3E}">
        <p14:creationId xmlns:p14="http://schemas.microsoft.com/office/powerpoint/2010/main" val="2059260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86EB6867-8AB7-3BEF-EA06-D3384B192FD9}"/>
              </a:ext>
            </a:extLst>
          </p:cNvPr>
          <p:cNvGraphicFramePr>
            <a:graphicFrameLocks noChangeAspect="1"/>
          </p:cNvGraphicFramePr>
          <p:nvPr>
            <p:custDataLst>
              <p:tags r:id="rId1"/>
            </p:custDataLst>
            <p:extLst>
              <p:ext uri="{D42A27DB-BD31-4B8C-83A1-F6EECF244321}">
                <p14:modId xmlns:p14="http://schemas.microsoft.com/office/powerpoint/2010/main" val="34320152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11" name="Object 10" hidden="1">
                        <a:extLst>
                          <a:ext uri="{FF2B5EF4-FFF2-40B4-BE49-F238E27FC236}">
                            <a16:creationId xmlns:a16="http://schemas.microsoft.com/office/drawing/2014/main" id="{86EB6867-8AB7-3BEF-EA06-D3384B192FD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BA8561C-DD70-695C-7DDA-284843EFB002}"/>
              </a:ext>
            </a:extLst>
          </p:cNvPr>
          <p:cNvSpPr>
            <a:spLocks noGrp="1"/>
          </p:cNvSpPr>
          <p:nvPr>
            <p:ph type="title"/>
          </p:nvPr>
        </p:nvSpPr>
        <p:spPr/>
        <p:txBody>
          <a:bodyPr vert="horz"/>
          <a:lstStyle/>
          <a:p>
            <a:r>
              <a:rPr lang="en-GB" dirty="0"/>
              <a:t>Key conclusions of the second European Access Hurdles Portal report</a:t>
            </a:r>
          </a:p>
        </p:txBody>
      </p:sp>
      <p:sp>
        <p:nvSpPr>
          <p:cNvPr id="4" name="Arrow: Pentagon 3">
            <a:extLst>
              <a:ext uri="{FF2B5EF4-FFF2-40B4-BE49-F238E27FC236}">
                <a16:creationId xmlns:a16="http://schemas.microsoft.com/office/drawing/2014/main" id="{63E71B7E-EA4C-EC8F-8844-5B5409825DBD}"/>
              </a:ext>
            </a:extLst>
          </p:cNvPr>
          <p:cNvSpPr/>
          <p:nvPr/>
        </p:nvSpPr>
        <p:spPr>
          <a:xfrm>
            <a:off x="1166567" y="2529948"/>
            <a:ext cx="2692014" cy="626882"/>
          </a:xfrm>
          <a:prstGeom prst="homePlat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t>Speed of marketing authorisation</a:t>
            </a:r>
          </a:p>
        </p:txBody>
      </p:sp>
      <p:sp>
        <p:nvSpPr>
          <p:cNvPr id="5" name="Arrow: Chevron 4">
            <a:extLst>
              <a:ext uri="{FF2B5EF4-FFF2-40B4-BE49-F238E27FC236}">
                <a16:creationId xmlns:a16="http://schemas.microsoft.com/office/drawing/2014/main" id="{397E521C-722E-067F-AC17-1654E8196111}"/>
              </a:ext>
            </a:extLst>
          </p:cNvPr>
          <p:cNvSpPr/>
          <p:nvPr/>
        </p:nvSpPr>
        <p:spPr>
          <a:xfrm>
            <a:off x="3733014" y="2529948"/>
            <a:ext cx="2775497" cy="626882"/>
          </a:xfrm>
          <a:prstGeom prst="chevron">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bg1"/>
                </a:solidFill>
              </a:rPr>
              <a:t>Status of filing and reimbursement</a:t>
            </a:r>
          </a:p>
        </p:txBody>
      </p:sp>
      <p:sp>
        <p:nvSpPr>
          <p:cNvPr id="6" name="Arrow: Chevron 5">
            <a:extLst>
              <a:ext uri="{FF2B5EF4-FFF2-40B4-BE49-F238E27FC236}">
                <a16:creationId xmlns:a16="http://schemas.microsoft.com/office/drawing/2014/main" id="{AC2212D8-453B-6ABA-690E-99E2CFDDD147}"/>
              </a:ext>
            </a:extLst>
          </p:cNvPr>
          <p:cNvSpPr/>
          <p:nvPr/>
        </p:nvSpPr>
        <p:spPr>
          <a:xfrm>
            <a:off x="6382944" y="2529948"/>
            <a:ext cx="2775497" cy="626882"/>
          </a:xfrm>
          <a:prstGeom prst="chevron">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bg1"/>
                </a:solidFill>
              </a:rPr>
              <a:t>Speed of filing and reimbursement</a:t>
            </a:r>
          </a:p>
        </p:txBody>
      </p:sp>
      <p:sp>
        <p:nvSpPr>
          <p:cNvPr id="7" name="Arrow: Chevron 6">
            <a:extLst>
              <a:ext uri="{FF2B5EF4-FFF2-40B4-BE49-F238E27FC236}">
                <a16:creationId xmlns:a16="http://schemas.microsoft.com/office/drawing/2014/main" id="{21E8B55C-D3E1-5CF0-3264-9D128703EADE}"/>
              </a:ext>
            </a:extLst>
          </p:cNvPr>
          <p:cNvSpPr/>
          <p:nvPr/>
        </p:nvSpPr>
        <p:spPr>
          <a:xfrm>
            <a:off x="9032875" y="2529948"/>
            <a:ext cx="2775497" cy="626882"/>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bg1"/>
                </a:solidFill>
              </a:rPr>
              <a:t>Root causes of delays</a:t>
            </a:r>
          </a:p>
        </p:txBody>
      </p:sp>
      <p:sp>
        <p:nvSpPr>
          <p:cNvPr id="10" name="TextBox 9">
            <a:extLst>
              <a:ext uri="{FF2B5EF4-FFF2-40B4-BE49-F238E27FC236}">
                <a16:creationId xmlns:a16="http://schemas.microsoft.com/office/drawing/2014/main" id="{BF29FA30-FD65-6415-B21C-DC87D3448E25}"/>
              </a:ext>
            </a:extLst>
          </p:cNvPr>
          <p:cNvSpPr txBox="1"/>
          <p:nvPr/>
        </p:nvSpPr>
        <p:spPr>
          <a:xfrm>
            <a:off x="685800" y="1371600"/>
            <a:ext cx="11126788" cy="4601260"/>
          </a:xfrm>
          <a:prstGeom prst="rect">
            <a:avLst/>
          </a:prstGeom>
          <a:noFill/>
        </p:spPr>
        <p:txBody>
          <a:bodyPr wrap="square">
            <a:spAutoFit/>
          </a:bodyPr>
          <a:lstStyle/>
          <a:p>
            <a:pPr marL="342900" indent="-342900">
              <a:spcAft>
                <a:spcPts val="600"/>
              </a:spcAft>
              <a:buFont typeface="+mj-lt"/>
              <a:buAutoNum type="arabicPeriod"/>
            </a:pPr>
            <a:r>
              <a:rPr lang="en-US" sz="1400" b="1" dirty="0"/>
              <a:t>There is a complete willingness from industry to provide more transparency </a:t>
            </a:r>
            <a:r>
              <a:rPr lang="en-US" sz="1400" dirty="0"/>
              <a:t>on the root causes of unavailability, with 100% of eligible EFPIA companies submitting data to the Portal</a:t>
            </a:r>
          </a:p>
          <a:p>
            <a:pPr marL="342900" indent="-342900">
              <a:spcAft>
                <a:spcPts val="600"/>
              </a:spcAft>
              <a:buFont typeface="+mj-lt"/>
              <a:buAutoNum type="arabicPeriod"/>
            </a:pPr>
            <a:r>
              <a:rPr lang="en-GB" sz="1400" dirty="0"/>
              <a:t>The data collected in the Portal has matured, enabling more in depth-analysis and the generation of </a:t>
            </a:r>
            <a:r>
              <a:rPr lang="en-GB" sz="1400" b="1" dirty="0"/>
              <a:t>new insights </a:t>
            </a:r>
            <a:r>
              <a:rPr lang="en-GB" sz="1400" dirty="0"/>
              <a:t>on </a:t>
            </a:r>
            <a:r>
              <a:rPr lang="en-US" sz="1400" dirty="0"/>
              <a:t>delays in P&amp;R filing and the lack of availability in some products:</a:t>
            </a:r>
          </a:p>
          <a:p>
            <a:pPr marL="342900" indent="-342900">
              <a:spcAft>
                <a:spcPts val="600"/>
              </a:spcAft>
              <a:buFont typeface="+mj-lt"/>
              <a:buAutoNum type="arabicPeriod"/>
            </a:pPr>
            <a:endParaRPr lang="en-US" sz="1400" dirty="0"/>
          </a:p>
          <a:p>
            <a:pPr marL="342900" indent="-342900">
              <a:spcAft>
                <a:spcPts val="600"/>
              </a:spcAft>
              <a:buFont typeface="+mj-lt"/>
              <a:buAutoNum type="arabicPeriod"/>
            </a:pPr>
            <a:endParaRPr lang="en-US" sz="1400" dirty="0"/>
          </a:p>
          <a:p>
            <a:pPr marL="342900" indent="-342900">
              <a:spcAft>
                <a:spcPts val="600"/>
              </a:spcAft>
              <a:buFont typeface="+mj-lt"/>
              <a:buAutoNum type="arabicPeriod"/>
            </a:pPr>
            <a:endParaRPr lang="en-US" sz="1400" dirty="0"/>
          </a:p>
          <a:p>
            <a:pPr marL="342900" indent="-342900">
              <a:spcAft>
                <a:spcPts val="600"/>
              </a:spcAft>
              <a:buFont typeface="+mj-lt"/>
              <a:buAutoNum type="arabicPeriod"/>
            </a:pPr>
            <a:endParaRPr lang="en-US" sz="1400" dirty="0"/>
          </a:p>
          <a:p>
            <a:pPr marL="342900" indent="-342900">
              <a:spcAft>
                <a:spcPts val="600"/>
              </a:spcAft>
              <a:buFont typeface="+mj-lt"/>
              <a:buAutoNum type="arabicPeriod"/>
            </a:pPr>
            <a:endParaRPr lang="en-US" sz="1400" dirty="0"/>
          </a:p>
          <a:p>
            <a:pPr marL="342900" indent="-342900">
              <a:spcAft>
                <a:spcPts val="600"/>
              </a:spcAft>
              <a:buFont typeface="+mj-lt"/>
              <a:buAutoNum type="arabicPeriod"/>
            </a:pPr>
            <a:endParaRPr lang="en-US" sz="1400" dirty="0"/>
          </a:p>
          <a:p>
            <a:pPr marL="342900" indent="-342900">
              <a:spcAft>
                <a:spcPts val="600"/>
              </a:spcAft>
              <a:buFont typeface="+mj-lt"/>
              <a:buAutoNum type="arabicPeriod"/>
            </a:pPr>
            <a:endParaRPr lang="en-US" sz="1400" dirty="0"/>
          </a:p>
          <a:p>
            <a:pPr marL="342900" indent="-342900">
              <a:spcAft>
                <a:spcPts val="600"/>
              </a:spcAft>
              <a:buFont typeface="+mj-lt"/>
              <a:buAutoNum type="arabicPeriod"/>
            </a:pPr>
            <a:endParaRPr lang="en-US" sz="1400" dirty="0"/>
          </a:p>
          <a:p>
            <a:pPr marL="342900" indent="-342900">
              <a:spcAft>
                <a:spcPts val="600"/>
              </a:spcAft>
              <a:buFont typeface="+mj-lt"/>
              <a:buAutoNum type="arabicPeriod"/>
            </a:pPr>
            <a:r>
              <a:rPr lang="en-US" sz="1400" dirty="0"/>
              <a:t>These findings indicate that availability of centrally authorized medicines to patients in European countries is a </a:t>
            </a:r>
            <a:r>
              <a:rPr lang="en-US" sz="1400" b="1" dirty="0"/>
              <a:t>shared responsibility, requiring a shared solution, </a:t>
            </a:r>
            <a:r>
              <a:rPr lang="en-US" sz="1400" dirty="0"/>
              <a:t>necessitating EU-wide, subregion-specific and even country-specific solutions</a:t>
            </a:r>
            <a:endParaRPr lang="en-US" sz="1400" b="1" dirty="0"/>
          </a:p>
          <a:p>
            <a:pPr marL="342900" indent="-342900">
              <a:spcAft>
                <a:spcPts val="600"/>
              </a:spcAft>
              <a:buFont typeface="+mj-lt"/>
              <a:buAutoNum type="arabicPeriod"/>
            </a:pPr>
            <a:r>
              <a:rPr lang="en-US" sz="1400" dirty="0"/>
              <a:t>This is the second report from the Portal; the </a:t>
            </a:r>
            <a:r>
              <a:rPr lang="en-US" sz="1400" b="1" dirty="0"/>
              <a:t>data collected in the Portal will continue to mature as more cycles of data are collected</a:t>
            </a:r>
            <a:r>
              <a:rPr lang="en-US" sz="1400" dirty="0"/>
              <a:t>. This will allow us to further validate some of these early results and to look in more detail at the underlying root causes, as well as any changes to filing rate over time</a:t>
            </a:r>
            <a:endParaRPr lang="en-GB" sz="1400" dirty="0"/>
          </a:p>
        </p:txBody>
      </p:sp>
      <p:sp>
        <p:nvSpPr>
          <p:cNvPr id="14" name="TextBox 13">
            <a:extLst>
              <a:ext uri="{FF2B5EF4-FFF2-40B4-BE49-F238E27FC236}">
                <a16:creationId xmlns:a16="http://schemas.microsoft.com/office/drawing/2014/main" id="{0F5616B7-9BFD-3285-0AC9-670FC6E6A977}"/>
              </a:ext>
            </a:extLst>
          </p:cNvPr>
          <p:cNvSpPr txBox="1"/>
          <p:nvPr/>
        </p:nvSpPr>
        <p:spPr>
          <a:xfrm>
            <a:off x="1155264" y="3156830"/>
            <a:ext cx="2398641" cy="1384995"/>
          </a:xfrm>
          <a:prstGeom prst="rect">
            <a:avLst/>
          </a:prstGeom>
          <a:noFill/>
        </p:spPr>
        <p:txBody>
          <a:bodyPr wrap="square" rtlCol="0">
            <a:spAutoFit/>
          </a:bodyPr>
          <a:lstStyle/>
          <a:p>
            <a:pPr marL="285750" indent="-285750">
              <a:buFont typeface="Wingdings" panose="05000000000000000000" pitchFamily="2" charset="2"/>
              <a:buChar char="v"/>
            </a:pPr>
            <a:r>
              <a:rPr lang="en-US" sz="1400" dirty="0"/>
              <a:t>Even before considering the P&amp;R process, new products received regulatory approval later in Europe than in other regions</a:t>
            </a:r>
            <a:endParaRPr lang="en-GB" sz="1400" dirty="0"/>
          </a:p>
        </p:txBody>
      </p:sp>
      <p:sp>
        <p:nvSpPr>
          <p:cNvPr id="15" name="TextBox 14">
            <a:extLst>
              <a:ext uri="{FF2B5EF4-FFF2-40B4-BE49-F238E27FC236}">
                <a16:creationId xmlns:a16="http://schemas.microsoft.com/office/drawing/2014/main" id="{CC496841-2F2B-068B-6C42-0DCCFF31C212}"/>
              </a:ext>
            </a:extLst>
          </p:cNvPr>
          <p:cNvSpPr txBox="1"/>
          <p:nvPr/>
        </p:nvSpPr>
        <p:spPr>
          <a:xfrm>
            <a:off x="3769104" y="3156830"/>
            <a:ext cx="2398641" cy="1384995"/>
          </a:xfrm>
          <a:prstGeom prst="rect">
            <a:avLst/>
          </a:prstGeom>
          <a:noFill/>
        </p:spPr>
        <p:txBody>
          <a:bodyPr wrap="square" rtlCol="0">
            <a:spAutoFit/>
          </a:bodyPr>
          <a:lstStyle/>
          <a:p>
            <a:pPr marL="285750" indent="-285750">
              <a:buFont typeface="Wingdings" panose="05000000000000000000" pitchFamily="2" charset="2"/>
              <a:buChar char="v"/>
            </a:pPr>
            <a:r>
              <a:rPr lang="en-US" sz="1400" dirty="0"/>
              <a:t>In many instances of product unavailability, the products have in fact been filed for reimbursement but have not yet been reimbursed</a:t>
            </a:r>
            <a:endParaRPr lang="en-GB" sz="1400" dirty="0"/>
          </a:p>
        </p:txBody>
      </p:sp>
      <p:sp>
        <p:nvSpPr>
          <p:cNvPr id="16" name="TextBox 15">
            <a:extLst>
              <a:ext uri="{FF2B5EF4-FFF2-40B4-BE49-F238E27FC236}">
                <a16:creationId xmlns:a16="http://schemas.microsoft.com/office/drawing/2014/main" id="{5841FE5E-5FCD-D7CA-AC7B-A89D24AF2E87}"/>
              </a:ext>
            </a:extLst>
          </p:cNvPr>
          <p:cNvSpPr txBox="1"/>
          <p:nvPr/>
        </p:nvSpPr>
        <p:spPr>
          <a:xfrm>
            <a:off x="6382135" y="3156830"/>
            <a:ext cx="2516768" cy="1384995"/>
          </a:xfrm>
          <a:prstGeom prst="rect">
            <a:avLst/>
          </a:prstGeom>
          <a:noFill/>
        </p:spPr>
        <p:txBody>
          <a:bodyPr wrap="square" rtlCol="0">
            <a:spAutoFit/>
          </a:bodyPr>
          <a:lstStyle/>
          <a:p>
            <a:pPr marL="285750" indent="-285750">
              <a:buFont typeface="Wingdings" panose="05000000000000000000" pitchFamily="2" charset="2"/>
              <a:buChar char="v"/>
            </a:pPr>
            <a:r>
              <a:rPr lang="en-US" sz="1400"/>
              <a:t>While there are delays in P&amp;R filing for some products in some countries, this is not a key driver of low availability of medicines in all countries</a:t>
            </a:r>
            <a:endParaRPr lang="en-GB" sz="1400"/>
          </a:p>
        </p:txBody>
      </p:sp>
      <p:sp>
        <p:nvSpPr>
          <p:cNvPr id="17" name="TextBox 16">
            <a:extLst>
              <a:ext uri="{FF2B5EF4-FFF2-40B4-BE49-F238E27FC236}">
                <a16:creationId xmlns:a16="http://schemas.microsoft.com/office/drawing/2014/main" id="{E4AE2EF6-4A83-78BE-4F54-6E50B59BC099}"/>
              </a:ext>
            </a:extLst>
          </p:cNvPr>
          <p:cNvSpPr txBox="1"/>
          <p:nvPr/>
        </p:nvSpPr>
        <p:spPr>
          <a:xfrm>
            <a:off x="9028659" y="3156830"/>
            <a:ext cx="2516768" cy="1384995"/>
          </a:xfrm>
          <a:prstGeom prst="rect">
            <a:avLst/>
          </a:prstGeom>
          <a:noFill/>
        </p:spPr>
        <p:txBody>
          <a:bodyPr wrap="square" rtlCol="0">
            <a:spAutoFit/>
          </a:bodyPr>
          <a:lstStyle/>
          <a:p>
            <a:pPr marL="285750" indent="-285750">
              <a:buFont typeface="Wingdings" panose="05000000000000000000" pitchFamily="2" charset="2"/>
              <a:buChar char="v"/>
            </a:pPr>
            <a:r>
              <a:rPr lang="en-US" sz="1400" dirty="0"/>
              <a:t>The reasons for both delays in P&amp;R filing and P&amp;R decision-making are multi-factorial, varying across regions and company size</a:t>
            </a:r>
            <a:endParaRPr lang="en-GB" sz="1400" dirty="0"/>
          </a:p>
        </p:txBody>
      </p:sp>
    </p:spTree>
    <p:extLst>
      <p:ext uri="{BB962C8B-B14F-4D97-AF65-F5344CB8AC3E}">
        <p14:creationId xmlns:p14="http://schemas.microsoft.com/office/powerpoint/2010/main" val="4172915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BD314D3-2564-E158-384E-B42D620BF24D}"/>
              </a:ext>
            </a:extLst>
          </p:cNvPr>
          <p:cNvGraphicFramePr>
            <a:graphicFrameLocks noChangeAspect="1"/>
          </p:cNvGraphicFramePr>
          <p:nvPr>
            <p:custDataLst>
              <p:tags r:id="rId1"/>
            </p:custDataLst>
            <p:extLst>
              <p:ext uri="{D42A27DB-BD31-4B8C-83A1-F6EECF244321}">
                <p14:modId xmlns:p14="http://schemas.microsoft.com/office/powerpoint/2010/main" val="41219632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4" name="Object 3" hidden="1">
                        <a:extLst>
                          <a:ext uri="{FF2B5EF4-FFF2-40B4-BE49-F238E27FC236}">
                            <a16:creationId xmlns:a16="http://schemas.microsoft.com/office/drawing/2014/main" id="{1BD314D3-2564-E158-384E-B42D620BF24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C677F70-6E79-A3B8-4E7F-4EF40DD9497B}"/>
              </a:ext>
            </a:extLst>
          </p:cNvPr>
          <p:cNvSpPr>
            <a:spLocks noGrp="1"/>
          </p:cNvSpPr>
          <p:nvPr>
            <p:ph type="title"/>
          </p:nvPr>
        </p:nvSpPr>
        <p:spPr/>
        <p:txBody>
          <a:bodyPr vert="horz"/>
          <a:lstStyle/>
          <a:p>
            <a:r>
              <a:rPr lang="en-GB"/>
              <a:t>The </a:t>
            </a:r>
            <a:r>
              <a:rPr lang="en-US"/>
              <a:t>industry created the European Access Hurdles Portal to add new information to the debate on availability of innovative medicines</a:t>
            </a:r>
            <a:endParaRPr lang="en-GB"/>
          </a:p>
        </p:txBody>
      </p:sp>
      <p:sp>
        <p:nvSpPr>
          <p:cNvPr id="19" name="Rectangle 18">
            <a:extLst>
              <a:ext uri="{FF2B5EF4-FFF2-40B4-BE49-F238E27FC236}">
                <a16:creationId xmlns:a16="http://schemas.microsoft.com/office/drawing/2014/main" id="{767BBC49-0BE0-CF35-3844-0BBBCD20B14B}"/>
              </a:ext>
            </a:extLst>
          </p:cNvPr>
          <p:cNvSpPr/>
          <p:nvPr/>
        </p:nvSpPr>
        <p:spPr>
          <a:xfrm>
            <a:off x="0" y="1380479"/>
            <a:ext cx="12192000" cy="65301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Created in April 2022, the role of the Portal is to </a:t>
            </a:r>
            <a:r>
              <a:rPr lang="en-US" sz="1400" b="1" dirty="0">
                <a:solidFill>
                  <a:schemeClr val="tx1"/>
                </a:solidFill>
              </a:rPr>
              <a:t>improve transparency regarding the root causes of unavailability and delay</a:t>
            </a:r>
            <a:r>
              <a:rPr lang="en-US" sz="1400" dirty="0">
                <a:solidFill>
                  <a:schemeClr val="tx1"/>
                </a:solidFill>
              </a:rPr>
              <a:t>, including the role of the environment and its corresponding impact on commercial decision-making</a:t>
            </a:r>
            <a:endParaRPr lang="en-GB" sz="1400" dirty="0">
              <a:solidFill>
                <a:schemeClr val="tx1"/>
              </a:solidFill>
            </a:endParaRPr>
          </a:p>
        </p:txBody>
      </p:sp>
      <p:pic>
        <p:nvPicPr>
          <p:cNvPr id="29" name="Picture 28">
            <a:extLst>
              <a:ext uri="{FF2B5EF4-FFF2-40B4-BE49-F238E27FC236}">
                <a16:creationId xmlns:a16="http://schemas.microsoft.com/office/drawing/2014/main" id="{CFA5AA6A-2885-A2E4-4B24-194B43FBB044}"/>
              </a:ext>
            </a:extLst>
          </p:cNvPr>
          <p:cNvPicPr>
            <a:picLocks noChangeAspect="1"/>
          </p:cNvPicPr>
          <p:nvPr/>
        </p:nvPicPr>
        <p:blipFill rotWithShape="1">
          <a:blip r:embed="rId6">
            <a:extLst>
              <a:ext uri="{28A0092B-C50C-407E-A947-70E740481C1C}">
                <a14:useLocalDpi xmlns:a14="http://schemas.microsoft.com/office/drawing/2010/main" val="0"/>
              </a:ext>
            </a:extLst>
          </a:blip>
          <a:srcRect b="1619"/>
          <a:stretch/>
        </p:blipFill>
        <p:spPr bwMode="auto">
          <a:xfrm>
            <a:off x="5030812" y="2104856"/>
            <a:ext cx="6777560" cy="3949716"/>
          </a:xfrm>
          <a:prstGeom prst="rect">
            <a:avLst/>
          </a:prstGeom>
          <a:noFill/>
          <a:ln w="28575">
            <a:solidFill>
              <a:schemeClr val="accent5"/>
            </a:solidFill>
          </a:ln>
        </p:spPr>
      </p:pic>
      <p:sp>
        <p:nvSpPr>
          <p:cNvPr id="30" name="Arrow: Pentagon 29">
            <a:extLst>
              <a:ext uri="{FF2B5EF4-FFF2-40B4-BE49-F238E27FC236}">
                <a16:creationId xmlns:a16="http://schemas.microsoft.com/office/drawing/2014/main" id="{EC955D58-4BC8-9511-8B2F-D5FE6543916D}"/>
              </a:ext>
            </a:extLst>
          </p:cNvPr>
          <p:cNvSpPr/>
          <p:nvPr/>
        </p:nvSpPr>
        <p:spPr>
          <a:xfrm rot="5400000">
            <a:off x="-1185100" y="3975756"/>
            <a:ext cx="4167928" cy="426128"/>
          </a:xfrm>
          <a:prstGeom prst="homePlate">
            <a:avLst/>
          </a:prstGeom>
          <a:solidFill>
            <a:srgbClr val="B9B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08160EF7-7C4B-8251-97F8-80E3727CC7FF}"/>
              </a:ext>
            </a:extLst>
          </p:cNvPr>
          <p:cNvSpPr/>
          <p:nvPr/>
        </p:nvSpPr>
        <p:spPr>
          <a:xfrm>
            <a:off x="1510864" y="4650020"/>
            <a:ext cx="3107699" cy="653012"/>
          </a:xfrm>
          <a:prstGeom prst="rect">
            <a:avLst/>
          </a:prstGeom>
          <a:solidFill>
            <a:schemeClr val="bg1">
              <a:lumMod val="95000"/>
            </a:schemeClr>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April 2023 – </a:t>
            </a:r>
            <a:r>
              <a:rPr lang="en-GB" sz="1400" dirty="0">
                <a:solidFill>
                  <a:schemeClr val="tx1"/>
                </a:solidFill>
              </a:rPr>
              <a:t>Release of the first public report from the Portal </a:t>
            </a:r>
          </a:p>
        </p:txBody>
      </p:sp>
      <p:sp>
        <p:nvSpPr>
          <p:cNvPr id="33" name="Isosceles Triangle 32">
            <a:extLst>
              <a:ext uri="{FF2B5EF4-FFF2-40B4-BE49-F238E27FC236}">
                <a16:creationId xmlns:a16="http://schemas.microsoft.com/office/drawing/2014/main" id="{0E21C22E-449F-EED4-EF95-A3BF1D5ADA62}"/>
              </a:ext>
            </a:extLst>
          </p:cNvPr>
          <p:cNvSpPr/>
          <p:nvPr/>
        </p:nvSpPr>
        <p:spPr>
          <a:xfrm rot="5400000">
            <a:off x="4685973" y="5640399"/>
            <a:ext cx="284086" cy="175334"/>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8" name="Straight Arrow Connector 37">
            <a:extLst>
              <a:ext uri="{FF2B5EF4-FFF2-40B4-BE49-F238E27FC236}">
                <a16:creationId xmlns:a16="http://schemas.microsoft.com/office/drawing/2014/main" id="{A0031BE0-9630-91D9-5D1B-4581AB9117F5}"/>
              </a:ext>
            </a:extLst>
          </p:cNvPr>
          <p:cNvCxnSpPr>
            <a:cxnSpLocks/>
          </p:cNvCxnSpPr>
          <p:nvPr/>
        </p:nvCxnSpPr>
        <p:spPr>
          <a:xfrm>
            <a:off x="905520" y="4976523"/>
            <a:ext cx="612000" cy="0"/>
          </a:xfrm>
          <a:prstGeom prst="straightConnector1">
            <a:avLst/>
          </a:prstGeom>
          <a:ln w="38100">
            <a:solidFill>
              <a:schemeClr val="accent3">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81B8224E-EE3C-B6D8-0A28-C86831953DD6}"/>
              </a:ext>
            </a:extLst>
          </p:cNvPr>
          <p:cNvSpPr/>
          <p:nvPr/>
        </p:nvSpPr>
        <p:spPr>
          <a:xfrm>
            <a:off x="1510864" y="2107411"/>
            <a:ext cx="3107698" cy="746770"/>
          </a:xfrm>
          <a:prstGeom prst="rect">
            <a:avLst/>
          </a:prstGeom>
          <a:solidFill>
            <a:schemeClr val="bg1">
              <a:lumMod val="95000"/>
            </a:schemeClr>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2010</a:t>
            </a:r>
            <a:r>
              <a:rPr lang="en-GB" sz="1400" dirty="0">
                <a:solidFill>
                  <a:schemeClr val="tx1"/>
                </a:solidFill>
              </a:rPr>
              <a:t> – First report on the </a:t>
            </a:r>
            <a:r>
              <a:rPr lang="en-US" sz="1400" dirty="0">
                <a:solidFill>
                  <a:schemeClr val="tx1"/>
                </a:solidFill>
              </a:rPr>
              <a:t>Patients W.A.I.T. (Waiting to Access Innovative Therapies) Indicator </a:t>
            </a:r>
            <a:endParaRPr lang="en-GB" sz="1400" dirty="0">
              <a:solidFill>
                <a:schemeClr val="tx1"/>
              </a:solidFill>
            </a:endParaRPr>
          </a:p>
        </p:txBody>
      </p:sp>
      <p:sp>
        <p:nvSpPr>
          <p:cNvPr id="45" name="Rectangle 44">
            <a:extLst>
              <a:ext uri="{FF2B5EF4-FFF2-40B4-BE49-F238E27FC236}">
                <a16:creationId xmlns:a16="http://schemas.microsoft.com/office/drawing/2014/main" id="{BE385718-17D1-B3E6-4F6B-BFFEF45EF63D}"/>
              </a:ext>
            </a:extLst>
          </p:cNvPr>
          <p:cNvSpPr/>
          <p:nvPr/>
        </p:nvSpPr>
        <p:spPr>
          <a:xfrm>
            <a:off x="1510864" y="3803007"/>
            <a:ext cx="3107698" cy="745200"/>
          </a:xfrm>
          <a:prstGeom prst="rect">
            <a:avLst/>
          </a:prstGeom>
          <a:solidFill>
            <a:schemeClr val="bg1">
              <a:lumMod val="95000"/>
            </a:schemeClr>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April 2022</a:t>
            </a:r>
            <a:r>
              <a:rPr lang="en-GB" sz="1400" dirty="0">
                <a:solidFill>
                  <a:schemeClr val="tx1"/>
                </a:solidFill>
              </a:rPr>
              <a:t> – Industry commitment to the creation of the European Access Hurdles Portal</a:t>
            </a:r>
          </a:p>
        </p:txBody>
      </p:sp>
      <p:cxnSp>
        <p:nvCxnSpPr>
          <p:cNvPr id="46" name="Straight Arrow Connector 45">
            <a:extLst>
              <a:ext uri="{FF2B5EF4-FFF2-40B4-BE49-F238E27FC236}">
                <a16:creationId xmlns:a16="http://schemas.microsoft.com/office/drawing/2014/main" id="{EE3E1CE2-E292-D8C8-09DC-EC4971783183}"/>
              </a:ext>
            </a:extLst>
          </p:cNvPr>
          <p:cNvCxnSpPr>
            <a:cxnSpLocks/>
          </p:cNvCxnSpPr>
          <p:nvPr/>
        </p:nvCxnSpPr>
        <p:spPr>
          <a:xfrm>
            <a:off x="905520" y="2480795"/>
            <a:ext cx="612000" cy="1"/>
          </a:xfrm>
          <a:prstGeom prst="straightConnector1">
            <a:avLst/>
          </a:prstGeom>
          <a:ln w="38100">
            <a:solidFill>
              <a:schemeClr val="accent3">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EFF309A0-86A4-A367-0179-1E654BC896C9}"/>
              </a:ext>
            </a:extLst>
          </p:cNvPr>
          <p:cNvCxnSpPr>
            <a:cxnSpLocks/>
          </p:cNvCxnSpPr>
          <p:nvPr/>
        </p:nvCxnSpPr>
        <p:spPr>
          <a:xfrm>
            <a:off x="898864" y="4171115"/>
            <a:ext cx="612000" cy="1"/>
          </a:xfrm>
          <a:prstGeom prst="straightConnector1">
            <a:avLst/>
          </a:prstGeom>
          <a:ln w="38100">
            <a:solidFill>
              <a:schemeClr val="accent3">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F2077909-1E65-C2C3-5A93-05537131E7B3}"/>
              </a:ext>
            </a:extLst>
          </p:cNvPr>
          <p:cNvSpPr/>
          <p:nvPr/>
        </p:nvSpPr>
        <p:spPr>
          <a:xfrm>
            <a:off x="1510864" y="2955994"/>
            <a:ext cx="3107698" cy="745200"/>
          </a:xfrm>
          <a:prstGeom prst="rect">
            <a:avLst/>
          </a:prstGeom>
          <a:solidFill>
            <a:schemeClr val="bg1">
              <a:lumMod val="95000"/>
            </a:schemeClr>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2020-2022</a:t>
            </a:r>
            <a:r>
              <a:rPr lang="en-GB" sz="1400" dirty="0">
                <a:solidFill>
                  <a:schemeClr val="tx1"/>
                </a:solidFill>
              </a:rPr>
              <a:t> – Annual reporting on </a:t>
            </a:r>
            <a:r>
              <a:rPr lang="en-US" sz="1400" dirty="0">
                <a:solidFill>
                  <a:schemeClr val="tx1"/>
                </a:solidFill>
              </a:rPr>
              <a:t>Patients W.A.I.T. Indicators and root causes of unavailability </a:t>
            </a:r>
            <a:endParaRPr lang="en-GB" sz="1400" dirty="0">
              <a:solidFill>
                <a:schemeClr val="tx1"/>
              </a:solidFill>
            </a:endParaRPr>
          </a:p>
        </p:txBody>
      </p:sp>
      <p:cxnSp>
        <p:nvCxnSpPr>
          <p:cNvPr id="49" name="Straight Arrow Connector 48">
            <a:extLst>
              <a:ext uri="{FF2B5EF4-FFF2-40B4-BE49-F238E27FC236}">
                <a16:creationId xmlns:a16="http://schemas.microsoft.com/office/drawing/2014/main" id="{765C43F2-DF7B-0553-4367-102C8FB1EFDE}"/>
              </a:ext>
            </a:extLst>
          </p:cNvPr>
          <p:cNvCxnSpPr>
            <a:cxnSpLocks/>
          </p:cNvCxnSpPr>
          <p:nvPr/>
        </p:nvCxnSpPr>
        <p:spPr>
          <a:xfrm>
            <a:off x="898864" y="3331303"/>
            <a:ext cx="612000" cy="1"/>
          </a:xfrm>
          <a:prstGeom prst="straightConnector1">
            <a:avLst/>
          </a:prstGeom>
          <a:ln w="38100">
            <a:solidFill>
              <a:schemeClr val="accent3">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F2F87C3C-0CF5-D62C-83BC-0170B2477CE8}"/>
              </a:ext>
            </a:extLst>
          </p:cNvPr>
          <p:cNvSpPr/>
          <p:nvPr/>
        </p:nvSpPr>
        <p:spPr>
          <a:xfrm>
            <a:off x="1510864" y="5404843"/>
            <a:ext cx="3107699" cy="653012"/>
          </a:xfrm>
          <a:prstGeom prst="rect">
            <a:avLst/>
          </a:prstGeom>
          <a:solidFill>
            <a:schemeClr val="bg1">
              <a:lumMod val="95000"/>
            </a:schemeClr>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June 2024 </a:t>
            </a:r>
            <a:r>
              <a:rPr lang="en-GB" sz="1400" dirty="0">
                <a:solidFill>
                  <a:schemeClr val="tx1"/>
                </a:solidFill>
              </a:rPr>
              <a:t>– Release of the second public report from the Portal </a:t>
            </a:r>
          </a:p>
        </p:txBody>
      </p:sp>
      <p:cxnSp>
        <p:nvCxnSpPr>
          <p:cNvPr id="9" name="Straight Arrow Connector 8">
            <a:extLst>
              <a:ext uri="{FF2B5EF4-FFF2-40B4-BE49-F238E27FC236}">
                <a16:creationId xmlns:a16="http://schemas.microsoft.com/office/drawing/2014/main" id="{AC4CB3D2-CD41-E0DD-A376-F183D9E82DF5}"/>
              </a:ext>
            </a:extLst>
          </p:cNvPr>
          <p:cNvCxnSpPr>
            <a:cxnSpLocks/>
          </p:cNvCxnSpPr>
          <p:nvPr/>
        </p:nvCxnSpPr>
        <p:spPr>
          <a:xfrm>
            <a:off x="905520" y="5730807"/>
            <a:ext cx="612000" cy="0"/>
          </a:xfrm>
          <a:prstGeom prst="straightConnector1">
            <a:avLst/>
          </a:prstGeom>
          <a:ln w="38100">
            <a:solidFill>
              <a:schemeClr val="accent5"/>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4397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8699BA0-1E74-D693-B9C5-617E7C105B68}"/>
              </a:ext>
            </a:extLst>
          </p:cNvPr>
          <p:cNvGraphicFramePr>
            <a:graphicFrameLocks noChangeAspect="1"/>
          </p:cNvGraphicFramePr>
          <p:nvPr>
            <p:custDataLst>
              <p:tags r:id="rId1"/>
            </p:custDataLst>
            <p:extLst>
              <p:ext uri="{D42A27DB-BD31-4B8C-83A1-F6EECF244321}">
                <p14:modId xmlns:p14="http://schemas.microsoft.com/office/powerpoint/2010/main" val="8427277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5" name="Object 4" hidden="1">
                        <a:extLst>
                          <a:ext uri="{FF2B5EF4-FFF2-40B4-BE49-F238E27FC236}">
                            <a16:creationId xmlns:a16="http://schemas.microsoft.com/office/drawing/2014/main" id="{A8699BA0-1E74-D693-B9C5-617E7C105B6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FBB8010-0C4B-543F-4299-D60CDDA51561}"/>
              </a:ext>
            </a:extLst>
          </p:cNvPr>
          <p:cNvSpPr>
            <a:spLocks noGrp="1"/>
          </p:cNvSpPr>
          <p:nvPr>
            <p:ph type="title"/>
          </p:nvPr>
        </p:nvSpPr>
        <p:spPr/>
        <p:txBody>
          <a:bodyPr vert="horz"/>
          <a:lstStyle/>
          <a:p>
            <a:r>
              <a:rPr lang="en-US" dirty="0"/>
              <a:t>Results indicate a complete willingness from industry to provide more transparency on the root causes of unavailability</a:t>
            </a:r>
            <a:endParaRPr lang="en-GB" dirty="0"/>
          </a:p>
        </p:txBody>
      </p:sp>
      <p:sp>
        <p:nvSpPr>
          <p:cNvPr id="42" name="Rectangle 41">
            <a:extLst>
              <a:ext uri="{FF2B5EF4-FFF2-40B4-BE49-F238E27FC236}">
                <a16:creationId xmlns:a16="http://schemas.microsoft.com/office/drawing/2014/main" id="{31B5572F-B221-1623-3237-2DEE467B97C2}"/>
              </a:ext>
            </a:extLst>
          </p:cNvPr>
          <p:cNvSpPr/>
          <p:nvPr/>
        </p:nvSpPr>
        <p:spPr>
          <a:xfrm>
            <a:off x="685800" y="1467297"/>
            <a:ext cx="4979710" cy="410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Industry participation</a:t>
            </a:r>
          </a:p>
        </p:txBody>
      </p:sp>
      <p:sp>
        <p:nvSpPr>
          <p:cNvPr id="44" name="Rectangle 43">
            <a:extLst>
              <a:ext uri="{FF2B5EF4-FFF2-40B4-BE49-F238E27FC236}">
                <a16:creationId xmlns:a16="http://schemas.microsoft.com/office/drawing/2014/main" id="{C2269C0B-391A-4BDB-9346-F1A3A104A927}"/>
              </a:ext>
            </a:extLst>
          </p:cNvPr>
          <p:cNvSpPr/>
          <p:nvPr/>
        </p:nvSpPr>
        <p:spPr>
          <a:xfrm>
            <a:off x="6096000" y="1883287"/>
            <a:ext cx="5716589" cy="40723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A131AE15-9CF6-14A8-5CED-80CC2A440ABB}"/>
              </a:ext>
            </a:extLst>
          </p:cNvPr>
          <p:cNvSpPr/>
          <p:nvPr/>
        </p:nvSpPr>
        <p:spPr>
          <a:xfrm>
            <a:off x="6095999" y="1467297"/>
            <a:ext cx="5716589" cy="410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Data completeness and representativeness</a:t>
            </a:r>
          </a:p>
        </p:txBody>
      </p:sp>
      <p:sp>
        <p:nvSpPr>
          <p:cNvPr id="75" name="Rectangle 74">
            <a:extLst>
              <a:ext uri="{FF2B5EF4-FFF2-40B4-BE49-F238E27FC236}">
                <a16:creationId xmlns:a16="http://schemas.microsoft.com/office/drawing/2014/main" id="{382B34A3-B2CC-A026-703E-22FF0A26F69B}"/>
              </a:ext>
            </a:extLst>
          </p:cNvPr>
          <p:cNvSpPr/>
          <p:nvPr/>
        </p:nvSpPr>
        <p:spPr>
          <a:xfrm>
            <a:off x="6096000" y="1936723"/>
            <a:ext cx="2737314" cy="3380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1100" i="1" dirty="0">
                <a:solidFill>
                  <a:schemeClr val="tx1"/>
                </a:solidFill>
              </a:rPr>
              <a:t>Therapy areas of products approved by the EMA between Jan 2021-Jun 2023</a:t>
            </a:r>
          </a:p>
        </p:txBody>
      </p:sp>
      <p:sp>
        <p:nvSpPr>
          <p:cNvPr id="76" name="Rectangle 75">
            <a:extLst>
              <a:ext uri="{FF2B5EF4-FFF2-40B4-BE49-F238E27FC236}">
                <a16:creationId xmlns:a16="http://schemas.microsoft.com/office/drawing/2014/main" id="{3AB393A5-52AF-968B-2881-997E6BD0319F}"/>
              </a:ext>
            </a:extLst>
          </p:cNvPr>
          <p:cNvSpPr/>
          <p:nvPr/>
        </p:nvSpPr>
        <p:spPr>
          <a:xfrm>
            <a:off x="8965045" y="1936723"/>
            <a:ext cx="2864949" cy="3380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1100" i="1" dirty="0">
                <a:solidFill>
                  <a:schemeClr val="tx1"/>
                </a:solidFill>
              </a:rPr>
              <a:t>Therapy areas of products included in the Portal dataset between Jan 2021-Jun 2023</a:t>
            </a:r>
          </a:p>
        </p:txBody>
      </p:sp>
      <p:sp>
        <p:nvSpPr>
          <p:cNvPr id="78" name="TextBox 77">
            <a:extLst>
              <a:ext uri="{FF2B5EF4-FFF2-40B4-BE49-F238E27FC236}">
                <a16:creationId xmlns:a16="http://schemas.microsoft.com/office/drawing/2014/main" id="{67988C2A-AFEA-1591-FE95-156DF7A29699}"/>
              </a:ext>
            </a:extLst>
          </p:cNvPr>
          <p:cNvSpPr txBox="1"/>
          <p:nvPr/>
        </p:nvSpPr>
        <p:spPr>
          <a:xfrm>
            <a:off x="6149418" y="4940929"/>
            <a:ext cx="5609751" cy="954107"/>
          </a:xfrm>
          <a:prstGeom prst="rect">
            <a:avLst/>
          </a:prstGeom>
          <a:noFill/>
        </p:spPr>
        <p:txBody>
          <a:bodyPr wrap="square">
            <a:spAutoFit/>
          </a:bodyPr>
          <a:lstStyle/>
          <a:p>
            <a:r>
              <a:rPr lang="en-GB" sz="1400" dirty="0">
                <a:effectLst/>
                <a:latin typeface="Arial" panose="020B0604020202020204" pitchFamily="34" charset="0"/>
                <a:ea typeface="Times New Roman" panose="02020603050405020304" pitchFamily="18" charset="0"/>
              </a:rPr>
              <a:t>The therapy areas of Portal products and the composition of products approved by the EMA over the same time period are similar – suggesting the products within the Portal are </a:t>
            </a:r>
            <a:r>
              <a:rPr lang="en-GB" sz="1400" b="1" dirty="0">
                <a:effectLst/>
                <a:latin typeface="Arial" panose="020B0604020202020204" pitchFamily="34" charset="0"/>
                <a:ea typeface="Times New Roman" panose="02020603050405020304" pitchFamily="18" charset="0"/>
              </a:rPr>
              <a:t>representative </a:t>
            </a:r>
            <a:r>
              <a:rPr lang="en-US" sz="1400" dirty="0">
                <a:effectLst/>
                <a:latin typeface="Arial" panose="020B0604020202020204" pitchFamily="34" charset="0"/>
                <a:ea typeface="Times New Roman" panose="02020603050405020304" pitchFamily="18" charset="0"/>
              </a:rPr>
              <a:t>of the types of innovative medicines approved by the EMA over this period</a:t>
            </a:r>
            <a:endParaRPr lang="en-GB" sz="1400" dirty="0"/>
          </a:p>
        </p:txBody>
      </p:sp>
      <p:sp>
        <p:nvSpPr>
          <p:cNvPr id="81" name="TextBox 80">
            <a:extLst>
              <a:ext uri="{FF2B5EF4-FFF2-40B4-BE49-F238E27FC236}">
                <a16:creationId xmlns:a16="http://schemas.microsoft.com/office/drawing/2014/main" id="{FB3872C9-1B4C-DFB3-E6D8-9265CFCD74BF}"/>
              </a:ext>
            </a:extLst>
          </p:cNvPr>
          <p:cNvSpPr txBox="1"/>
          <p:nvPr/>
        </p:nvSpPr>
        <p:spPr>
          <a:xfrm>
            <a:off x="685800" y="6476214"/>
            <a:ext cx="6077305" cy="215444"/>
          </a:xfrm>
          <a:prstGeom prst="rect">
            <a:avLst/>
          </a:prstGeom>
          <a:noFill/>
        </p:spPr>
        <p:txBody>
          <a:bodyPr wrap="none" rtlCol="0">
            <a:spAutoFit/>
          </a:bodyPr>
          <a:lstStyle/>
          <a:p>
            <a:pPr algn="l"/>
            <a:r>
              <a:rPr lang="en-GB" sz="800" i="1"/>
              <a:t>Abbreviations: EFPIA = European Federation of Pharmaceutical Industries and Associations; EMA = European Medicines Agency</a:t>
            </a:r>
          </a:p>
        </p:txBody>
      </p:sp>
      <p:sp>
        <p:nvSpPr>
          <p:cNvPr id="3" name="Rectangle 2">
            <a:extLst>
              <a:ext uri="{FF2B5EF4-FFF2-40B4-BE49-F238E27FC236}">
                <a16:creationId xmlns:a16="http://schemas.microsoft.com/office/drawing/2014/main" id="{F5DA427F-2BAA-B955-15C8-8088B33BFB6D}"/>
              </a:ext>
            </a:extLst>
          </p:cNvPr>
          <p:cNvSpPr/>
          <p:nvPr/>
        </p:nvSpPr>
        <p:spPr>
          <a:xfrm>
            <a:off x="685800" y="1877397"/>
            <a:ext cx="4979710" cy="40723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8B1BDFFE-B71F-B794-63B0-C3D41F61344C}"/>
              </a:ext>
            </a:extLst>
          </p:cNvPr>
          <p:cNvSpPr/>
          <p:nvPr/>
        </p:nvSpPr>
        <p:spPr>
          <a:xfrm>
            <a:off x="860769" y="2195577"/>
            <a:ext cx="735290" cy="73529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b="1"/>
              <a:t>66</a:t>
            </a:r>
          </a:p>
        </p:txBody>
      </p:sp>
      <p:sp>
        <p:nvSpPr>
          <p:cNvPr id="6" name="Oval 5">
            <a:extLst>
              <a:ext uri="{FF2B5EF4-FFF2-40B4-BE49-F238E27FC236}">
                <a16:creationId xmlns:a16="http://schemas.microsoft.com/office/drawing/2014/main" id="{E04AC2A3-6CAD-CEDB-14D7-A38556E20013}"/>
              </a:ext>
            </a:extLst>
          </p:cNvPr>
          <p:cNvSpPr/>
          <p:nvPr/>
        </p:nvSpPr>
        <p:spPr>
          <a:xfrm>
            <a:off x="860769" y="3545940"/>
            <a:ext cx="735290" cy="73529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b="1"/>
          </a:p>
        </p:txBody>
      </p:sp>
      <p:sp>
        <p:nvSpPr>
          <p:cNvPr id="7" name="Rectangle 6">
            <a:extLst>
              <a:ext uri="{FF2B5EF4-FFF2-40B4-BE49-F238E27FC236}">
                <a16:creationId xmlns:a16="http://schemas.microsoft.com/office/drawing/2014/main" id="{D5A596F9-B757-64E6-FDAC-7755BB8E80F4}"/>
              </a:ext>
            </a:extLst>
          </p:cNvPr>
          <p:cNvSpPr/>
          <p:nvPr/>
        </p:nvSpPr>
        <p:spPr>
          <a:xfrm>
            <a:off x="1838229" y="2063321"/>
            <a:ext cx="3827281" cy="100631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sz="1400">
                <a:solidFill>
                  <a:schemeClr val="tx1"/>
                </a:solidFill>
              </a:rPr>
              <a:t>Data on </a:t>
            </a:r>
            <a:r>
              <a:rPr lang="en-GB" sz="1400" b="1">
                <a:solidFill>
                  <a:schemeClr val="tx1"/>
                </a:solidFill>
              </a:rPr>
              <a:t>66 products </a:t>
            </a:r>
            <a:r>
              <a:rPr lang="en-GB" sz="1400">
                <a:solidFill>
                  <a:schemeClr val="tx1"/>
                </a:solidFill>
              </a:rPr>
              <a:t>were submitted to the Portal.</a:t>
            </a:r>
          </a:p>
          <a:p>
            <a:pPr>
              <a:spcAft>
                <a:spcPts val="600"/>
              </a:spcAft>
            </a:pPr>
            <a:r>
              <a:rPr lang="en-GB" sz="1400">
                <a:solidFill>
                  <a:schemeClr val="tx1"/>
                </a:solidFill>
              </a:rPr>
              <a:t>All received European marketing authorisation between January 2021 and June 2023.</a:t>
            </a:r>
          </a:p>
        </p:txBody>
      </p:sp>
      <p:sp>
        <p:nvSpPr>
          <p:cNvPr id="8" name="Rectangle 7">
            <a:extLst>
              <a:ext uri="{FF2B5EF4-FFF2-40B4-BE49-F238E27FC236}">
                <a16:creationId xmlns:a16="http://schemas.microsoft.com/office/drawing/2014/main" id="{C1BF069F-B080-586F-26DF-7607CCEE954E}"/>
              </a:ext>
            </a:extLst>
          </p:cNvPr>
          <p:cNvSpPr/>
          <p:nvPr/>
        </p:nvSpPr>
        <p:spPr>
          <a:xfrm>
            <a:off x="1838229" y="3545940"/>
            <a:ext cx="3827281" cy="7263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US" sz="1400">
                <a:solidFill>
                  <a:schemeClr val="tx1"/>
                </a:solidFill>
              </a:rPr>
              <a:t>All </a:t>
            </a:r>
            <a:r>
              <a:rPr lang="en-US" sz="1400" b="1">
                <a:solidFill>
                  <a:schemeClr val="tx1"/>
                </a:solidFill>
              </a:rPr>
              <a:t>32</a:t>
            </a:r>
            <a:r>
              <a:rPr lang="en-US" sz="1400">
                <a:solidFill>
                  <a:schemeClr val="tx1"/>
                </a:solidFill>
              </a:rPr>
              <a:t> EFPIA member companies with eligible products submitted data to the Portal (100% participation)</a:t>
            </a:r>
            <a:endParaRPr lang="en-GB" sz="1400">
              <a:solidFill>
                <a:schemeClr val="tx1"/>
              </a:solidFill>
            </a:endParaRPr>
          </a:p>
        </p:txBody>
      </p:sp>
      <p:sp>
        <p:nvSpPr>
          <p:cNvPr id="9" name="Oval 8">
            <a:extLst>
              <a:ext uri="{FF2B5EF4-FFF2-40B4-BE49-F238E27FC236}">
                <a16:creationId xmlns:a16="http://schemas.microsoft.com/office/drawing/2014/main" id="{3A5F20FD-8F8C-5785-9EF1-1E42411E4F1F}"/>
              </a:ext>
            </a:extLst>
          </p:cNvPr>
          <p:cNvSpPr/>
          <p:nvPr/>
        </p:nvSpPr>
        <p:spPr>
          <a:xfrm>
            <a:off x="860769" y="4905471"/>
            <a:ext cx="735290" cy="73529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b="1"/>
          </a:p>
        </p:txBody>
      </p:sp>
      <p:sp>
        <p:nvSpPr>
          <p:cNvPr id="10" name="Rectangle 9">
            <a:extLst>
              <a:ext uri="{FF2B5EF4-FFF2-40B4-BE49-F238E27FC236}">
                <a16:creationId xmlns:a16="http://schemas.microsoft.com/office/drawing/2014/main" id="{25DF4982-5D99-A49B-8344-677EC2B4F04B}"/>
              </a:ext>
            </a:extLst>
          </p:cNvPr>
          <p:cNvSpPr/>
          <p:nvPr/>
        </p:nvSpPr>
        <p:spPr>
          <a:xfrm>
            <a:off x="1838229" y="4711507"/>
            <a:ext cx="3827281" cy="11232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US" sz="1400">
                <a:solidFill>
                  <a:schemeClr val="tx1"/>
                </a:solidFill>
              </a:rPr>
              <a:t>The analysis described in this report is therefore representative of </a:t>
            </a:r>
            <a:r>
              <a:rPr lang="en-US" sz="1400" b="1">
                <a:solidFill>
                  <a:schemeClr val="tx1"/>
                </a:solidFill>
              </a:rPr>
              <a:t>100% of all products</a:t>
            </a:r>
            <a:r>
              <a:rPr lang="en-US" sz="1400">
                <a:solidFill>
                  <a:schemeClr val="tx1"/>
                </a:solidFill>
              </a:rPr>
              <a:t> approved by the EMA between January 2021 and June 2023 that are marketed by EFPIA members</a:t>
            </a:r>
            <a:endParaRPr lang="en-GB" sz="1400">
              <a:solidFill>
                <a:schemeClr val="tx1"/>
              </a:solidFill>
            </a:endParaRPr>
          </a:p>
        </p:txBody>
      </p:sp>
      <p:cxnSp>
        <p:nvCxnSpPr>
          <p:cNvPr id="11" name="Straight Connector 10">
            <a:extLst>
              <a:ext uri="{FF2B5EF4-FFF2-40B4-BE49-F238E27FC236}">
                <a16:creationId xmlns:a16="http://schemas.microsoft.com/office/drawing/2014/main" id="{E4443803-5B25-09D8-B44C-23328F615414}"/>
              </a:ext>
            </a:extLst>
          </p:cNvPr>
          <p:cNvCxnSpPr>
            <a:cxnSpLocks/>
          </p:cNvCxnSpPr>
          <p:nvPr/>
        </p:nvCxnSpPr>
        <p:spPr>
          <a:xfrm>
            <a:off x="685800" y="3243135"/>
            <a:ext cx="4979710" cy="0"/>
          </a:xfrm>
          <a:prstGeom prst="line">
            <a:avLst/>
          </a:prstGeom>
          <a:ln w="285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137DC5C-DCA4-EC6A-BAD7-7080750DB4AC}"/>
              </a:ext>
            </a:extLst>
          </p:cNvPr>
          <p:cNvCxnSpPr>
            <a:cxnSpLocks/>
          </p:cNvCxnSpPr>
          <p:nvPr/>
        </p:nvCxnSpPr>
        <p:spPr>
          <a:xfrm>
            <a:off x="685800" y="4596454"/>
            <a:ext cx="4979710" cy="0"/>
          </a:xfrm>
          <a:prstGeom prst="line">
            <a:avLst/>
          </a:prstGeom>
          <a:ln w="285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B7F88D1-8061-B644-1594-183CB39CDA70}"/>
              </a:ext>
            </a:extLst>
          </p:cNvPr>
          <p:cNvSpPr txBox="1"/>
          <p:nvPr/>
        </p:nvSpPr>
        <p:spPr>
          <a:xfrm>
            <a:off x="838250" y="3735129"/>
            <a:ext cx="780328" cy="369332"/>
          </a:xfrm>
          <a:prstGeom prst="rect">
            <a:avLst/>
          </a:prstGeom>
          <a:noFill/>
        </p:spPr>
        <p:txBody>
          <a:bodyPr wrap="square" rtlCol="0">
            <a:spAutoFit/>
          </a:bodyPr>
          <a:lstStyle/>
          <a:p>
            <a:pPr algn="ctr"/>
            <a:r>
              <a:rPr lang="en-GB" b="1">
                <a:solidFill>
                  <a:schemeClr val="lt1"/>
                </a:solidFill>
              </a:rPr>
              <a:t>100%</a:t>
            </a:r>
            <a:endParaRPr lang="en-GB"/>
          </a:p>
        </p:txBody>
      </p:sp>
      <p:sp>
        <p:nvSpPr>
          <p:cNvPr id="14" name="TextBox 13">
            <a:extLst>
              <a:ext uri="{FF2B5EF4-FFF2-40B4-BE49-F238E27FC236}">
                <a16:creationId xmlns:a16="http://schemas.microsoft.com/office/drawing/2014/main" id="{DE3C3755-88F6-AC11-33BA-5070BB9CED3B}"/>
              </a:ext>
            </a:extLst>
          </p:cNvPr>
          <p:cNvSpPr txBox="1"/>
          <p:nvPr/>
        </p:nvSpPr>
        <p:spPr>
          <a:xfrm>
            <a:off x="838250" y="5084088"/>
            <a:ext cx="780328" cy="369332"/>
          </a:xfrm>
          <a:prstGeom prst="rect">
            <a:avLst/>
          </a:prstGeom>
          <a:noFill/>
        </p:spPr>
        <p:txBody>
          <a:bodyPr wrap="square" rtlCol="0">
            <a:spAutoFit/>
          </a:bodyPr>
          <a:lstStyle/>
          <a:p>
            <a:pPr algn="ctr"/>
            <a:r>
              <a:rPr lang="en-GB" b="1">
                <a:solidFill>
                  <a:schemeClr val="lt1"/>
                </a:solidFill>
              </a:rPr>
              <a:t>100%</a:t>
            </a:r>
            <a:endParaRPr lang="en-GB"/>
          </a:p>
        </p:txBody>
      </p:sp>
      <p:pic>
        <p:nvPicPr>
          <p:cNvPr id="16" name="Picture 15">
            <a:extLst>
              <a:ext uri="{FF2B5EF4-FFF2-40B4-BE49-F238E27FC236}">
                <a16:creationId xmlns:a16="http://schemas.microsoft.com/office/drawing/2014/main" id="{20D512A6-1894-9693-ED66-8900A9F6BC69}"/>
              </a:ext>
            </a:extLst>
          </p:cNvPr>
          <p:cNvPicPr>
            <a:picLocks noChangeAspect="1"/>
          </p:cNvPicPr>
          <p:nvPr/>
        </p:nvPicPr>
        <p:blipFill>
          <a:blip r:embed="rId5"/>
          <a:stretch>
            <a:fillRect/>
          </a:stretch>
        </p:blipFill>
        <p:spPr>
          <a:xfrm>
            <a:off x="6602819" y="2336956"/>
            <a:ext cx="4728412" cy="2589715"/>
          </a:xfrm>
          <a:prstGeom prst="rect">
            <a:avLst/>
          </a:prstGeom>
        </p:spPr>
      </p:pic>
    </p:spTree>
    <p:extLst>
      <p:ext uri="{BB962C8B-B14F-4D97-AF65-F5344CB8AC3E}">
        <p14:creationId xmlns:p14="http://schemas.microsoft.com/office/powerpoint/2010/main" val="4273055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1C85F73-3FAF-7622-F7FE-192778A237FE}"/>
              </a:ext>
            </a:extLst>
          </p:cNvPr>
          <p:cNvGraphicFramePr>
            <a:graphicFrameLocks noChangeAspect="1"/>
          </p:cNvGraphicFramePr>
          <p:nvPr>
            <p:custDataLst>
              <p:tags r:id="rId1"/>
            </p:custDataLst>
            <p:extLst>
              <p:ext uri="{D42A27DB-BD31-4B8C-83A1-F6EECF244321}">
                <p14:modId xmlns:p14="http://schemas.microsoft.com/office/powerpoint/2010/main" val="11484101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5" name="Object 4" hidden="1">
                        <a:extLst>
                          <a:ext uri="{FF2B5EF4-FFF2-40B4-BE49-F238E27FC236}">
                            <a16:creationId xmlns:a16="http://schemas.microsoft.com/office/drawing/2014/main" id="{41C85F73-3FAF-7622-F7FE-192778A237F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1ADC938-C2A9-2104-1051-F2799D64154E}"/>
              </a:ext>
            </a:extLst>
          </p:cNvPr>
          <p:cNvSpPr>
            <a:spLocks noGrp="1"/>
          </p:cNvSpPr>
          <p:nvPr>
            <p:ph type="title"/>
          </p:nvPr>
        </p:nvSpPr>
        <p:spPr/>
        <p:txBody>
          <a:bodyPr vert="horz"/>
          <a:lstStyle/>
          <a:p>
            <a:r>
              <a:rPr lang="en-US" dirty="0"/>
              <a:t>This report presents an updated analysis focusing on a set of key research questions </a:t>
            </a:r>
            <a:endParaRPr lang="en-GB" dirty="0"/>
          </a:p>
        </p:txBody>
      </p:sp>
      <p:sp>
        <p:nvSpPr>
          <p:cNvPr id="14" name="Arrow: Pentagon 13">
            <a:extLst>
              <a:ext uri="{FF2B5EF4-FFF2-40B4-BE49-F238E27FC236}">
                <a16:creationId xmlns:a16="http://schemas.microsoft.com/office/drawing/2014/main" id="{80A2147E-30F8-CC15-9FC9-BB4A019D4681}"/>
              </a:ext>
            </a:extLst>
          </p:cNvPr>
          <p:cNvSpPr/>
          <p:nvPr/>
        </p:nvSpPr>
        <p:spPr>
          <a:xfrm>
            <a:off x="685800" y="1819765"/>
            <a:ext cx="2943520" cy="626882"/>
          </a:xfrm>
          <a:prstGeom prst="homePlat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t>Speed of marketing authorisation</a:t>
            </a:r>
          </a:p>
        </p:txBody>
      </p:sp>
      <p:sp>
        <p:nvSpPr>
          <p:cNvPr id="15" name="Arrow: Chevron 14">
            <a:extLst>
              <a:ext uri="{FF2B5EF4-FFF2-40B4-BE49-F238E27FC236}">
                <a16:creationId xmlns:a16="http://schemas.microsoft.com/office/drawing/2014/main" id="{AD85A8F9-D895-164E-D08B-82DCF8440CE6}"/>
              </a:ext>
            </a:extLst>
          </p:cNvPr>
          <p:cNvSpPr/>
          <p:nvPr/>
        </p:nvSpPr>
        <p:spPr>
          <a:xfrm>
            <a:off x="3527822" y="1819765"/>
            <a:ext cx="2844000" cy="626882"/>
          </a:xfrm>
          <a:prstGeom prst="chevron">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bg1"/>
                </a:solidFill>
              </a:rPr>
              <a:t>Status of filing and reimbursement</a:t>
            </a:r>
          </a:p>
        </p:txBody>
      </p:sp>
      <p:sp>
        <p:nvSpPr>
          <p:cNvPr id="16" name="Arrow: Chevron 15">
            <a:extLst>
              <a:ext uri="{FF2B5EF4-FFF2-40B4-BE49-F238E27FC236}">
                <a16:creationId xmlns:a16="http://schemas.microsoft.com/office/drawing/2014/main" id="{987F178A-7B2B-04E0-BF3B-60319D9FF559}"/>
              </a:ext>
            </a:extLst>
          </p:cNvPr>
          <p:cNvSpPr/>
          <p:nvPr/>
        </p:nvSpPr>
        <p:spPr>
          <a:xfrm>
            <a:off x="6270324" y="1819765"/>
            <a:ext cx="2844000" cy="626882"/>
          </a:xfrm>
          <a:prstGeom prst="chevron">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bg1"/>
                </a:solidFill>
              </a:rPr>
              <a:t>Speed of filing and reimbursement</a:t>
            </a:r>
          </a:p>
        </p:txBody>
      </p:sp>
      <p:sp>
        <p:nvSpPr>
          <p:cNvPr id="17" name="Arrow: Chevron 16">
            <a:extLst>
              <a:ext uri="{FF2B5EF4-FFF2-40B4-BE49-F238E27FC236}">
                <a16:creationId xmlns:a16="http://schemas.microsoft.com/office/drawing/2014/main" id="{1B96036D-7BCD-1F78-48EE-94BF598AE926}"/>
              </a:ext>
            </a:extLst>
          </p:cNvPr>
          <p:cNvSpPr/>
          <p:nvPr/>
        </p:nvSpPr>
        <p:spPr>
          <a:xfrm>
            <a:off x="9012826" y="1819765"/>
            <a:ext cx="2844000" cy="626882"/>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bg1"/>
                </a:solidFill>
              </a:rPr>
              <a:t>Root causes of delays</a:t>
            </a:r>
          </a:p>
        </p:txBody>
      </p:sp>
      <p:sp>
        <p:nvSpPr>
          <p:cNvPr id="19" name="Rectangle 18">
            <a:extLst>
              <a:ext uri="{FF2B5EF4-FFF2-40B4-BE49-F238E27FC236}">
                <a16:creationId xmlns:a16="http://schemas.microsoft.com/office/drawing/2014/main" id="{FB57A47D-31A1-6B5D-EC5C-D236C99A1540}"/>
              </a:ext>
            </a:extLst>
          </p:cNvPr>
          <p:cNvSpPr/>
          <p:nvPr/>
        </p:nvSpPr>
        <p:spPr>
          <a:xfrm>
            <a:off x="685800" y="4128940"/>
            <a:ext cx="2613581" cy="19324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1400" dirty="0">
                <a:solidFill>
                  <a:schemeClr val="tx1"/>
                </a:solidFill>
              </a:rPr>
              <a:t>Of all new products approved by international regulators between January 2021 and June 2023, </a:t>
            </a:r>
            <a:r>
              <a:rPr lang="en-US" sz="1400" b="1" dirty="0">
                <a:solidFill>
                  <a:schemeClr val="accent3">
                    <a:lumMod val="50000"/>
                  </a:schemeClr>
                </a:solidFill>
              </a:rPr>
              <a:t>EMA approval came later</a:t>
            </a:r>
            <a:r>
              <a:rPr lang="en-US" sz="1400" dirty="0">
                <a:solidFill>
                  <a:schemeClr val="tx1"/>
                </a:solidFill>
              </a:rPr>
              <a:t>, on average, than the US and by Japan </a:t>
            </a:r>
            <a:r>
              <a:rPr lang="en-US" sz="1400" b="1" dirty="0">
                <a:solidFill>
                  <a:schemeClr val="accent3">
                    <a:lumMod val="50000"/>
                  </a:schemeClr>
                </a:solidFill>
              </a:rPr>
              <a:t>by 327 days and 214 days </a:t>
            </a:r>
            <a:r>
              <a:rPr lang="en-US" sz="1400" dirty="0">
                <a:solidFill>
                  <a:schemeClr val="tx1"/>
                </a:solidFill>
              </a:rPr>
              <a:t>respectively</a:t>
            </a:r>
            <a:endParaRPr lang="en-GB" sz="1400" dirty="0">
              <a:solidFill>
                <a:schemeClr val="tx1"/>
              </a:solidFill>
            </a:endParaRPr>
          </a:p>
        </p:txBody>
      </p:sp>
      <p:sp>
        <p:nvSpPr>
          <p:cNvPr id="21" name="Rectangle 20">
            <a:extLst>
              <a:ext uri="{FF2B5EF4-FFF2-40B4-BE49-F238E27FC236}">
                <a16:creationId xmlns:a16="http://schemas.microsoft.com/office/drawing/2014/main" id="{7CA42B98-A3EF-2A10-C761-89301FE4C730}"/>
              </a:ext>
            </a:extLst>
          </p:cNvPr>
          <p:cNvSpPr/>
          <p:nvPr/>
        </p:nvSpPr>
        <p:spPr>
          <a:xfrm>
            <a:off x="685800" y="2446647"/>
            <a:ext cx="2613581" cy="12580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400" i="1" dirty="0">
                <a:solidFill>
                  <a:schemeClr val="tx1"/>
                </a:solidFill>
              </a:rPr>
              <a:t>How does Europe compare to other regions in terms of the timing of marketing </a:t>
            </a:r>
            <a:r>
              <a:rPr lang="en-US" sz="1400" i="1" dirty="0" err="1">
                <a:solidFill>
                  <a:schemeClr val="tx1"/>
                </a:solidFill>
              </a:rPr>
              <a:t>authorisation</a:t>
            </a:r>
            <a:r>
              <a:rPr lang="en-US" sz="1400" i="1" dirty="0">
                <a:solidFill>
                  <a:schemeClr val="tx1"/>
                </a:solidFill>
              </a:rPr>
              <a:t>?</a:t>
            </a:r>
            <a:endParaRPr lang="en-GB" sz="1400" i="1" dirty="0">
              <a:solidFill>
                <a:schemeClr val="tx1"/>
              </a:solidFill>
            </a:endParaRPr>
          </a:p>
        </p:txBody>
      </p:sp>
      <p:sp>
        <p:nvSpPr>
          <p:cNvPr id="22" name="Rectangle 21">
            <a:extLst>
              <a:ext uri="{FF2B5EF4-FFF2-40B4-BE49-F238E27FC236}">
                <a16:creationId xmlns:a16="http://schemas.microsoft.com/office/drawing/2014/main" id="{E5BCF0CF-1553-A8ED-612A-B1C3E939D7B8}"/>
              </a:ext>
            </a:extLst>
          </p:cNvPr>
          <p:cNvSpPr/>
          <p:nvPr/>
        </p:nvSpPr>
        <p:spPr>
          <a:xfrm>
            <a:off x="3491845" y="2446647"/>
            <a:ext cx="2613581" cy="12580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400" i="1">
                <a:solidFill>
                  <a:schemeClr val="tx1"/>
                </a:solidFill>
              </a:rPr>
              <a:t>What proportion of new medicines have been filed for P&amp;R, and in how many countries?</a:t>
            </a:r>
            <a:endParaRPr lang="en-GB" sz="1400" i="1">
              <a:solidFill>
                <a:schemeClr val="tx1"/>
              </a:solidFill>
            </a:endParaRPr>
          </a:p>
        </p:txBody>
      </p:sp>
      <p:sp>
        <p:nvSpPr>
          <p:cNvPr id="23" name="Rectangle 22">
            <a:extLst>
              <a:ext uri="{FF2B5EF4-FFF2-40B4-BE49-F238E27FC236}">
                <a16:creationId xmlns:a16="http://schemas.microsoft.com/office/drawing/2014/main" id="{F448CC8E-2AC9-940C-16C9-F0995FF108E8}"/>
              </a:ext>
            </a:extLst>
          </p:cNvPr>
          <p:cNvSpPr/>
          <p:nvPr/>
        </p:nvSpPr>
        <p:spPr>
          <a:xfrm>
            <a:off x="6247086" y="2446647"/>
            <a:ext cx="2613581" cy="12580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400" i="1">
                <a:solidFill>
                  <a:schemeClr val="tx1"/>
                </a:solidFill>
              </a:rPr>
              <a:t>To what extent is delayed reimbursement of new medicines due to the time taken at different steps of the P&amp;R process?</a:t>
            </a:r>
            <a:endParaRPr lang="en-GB" sz="1400" i="1">
              <a:solidFill>
                <a:schemeClr val="tx1"/>
              </a:solidFill>
            </a:endParaRPr>
          </a:p>
        </p:txBody>
      </p:sp>
      <p:sp>
        <p:nvSpPr>
          <p:cNvPr id="24" name="Rectangle 23">
            <a:extLst>
              <a:ext uri="{FF2B5EF4-FFF2-40B4-BE49-F238E27FC236}">
                <a16:creationId xmlns:a16="http://schemas.microsoft.com/office/drawing/2014/main" id="{4C7DD822-1773-9083-ABCF-5B1FF3D9D190}"/>
              </a:ext>
            </a:extLst>
          </p:cNvPr>
          <p:cNvSpPr/>
          <p:nvPr/>
        </p:nvSpPr>
        <p:spPr>
          <a:xfrm>
            <a:off x="9012826" y="2446647"/>
            <a:ext cx="2613581" cy="12580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400" i="1">
                <a:solidFill>
                  <a:schemeClr val="tx1"/>
                </a:solidFill>
              </a:rPr>
              <a:t>Where new medicines have not been filed for P&amp;R in all countries, what are the most prevalent root causes of this?</a:t>
            </a:r>
            <a:endParaRPr lang="en-GB" sz="1400" i="1">
              <a:solidFill>
                <a:schemeClr val="tx1"/>
              </a:solidFill>
            </a:endParaRPr>
          </a:p>
        </p:txBody>
      </p:sp>
      <p:sp>
        <p:nvSpPr>
          <p:cNvPr id="25" name="Rectangle 24">
            <a:extLst>
              <a:ext uri="{FF2B5EF4-FFF2-40B4-BE49-F238E27FC236}">
                <a16:creationId xmlns:a16="http://schemas.microsoft.com/office/drawing/2014/main" id="{27037488-C195-5115-FA67-5316BC2A24F5}"/>
              </a:ext>
            </a:extLst>
          </p:cNvPr>
          <p:cNvSpPr/>
          <p:nvPr/>
        </p:nvSpPr>
        <p:spPr>
          <a:xfrm>
            <a:off x="6255322" y="4128940"/>
            <a:ext cx="2613581" cy="19324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1400" dirty="0">
                <a:solidFill>
                  <a:schemeClr val="tx1"/>
                </a:solidFill>
              </a:rPr>
              <a:t>While there are delays in P&amp;R filing in for some products in some countries, this is </a:t>
            </a:r>
            <a:r>
              <a:rPr lang="en-US" sz="1400" b="1" dirty="0">
                <a:solidFill>
                  <a:schemeClr val="accent2">
                    <a:lumMod val="50000"/>
                  </a:schemeClr>
                </a:solidFill>
              </a:rPr>
              <a:t>not a key driver of low availability of medicines in all countries </a:t>
            </a:r>
            <a:r>
              <a:rPr lang="en-US" sz="1400" dirty="0">
                <a:solidFill>
                  <a:schemeClr val="tx1"/>
                </a:solidFill>
              </a:rPr>
              <a:t>(accounting for 29% of the total time between MA and reimbursement on average)</a:t>
            </a:r>
            <a:endParaRPr lang="en-GB" sz="1400" dirty="0">
              <a:solidFill>
                <a:schemeClr val="tx1"/>
              </a:solidFill>
            </a:endParaRPr>
          </a:p>
        </p:txBody>
      </p:sp>
      <p:sp>
        <p:nvSpPr>
          <p:cNvPr id="27" name="Flowchart: Extract 26">
            <a:extLst>
              <a:ext uri="{FF2B5EF4-FFF2-40B4-BE49-F238E27FC236}">
                <a16:creationId xmlns:a16="http://schemas.microsoft.com/office/drawing/2014/main" id="{90C4717E-7BF9-296B-4203-1EF0909BFFBA}"/>
              </a:ext>
            </a:extLst>
          </p:cNvPr>
          <p:cNvSpPr/>
          <p:nvPr/>
        </p:nvSpPr>
        <p:spPr>
          <a:xfrm flipV="1">
            <a:off x="1153604" y="3728305"/>
            <a:ext cx="1677971" cy="188532"/>
          </a:xfrm>
          <a:prstGeom prst="flowChartExtra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lowchart: Extract 27">
            <a:extLst>
              <a:ext uri="{FF2B5EF4-FFF2-40B4-BE49-F238E27FC236}">
                <a16:creationId xmlns:a16="http://schemas.microsoft.com/office/drawing/2014/main" id="{CAF26711-02AB-AE45-189E-7CA17B3BB11F}"/>
              </a:ext>
            </a:extLst>
          </p:cNvPr>
          <p:cNvSpPr/>
          <p:nvPr/>
        </p:nvSpPr>
        <p:spPr>
          <a:xfrm flipV="1">
            <a:off x="3959649" y="3728305"/>
            <a:ext cx="1677971" cy="188532"/>
          </a:xfrm>
          <a:prstGeom prst="flowChartExtra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lowchart: Extract 28">
            <a:extLst>
              <a:ext uri="{FF2B5EF4-FFF2-40B4-BE49-F238E27FC236}">
                <a16:creationId xmlns:a16="http://schemas.microsoft.com/office/drawing/2014/main" id="{4D6687C8-6E4C-DAEC-7C47-A9A3052B93B2}"/>
              </a:ext>
            </a:extLst>
          </p:cNvPr>
          <p:cNvSpPr/>
          <p:nvPr/>
        </p:nvSpPr>
        <p:spPr>
          <a:xfrm flipV="1">
            <a:off x="6714889" y="3728305"/>
            <a:ext cx="1677971" cy="188532"/>
          </a:xfrm>
          <a:prstGeom prst="flowChartExtra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lowchart: Extract 29">
            <a:extLst>
              <a:ext uri="{FF2B5EF4-FFF2-40B4-BE49-F238E27FC236}">
                <a16:creationId xmlns:a16="http://schemas.microsoft.com/office/drawing/2014/main" id="{9809FC52-4475-B975-2B29-8FC21F7BFE2A}"/>
              </a:ext>
            </a:extLst>
          </p:cNvPr>
          <p:cNvSpPr/>
          <p:nvPr/>
        </p:nvSpPr>
        <p:spPr>
          <a:xfrm flipV="1">
            <a:off x="9480630" y="3728305"/>
            <a:ext cx="1677971" cy="188532"/>
          </a:xfrm>
          <a:prstGeom prst="flowChartExtra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D601F7C6-9385-3F8E-3D9C-6DA5CE96B301}"/>
              </a:ext>
            </a:extLst>
          </p:cNvPr>
          <p:cNvSpPr/>
          <p:nvPr/>
        </p:nvSpPr>
        <p:spPr>
          <a:xfrm>
            <a:off x="3470561" y="4128939"/>
            <a:ext cx="2613581" cy="19324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1400" dirty="0">
                <a:solidFill>
                  <a:schemeClr val="tx1"/>
                </a:solidFill>
              </a:rPr>
              <a:t>Looking at the Portal’s products (that are on average 20 months-post MA), taking an average across European countries, </a:t>
            </a:r>
            <a:r>
              <a:rPr lang="en-US" sz="1400" b="1" dirty="0">
                <a:solidFill>
                  <a:schemeClr val="accent3">
                    <a:lumMod val="50000"/>
                  </a:schemeClr>
                </a:solidFill>
              </a:rPr>
              <a:t>more than half of products have been filed for P&amp;R</a:t>
            </a:r>
            <a:endParaRPr lang="en-GB" sz="1400" b="1" dirty="0">
              <a:solidFill>
                <a:schemeClr val="accent3">
                  <a:lumMod val="50000"/>
                </a:schemeClr>
              </a:solidFill>
            </a:endParaRPr>
          </a:p>
        </p:txBody>
      </p:sp>
      <p:sp>
        <p:nvSpPr>
          <p:cNvPr id="32" name="Rectangle 31">
            <a:extLst>
              <a:ext uri="{FF2B5EF4-FFF2-40B4-BE49-F238E27FC236}">
                <a16:creationId xmlns:a16="http://schemas.microsoft.com/office/drawing/2014/main" id="{DAFEB7E3-1C0F-739D-621A-46F47B94DDB1}"/>
              </a:ext>
            </a:extLst>
          </p:cNvPr>
          <p:cNvSpPr/>
          <p:nvPr/>
        </p:nvSpPr>
        <p:spPr>
          <a:xfrm>
            <a:off x="9040084" y="4128940"/>
            <a:ext cx="2613581" cy="19324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1400" dirty="0">
                <a:solidFill>
                  <a:schemeClr val="tx1"/>
                </a:solidFill>
              </a:rPr>
              <a:t>The reasons for both delays in P&amp;R filing and P&amp;R decision making are </a:t>
            </a:r>
            <a:r>
              <a:rPr lang="en-US" sz="1400" b="1" dirty="0">
                <a:solidFill>
                  <a:schemeClr val="accent2">
                    <a:lumMod val="50000"/>
                  </a:schemeClr>
                </a:solidFill>
              </a:rPr>
              <a:t>multi-factorial</a:t>
            </a:r>
            <a:r>
              <a:rPr lang="en-US" sz="1400" b="1" dirty="0">
                <a:solidFill>
                  <a:schemeClr val="tx1"/>
                </a:solidFill>
              </a:rPr>
              <a:t>, </a:t>
            </a:r>
            <a:r>
              <a:rPr lang="en-US" sz="1400" dirty="0">
                <a:solidFill>
                  <a:schemeClr val="tx1"/>
                </a:solidFill>
              </a:rPr>
              <a:t>varying with respect to the region and the size of company filing for P&amp;R</a:t>
            </a:r>
          </a:p>
        </p:txBody>
      </p:sp>
      <p:sp>
        <p:nvSpPr>
          <p:cNvPr id="33" name="TextBox 32">
            <a:extLst>
              <a:ext uri="{FF2B5EF4-FFF2-40B4-BE49-F238E27FC236}">
                <a16:creationId xmlns:a16="http://schemas.microsoft.com/office/drawing/2014/main" id="{F71250F5-A006-8BCD-1EE4-3E8D03DEE392}"/>
              </a:ext>
            </a:extLst>
          </p:cNvPr>
          <p:cNvSpPr txBox="1"/>
          <p:nvPr/>
        </p:nvSpPr>
        <p:spPr>
          <a:xfrm>
            <a:off x="685800" y="6476214"/>
            <a:ext cx="5529078" cy="215444"/>
          </a:xfrm>
          <a:prstGeom prst="rect">
            <a:avLst/>
          </a:prstGeom>
          <a:noFill/>
        </p:spPr>
        <p:txBody>
          <a:bodyPr wrap="none" rtlCol="0">
            <a:spAutoFit/>
          </a:bodyPr>
          <a:lstStyle/>
          <a:p>
            <a:pPr algn="l"/>
            <a:r>
              <a:rPr lang="en-GB" sz="800" i="1"/>
              <a:t>Abbreviations: EMA = European Medicines Agency; MA = marketing authorisation; P&amp;R = pricing and reimbursement</a:t>
            </a:r>
          </a:p>
        </p:txBody>
      </p:sp>
      <p:pic>
        <p:nvPicPr>
          <p:cNvPr id="35" name="Graphic 34" descr="Stopwatch with solid fill">
            <a:extLst>
              <a:ext uri="{FF2B5EF4-FFF2-40B4-BE49-F238E27FC236}">
                <a16:creationId xmlns:a16="http://schemas.microsoft.com/office/drawing/2014/main" id="{3F6C7C15-0159-3E32-5663-0CEE4AA930B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28112" y="1322270"/>
            <a:ext cx="468000" cy="468000"/>
          </a:xfrm>
          <a:prstGeom prst="rect">
            <a:avLst/>
          </a:prstGeom>
        </p:spPr>
      </p:pic>
      <p:pic>
        <p:nvPicPr>
          <p:cNvPr id="37" name="Graphic 36" descr="Research with solid fill">
            <a:extLst>
              <a:ext uri="{FF2B5EF4-FFF2-40B4-BE49-F238E27FC236}">
                <a16:creationId xmlns:a16="http://schemas.microsoft.com/office/drawing/2014/main" id="{E377E2D6-270E-04CB-A71C-2365CECC966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076795" y="1322019"/>
            <a:ext cx="468000" cy="468000"/>
          </a:xfrm>
          <a:prstGeom prst="rect">
            <a:avLst/>
          </a:prstGeom>
        </p:spPr>
      </p:pic>
      <p:pic>
        <p:nvPicPr>
          <p:cNvPr id="39" name="Graphic 38" descr="Gavel with solid fill">
            <a:extLst>
              <a:ext uri="{FF2B5EF4-FFF2-40B4-BE49-F238E27FC236}">
                <a16:creationId xmlns:a16="http://schemas.microsoft.com/office/drawing/2014/main" id="{23CB1CB6-E363-34C8-8142-A3A69C7F84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881205" y="1322019"/>
            <a:ext cx="468000" cy="468000"/>
          </a:xfrm>
          <a:prstGeom prst="rect">
            <a:avLst/>
          </a:prstGeom>
        </p:spPr>
      </p:pic>
      <p:pic>
        <p:nvPicPr>
          <p:cNvPr id="41" name="Graphic 40" descr="Scatterplot with solid fill">
            <a:extLst>
              <a:ext uri="{FF2B5EF4-FFF2-40B4-BE49-F238E27FC236}">
                <a16:creationId xmlns:a16="http://schemas.microsoft.com/office/drawing/2014/main" id="{CD1B0C38-5D8C-25B2-058B-F5145E2D902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697822" y="1322019"/>
            <a:ext cx="504000" cy="504000"/>
          </a:xfrm>
          <a:prstGeom prst="rect">
            <a:avLst/>
          </a:prstGeom>
        </p:spPr>
      </p:pic>
    </p:spTree>
    <p:extLst>
      <p:ext uri="{BB962C8B-B14F-4D97-AF65-F5344CB8AC3E}">
        <p14:creationId xmlns:p14="http://schemas.microsoft.com/office/powerpoint/2010/main" val="510262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8699BA0-1E74-D693-B9C5-617E7C105B68}"/>
              </a:ext>
            </a:extLst>
          </p:cNvPr>
          <p:cNvGraphicFramePr>
            <a:graphicFrameLocks noChangeAspect="1"/>
          </p:cNvGraphicFramePr>
          <p:nvPr>
            <p:custDataLst>
              <p:tags r:id="rId1"/>
            </p:custDataLst>
            <p:extLst>
              <p:ext uri="{D42A27DB-BD31-4B8C-83A1-F6EECF244321}">
                <p14:modId xmlns:p14="http://schemas.microsoft.com/office/powerpoint/2010/main" val="30136121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5" name="Object 4" hidden="1">
                        <a:extLst>
                          <a:ext uri="{FF2B5EF4-FFF2-40B4-BE49-F238E27FC236}">
                            <a16:creationId xmlns:a16="http://schemas.microsoft.com/office/drawing/2014/main" id="{A8699BA0-1E74-D693-B9C5-617E7C105B6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FBB8010-0C4B-543F-4299-D60CDDA51561}"/>
              </a:ext>
            </a:extLst>
          </p:cNvPr>
          <p:cNvSpPr>
            <a:spLocks noGrp="1"/>
          </p:cNvSpPr>
          <p:nvPr>
            <p:ph type="title"/>
          </p:nvPr>
        </p:nvSpPr>
        <p:spPr/>
        <p:txBody>
          <a:bodyPr vert="horz"/>
          <a:lstStyle/>
          <a:p>
            <a:r>
              <a:rPr lang="en-GB"/>
              <a:t>The products in-scope of the Portal received marketing authorisation later in Europe than in the US and Japan</a:t>
            </a:r>
          </a:p>
        </p:txBody>
      </p:sp>
      <p:sp>
        <p:nvSpPr>
          <p:cNvPr id="8" name="Arrow: Chevron 7">
            <a:extLst>
              <a:ext uri="{FF2B5EF4-FFF2-40B4-BE49-F238E27FC236}">
                <a16:creationId xmlns:a16="http://schemas.microsoft.com/office/drawing/2014/main" id="{2CEFA4B5-4E82-523A-F0C2-44125DD0832E}"/>
              </a:ext>
            </a:extLst>
          </p:cNvPr>
          <p:cNvSpPr/>
          <p:nvPr/>
        </p:nvSpPr>
        <p:spPr>
          <a:xfrm>
            <a:off x="2984000" y="0"/>
            <a:ext cx="3240000" cy="263951"/>
          </a:xfrm>
          <a:prstGeom prst="chevron">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bg1"/>
                </a:solidFill>
              </a:rPr>
              <a:t>Status of filing and reimbursement</a:t>
            </a:r>
          </a:p>
        </p:txBody>
      </p:sp>
      <p:sp>
        <p:nvSpPr>
          <p:cNvPr id="9" name="Arrow: Chevron 8">
            <a:extLst>
              <a:ext uri="{FF2B5EF4-FFF2-40B4-BE49-F238E27FC236}">
                <a16:creationId xmlns:a16="http://schemas.microsoft.com/office/drawing/2014/main" id="{EDCB51EC-ED97-7A02-55BC-7438BDBE50BD}"/>
              </a:ext>
            </a:extLst>
          </p:cNvPr>
          <p:cNvSpPr/>
          <p:nvPr/>
        </p:nvSpPr>
        <p:spPr>
          <a:xfrm>
            <a:off x="5968000" y="0"/>
            <a:ext cx="3240000" cy="263951"/>
          </a:xfrm>
          <a:prstGeom prst="chevron">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bg1"/>
                </a:solidFill>
              </a:rPr>
              <a:t>Speed of filing and reimbursement</a:t>
            </a:r>
          </a:p>
        </p:txBody>
      </p:sp>
      <p:sp>
        <p:nvSpPr>
          <p:cNvPr id="10" name="Arrow: Chevron 9">
            <a:extLst>
              <a:ext uri="{FF2B5EF4-FFF2-40B4-BE49-F238E27FC236}">
                <a16:creationId xmlns:a16="http://schemas.microsoft.com/office/drawing/2014/main" id="{98730C74-A0A2-EB23-1B67-BACCE17D59FE}"/>
              </a:ext>
            </a:extLst>
          </p:cNvPr>
          <p:cNvSpPr/>
          <p:nvPr/>
        </p:nvSpPr>
        <p:spPr>
          <a:xfrm>
            <a:off x="8952000" y="0"/>
            <a:ext cx="3240000" cy="263951"/>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bg1"/>
                </a:solidFill>
              </a:rPr>
              <a:t>Root causes of delays</a:t>
            </a:r>
          </a:p>
        </p:txBody>
      </p:sp>
      <p:sp>
        <p:nvSpPr>
          <p:cNvPr id="11" name="Rectangle 10">
            <a:extLst>
              <a:ext uri="{FF2B5EF4-FFF2-40B4-BE49-F238E27FC236}">
                <a16:creationId xmlns:a16="http://schemas.microsoft.com/office/drawing/2014/main" id="{AF6ADF8E-EEC3-C146-D7DE-929C9B01B968}"/>
              </a:ext>
            </a:extLst>
          </p:cNvPr>
          <p:cNvSpPr/>
          <p:nvPr/>
        </p:nvSpPr>
        <p:spPr>
          <a:xfrm>
            <a:off x="2875175" y="0"/>
            <a:ext cx="9316825" cy="33936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rrow: Pentagon 6">
            <a:extLst>
              <a:ext uri="{FF2B5EF4-FFF2-40B4-BE49-F238E27FC236}">
                <a16:creationId xmlns:a16="http://schemas.microsoft.com/office/drawing/2014/main" id="{77F241B6-E6C4-87EE-A8BA-E7EBA281E2C3}"/>
              </a:ext>
            </a:extLst>
          </p:cNvPr>
          <p:cNvSpPr/>
          <p:nvPr/>
        </p:nvSpPr>
        <p:spPr>
          <a:xfrm>
            <a:off x="0" y="0"/>
            <a:ext cx="3240000" cy="263951"/>
          </a:xfrm>
          <a:prstGeom prst="homePlat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t>Speed of marketing authorisation</a:t>
            </a:r>
          </a:p>
        </p:txBody>
      </p:sp>
      <p:sp>
        <p:nvSpPr>
          <p:cNvPr id="32" name="TextBox 31">
            <a:extLst>
              <a:ext uri="{FF2B5EF4-FFF2-40B4-BE49-F238E27FC236}">
                <a16:creationId xmlns:a16="http://schemas.microsoft.com/office/drawing/2014/main" id="{0FED705B-14A7-8B5E-B8AF-F27C95A95CEC}"/>
              </a:ext>
            </a:extLst>
          </p:cNvPr>
          <p:cNvSpPr txBox="1"/>
          <p:nvPr/>
        </p:nvSpPr>
        <p:spPr>
          <a:xfrm>
            <a:off x="6197422" y="1763727"/>
            <a:ext cx="5615166" cy="276999"/>
          </a:xfrm>
          <a:prstGeom prst="rect">
            <a:avLst/>
          </a:prstGeom>
          <a:noFill/>
        </p:spPr>
        <p:txBody>
          <a:bodyPr wrap="square">
            <a:spAutoFit/>
          </a:bodyPr>
          <a:lstStyle/>
          <a:p>
            <a:pPr algn="ctr"/>
            <a:r>
              <a:rPr lang="en-US" sz="1200" b="1" i="1" dirty="0"/>
              <a:t>Date of EMA approvals relative to the US, UK, Japan and China</a:t>
            </a:r>
            <a:endParaRPr lang="en-GB" sz="1200" b="1" i="1" dirty="0"/>
          </a:p>
        </p:txBody>
      </p:sp>
      <p:sp>
        <p:nvSpPr>
          <p:cNvPr id="33" name="Rectangle 32">
            <a:extLst>
              <a:ext uri="{FF2B5EF4-FFF2-40B4-BE49-F238E27FC236}">
                <a16:creationId xmlns:a16="http://schemas.microsoft.com/office/drawing/2014/main" id="{52191686-A21B-CFE5-0733-BF10E8311179}"/>
              </a:ext>
            </a:extLst>
          </p:cNvPr>
          <p:cNvSpPr/>
          <p:nvPr/>
        </p:nvSpPr>
        <p:spPr>
          <a:xfrm>
            <a:off x="685800" y="1768879"/>
            <a:ext cx="5282200" cy="4085166"/>
          </a:xfrm>
          <a:prstGeom prst="rect">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Bef>
                <a:spcPts val="600"/>
              </a:spcBef>
              <a:spcAft>
                <a:spcPts val="600"/>
              </a:spcAft>
              <a:buFont typeface="Arial" panose="020B0604020202020204" pitchFamily="34" charset="0"/>
              <a:buChar char="•"/>
            </a:pPr>
            <a:r>
              <a:rPr lang="en-US" sz="1400" dirty="0">
                <a:solidFill>
                  <a:schemeClr val="tx1"/>
                </a:solidFill>
              </a:rPr>
              <a:t>Of all new products approved by international regulators between January 2021 and June 2022, </a:t>
            </a:r>
            <a:r>
              <a:rPr lang="en-US" sz="1400" b="1" dirty="0">
                <a:solidFill>
                  <a:schemeClr val="accent2">
                    <a:lumMod val="75000"/>
                  </a:schemeClr>
                </a:solidFill>
              </a:rPr>
              <a:t>EMA approval came later</a:t>
            </a:r>
            <a:r>
              <a:rPr lang="en-US" sz="1400" dirty="0">
                <a:solidFill>
                  <a:schemeClr val="tx1"/>
                </a:solidFill>
              </a:rPr>
              <a:t>, on average, than the US and by Japan by 327 days and 214 days respectively; this is represents an increase since the April 2023 report</a:t>
            </a:r>
            <a:endParaRPr lang="en-US" sz="1400" baseline="30000" dirty="0">
              <a:solidFill>
                <a:schemeClr val="tx1"/>
              </a:solidFill>
            </a:endParaRPr>
          </a:p>
          <a:p>
            <a:pPr marL="285750" indent="-285750">
              <a:spcBef>
                <a:spcPts val="600"/>
              </a:spcBef>
              <a:spcAft>
                <a:spcPts val="600"/>
              </a:spcAft>
              <a:buFont typeface="Arial" panose="020B0604020202020204" pitchFamily="34" charset="0"/>
              <a:buChar char="•"/>
            </a:pPr>
            <a:r>
              <a:rPr lang="en-US" sz="1400" dirty="0">
                <a:solidFill>
                  <a:schemeClr val="tx1"/>
                </a:solidFill>
              </a:rPr>
              <a:t>For</a:t>
            </a:r>
            <a:r>
              <a:rPr lang="en-US" sz="1400" b="1" dirty="0">
                <a:solidFill>
                  <a:schemeClr val="tx1"/>
                </a:solidFill>
              </a:rPr>
              <a:t> </a:t>
            </a:r>
            <a:r>
              <a:rPr lang="en-US" sz="1400" b="1" dirty="0">
                <a:solidFill>
                  <a:schemeClr val="accent2">
                    <a:lumMod val="75000"/>
                  </a:schemeClr>
                </a:solidFill>
              </a:rPr>
              <a:t>oncology drugs</a:t>
            </a:r>
            <a:r>
              <a:rPr lang="en-US" sz="1400" b="1" dirty="0">
                <a:solidFill>
                  <a:schemeClr val="tx1"/>
                </a:solidFill>
              </a:rPr>
              <a:t>, </a:t>
            </a:r>
            <a:r>
              <a:rPr lang="en-US" sz="1400" dirty="0">
                <a:solidFill>
                  <a:schemeClr val="tx1"/>
                </a:solidFill>
              </a:rPr>
              <a:t>European marketing </a:t>
            </a:r>
            <a:r>
              <a:rPr lang="en-US" sz="1400" dirty="0" err="1">
                <a:solidFill>
                  <a:schemeClr val="tx1"/>
                </a:solidFill>
              </a:rPr>
              <a:t>authorisation</a:t>
            </a:r>
            <a:r>
              <a:rPr lang="en-US" sz="1400" dirty="0">
                <a:solidFill>
                  <a:schemeClr val="tx1"/>
                </a:solidFill>
              </a:rPr>
              <a:t> happened, on average, 204 days later than Japan and 373 days behind the US. This represents a worrying trend versus 2023, where EMA approval came 47 days before PMDA</a:t>
            </a:r>
          </a:p>
          <a:p>
            <a:pPr marL="285750" indent="-285750">
              <a:spcBef>
                <a:spcPts val="600"/>
              </a:spcBef>
              <a:spcAft>
                <a:spcPts val="600"/>
              </a:spcAft>
              <a:buFont typeface="Arial" panose="020B0604020202020204" pitchFamily="34" charset="0"/>
              <a:buChar char="•"/>
            </a:pPr>
            <a:r>
              <a:rPr lang="en-US" sz="1400" dirty="0">
                <a:solidFill>
                  <a:schemeClr val="tx1"/>
                </a:solidFill>
              </a:rPr>
              <a:t>For </a:t>
            </a:r>
            <a:r>
              <a:rPr lang="en-US" sz="1400" b="1" dirty="0">
                <a:solidFill>
                  <a:schemeClr val="accent2">
                    <a:lumMod val="75000"/>
                  </a:schemeClr>
                </a:solidFill>
              </a:rPr>
              <a:t>orphan products</a:t>
            </a:r>
            <a:r>
              <a:rPr lang="en-US" sz="1400" dirty="0">
                <a:solidFill>
                  <a:schemeClr val="tx1"/>
                </a:solidFill>
              </a:rPr>
              <a:t>, although EMA approval comes 365 days after the US, it comes 94 days before Japan</a:t>
            </a:r>
          </a:p>
          <a:p>
            <a:pPr marL="285750" indent="-285750">
              <a:spcBef>
                <a:spcPts val="600"/>
              </a:spcBef>
              <a:spcAft>
                <a:spcPts val="600"/>
              </a:spcAft>
              <a:buFont typeface="Arial" panose="020B0604020202020204" pitchFamily="34" charset="0"/>
              <a:buChar char="•"/>
            </a:pPr>
            <a:r>
              <a:rPr lang="en-US" sz="1400" dirty="0">
                <a:solidFill>
                  <a:schemeClr val="tx1"/>
                </a:solidFill>
              </a:rPr>
              <a:t>This shows that even before considering the P&amp;R process, </a:t>
            </a:r>
            <a:r>
              <a:rPr lang="en-US" sz="1400" b="1" dirty="0">
                <a:solidFill>
                  <a:schemeClr val="accent2">
                    <a:lumMod val="75000"/>
                  </a:schemeClr>
                </a:solidFill>
              </a:rPr>
              <a:t>Europe is slower in approving new products </a:t>
            </a:r>
            <a:r>
              <a:rPr lang="en-US" sz="1400" dirty="0">
                <a:solidFill>
                  <a:schemeClr val="tx1"/>
                </a:solidFill>
              </a:rPr>
              <a:t>than the regulatory agencies in other regions</a:t>
            </a:r>
            <a:r>
              <a:rPr lang="en-US" sz="1400" baseline="30000" dirty="0">
                <a:solidFill>
                  <a:schemeClr val="tx1"/>
                </a:solidFill>
              </a:rPr>
              <a:t>1</a:t>
            </a:r>
            <a:endParaRPr lang="en-GB" sz="1400" dirty="0">
              <a:solidFill>
                <a:schemeClr val="tx1"/>
              </a:solidFill>
            </a:endParaRPr>
          </a:p>
        </p:txBody>
      </p:sp>
      <p:pic>
        <p:nvPicPr>
          <p:cNvPr id="34" name="Picture 33">
            <a:extLst>
              <a:ext uri="{FF2B5EF4-FFF2-40B4-BE49-F238E27FC236}">
                <a16:creationId xmlns:a16="http://schemas.microsoft.com/office/drawing/2014/main" id="{79EFC2A1-0EAB-AC74-2476-9CED3056EDE9}"/>
              </a:ext>
            </a:extLst>
          </p:cNvPr>
          <p:cNvPicPr>
            <a:picLocks noChangeAspect="1"/>
          </p:cNvPicPr>
          <p:nvPr/>
        </p:nvPicPr>
        <p:blipFill>
          <a:blip r:embed="rId5"/>
          <a:stretch>
            <a:fillRect/>
          </a:stretch>
        </p:blipFill>
        <p:spPr>
          <a:xfrm>
            <a:off x="6554528" y="4596496"/>
            <a:ext cx="930421" cy="1397858"/>
          </a:xfrm>
          <a:prstGeom prst="rect">
            <a:avLst/>
          </a:prstGeom>
        </p:spPr>
      </p:pic>
      <p:graphicFrame>
        <p:nvGraphicFramePr>
          <p:cNvPr id="38" name="Table 32">
            <a:extLst>
              <a:ext uri="{FF2B5EF4-FFF2-40B4-BE49-F238E27FC236}">
                <a16:creationId xmlns:a16="http://schemas.microsoft.com/office/drawing/2014/main" id="{61B86630-915D-CD45-8A2C-C5F1E1C696CB}"/>
              </a:ext>
            </a:extLst>
          </p:cNvPr>
          <p:cNvGraphicFramePr>
            <a:graphicFrameLocks noGrp="1"/>
          </p:cNvGraphicFramePr>
          <p:nvPr>
            <p:extLst>
              <p:ext uri="{D42A27DB-BD31-4B8C-83A1-F6EECF244321}">
                <p14:modId xmlns:p14="http://schemas.microsoft.com/office/powerpoint/2010/main" val="2785178840"/>
              </p:ext>
            </p:extLst>
          </p:nvPr>
        </p:nvGraphicFramePr>
        <p:xfrm>
          <a:off x="8071477" y="4596496"/>
          <a:ext cx="3705479" cy="1397859"/>
        </p:xfrm>
        <a:graphic>
          <a:graphicData uri="http://schemas.openxmlformats.org/drawingml/2006/table">
            <a:tbl>
              <a:tblPr firstRow="1" bandRow="1"/>
              <a:tblGrid>
                <a:gridCol w="916203">
                  <a:extLst>
                    <a:ext uri="{9D8B030D-6E8A-4147-A177-3AD203B41FA5}">
                      <a16:colId xmlns:a16="http://schemas.microsoft.com/office/drawing/2014/main" val="2781951497"/>
                    </a:ext>
                  </a:extLst>
                </a:gridCol>
                <a:gridCol w="697319">
                  <a:extLst>
                    <a:ext uri="{9D8B030D-6E8A-4147-A177-3AD203B41FA5}">
                      <a16:colId xmlns:a16="http://schemas.microsoft.com/office/drawing/2014/main" val="3136257945"/>
                    </a:ext>
                  </a:extLst>
                </a:gridCol>
                <a:gridCol w="697319">
                  <a:extLst>
                    <a:ext uri="{9D8B030D-6E8A-4147-A177-3AD203B41FA5}">
                      <a16:colId xmlns:a16="http://schemas.microsoft.com/office/drawing/2014/main" val="3969529859"/>
                    </a:ext>
                  </a:extLst>
                </a:gridCol>
                <a:gridCol w="697319">
                  <a:extLst>
                    <a:ext uri="{9D8B030D-6E8A-4147-A177-3AD203B41FA5}">
                      <a16:colId xmlns:a16="http://schemas.microsoft.com/office/drawing/2014/main" val="596394540"/>
                    </a:ext>
                  </a:extLst>
                </a:gridCol>
                <a:gridCol w="697319">
                  <a:extLst>
                    <a:ext uri="{9D8B030D-6E8A-4147-A177-3AD203B41FA5}">
                      <a16:colId xmlns:a16="http://schemas.microsoft.com/office/drawing/2014/main" val="2792512686"/>
                    </a:ext>
                  </a:extLst>
                </a:gridCol>
              </a:tblGrid>
              <a:tr h="491139">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endParaRPr lang="en-US" sz="1000" b="0">
                        <a:solidFill>
                          <a:schemeClr val="bg1"/>
                        </a:solidFill>
                      </a:endParaRPr>
                    </a:p>
                  </a:txBody>
                  <a:tcPr>
                    <a:lnL w="12700" cap="flat" cmpd="sng" algn="ctr">
                      <a:solidFill>
                        <a:srgbClr val="2B3A42"/>
                      </a:solidFill>
                      <a:prstDash val="solid"/>
                      <a:round/>
                      <a:headEnd type="none" w="med" len="med"/>
                      <a:tailEnd type="none" w="med" len="med"/>
                    </a:lnL>
                    <a:lnR w="12700" cap="flat" cmpd="sng" algn="ctr">
                      <a:solidFill>
                        <a:srgbClr val="2B3A42"/>
                      </a:solidFill>
                      <a:prstDash val="solid"/>
                      <a:round/>
                      <a:headEnd type="none" w="med" len="med"/>
                      <a:tailEnd type="none" w="med" len="med"/>
                    </a:lnR>
                    <a:lnT w="12700" cap="flat" cmpd="sng" algn="ctr">
                      <a:solidFill>
                        <a:srgbClr val="2B3A42"/>
                      </a:solidFill>
                      <a:prstDash val="solid"/>
                      <a:round/>
                      <a:headEnd type="none" w="med" len="med"/>
                      <a:tailEnd type="none" w="med" len="med"/>
                    </a:lnT>
                    <a:lnB w="12700" cap="flat" cmpd="sng" algn="ctr">
                      <a:solidFill>
                        <a:srgbClr val="2B3A42"/>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r>
                        <a:rPr lang="en-US" sz="1000">
                          <a:solidFill>
                            <a:schemeClr val="bg1"/>
                          </a:solidFill>
                        </a:rPr>
                        <a:t>FDA to EMA</a:t>
                      </a:r>
                    </a:p>
                  </a:txBody>
                  <a:tcPr>
                    <a:lnL w="12700" cap="flat" cmpd="sng" algn="ctr">
                      <a:solidFill>
                        <a:srgbClr val="2B3A42"/>
                      </a:solidFill>
                      <a:prstDash val="solid"/>
                      <a:round/>
                      <a:headEnd type="none" w="med" len="med"/>
                      <a:tailEnd type="none" w="med" len="med"/>
                    </a:lnL>
                    <a:lnR w="12700" cap="flat" cmpd="sng" algn="ctr">
                      <a:solidFill>
                        <a:srgbClr val="2B3A42"/>
                      </a:solidFill>
                      <a:prstDash val="solid"/>
                      <a:round/>
                      <a:headEnd type="none" w="med" len="med"/>
                      <a:tailEnd type="none" w="med" len="med"/>
                    </a:lnR>
                    <a:lnT w="12700" cap="flat" cmpd="sng" algn="ctr">
                      <a:solidFill>
                        <a:srgbClr val="2B3A42"/>
                      </a:solidFill>
                      <a:prstDash val="solid"/>
                      <a:round/>
                      <a:headEnd type="none" w="med" len="med"/>
                      <a:tailEnd type="none" w="med" len="med"/>
                    </a:lnT>
                    <a:lnB w="12700" cap="flat" cmpd="sng" algn="ctr">
                      <a:solidFill>
                        <a:srgbClr val="2B3A42"/>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r>
                        <a:rPr lang="en-US" sz="1000" dirty="0">
                          <a:solidFill>
                            <a:schemeClr val="bg1"/>
                          </a:solidFill>
                        </a:rPr>
                        <a:t>FDA to PMDA</a:t>
                      </a:r>
                    </a:p>
                  </a:txBody>
                  <a:tcPr>
                    <a:lnL w="12700" cap="flat" cmpd="sng" algn="ctr">
                      <a:solidFill>
                        <a:srgbClr val="2B3A42"/>
                      </a:solidFill>
                      <a:prstDash val="solid"/>
                      <a:round/>
                      <a:headEnd type="none" w="med" len="med"/>
                      <a:tailEnd type="none" w="med" len="med"/>
                    </a:lnL>
                    <a:lnR w="12700" cap="flat" cmpd="sng" algn="ctr">
                      <a:solidFill>
                        <a:srgbClr val="2B3A42"/>
                      </a:solidFill>
                      <a:prstDash val="solid"/>
                      <a:round/>
                      <a:headEnd type="none" w="med" len="med"/>
                      <a:tailEnd type="none" w="med" len="med"/>
                    </a:lnR>
                    <a:lnT w="12700" cap="flat" cmpd="sng" algn="ctr">
                      <a:solidFill>
                        <a:srgbClr val="2B3A42"/>
                      </a:solidFill>
                      <a:prstDash val="solid"/>
                      <a:round/>
                      <a:headEnd type="none" w="med" len="med"/>
                      <a:tailEnd type="none" w="med" len="med"/>
                    </a:lnT>
                    <a:lnB w="12700" cap="flat" cmpd="sng" algn="ctr">
                      <a:solidFill>
                        <a:srgbClr val="2B3A42"/>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r>
                        <a:rPr lang="en-US" sz="1000">
                          <a:solidFill>
                            <a:schemeClr val="bg1"/>
                          </a:solidFill>
                        </a:rPr>
                        <a:t>FDA to NMPA</a:t>
                      </a:r>
                    </a:p>
                  </a:txBody>
                  <a:tcPr>
                    <a:lnL w="12700" cap="flat" cmpd="sng" algn="ctr">
                      <a:solidFill>
                        <a:srgbClr val="2B3A42"/>
                      </a:solidFill>
                      <a:prstDash val="solid"/>
                      <a:round/>
                      <a:headEnd type="none" w="med" len="med"/>
                      <a:tailEnd type="none" w="med" len="med"/>
                    </a:lnL>
                    <a:lnR w="12700" cap="flat" cmpd="sng" algn="ctr">
                      <a:solidFill>
                        <a:srgbClr val="2B3A42"/>
                      </a:solidFill>
                      <a:prstDash val="solid"/>
                      <a:round/>
                      <a:headEnd type="none" w="med" len="med"/>
                      <a:tailEnd type="none" w="med" len="med"/>
                    </a:lnR>
                    <a:lnT w="12700" cap="flat" cmpd="sng" algn="ctr">
                      <a:solidFill>
                        <a:srgbClr val="2B3A42"/>
                      </a:solidFill>
                      <a:prstDash val="solid"/>
                      <a:round/>
                      <a:headEnd type="none" w="med" len="med"/>
                      <a:tailEnd type="none" w="med" len="med"/>
                    </a:lnT>
                    <a:lnB w="12700" cap="flat" cmpd="sng" algn="ctr">
                      <a:solidFill>
                        <a:srgbClr val="2B3A42"/>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r>
                        <a:rPr lang="en-US" sz="1000">
                          <a:solidFill>
                            <a:schemeClr val="bg1"/>
                          </a:solidFill>
                        </a:rPr>
                        <a:t>FDA to MHRA</a:t>
                      </a:r>
                    </a:p>
                  </a:txBody>
                  <a:tcPr>
                    <a:lnL w="12700" cap="flat" cmpd="sng" algn="ctr">
                      <a:solidFill>
                        <a:srgbClr val="2B3A42"/>
                      </a:solidFill>
                      <a:prstDash val="solid"/>
                      <a:round/>
                      <a:headEnd type="none" w="med" len="med"/>
                      <a:tailEnd type="none" w="med" len="med"/>
                    </a:lnL>
                    <a:lnR w="12700" cap="flat" cmpd="sng" algn="ctr">
                      <a:solidFill>
                        <a:srgbClr val="2B3A42"/>
                      </a:solidFill>
                      <a:prstDash val="solid"/>
                      <a:round/>
                      <a:headEnd type="none" w="med" len="med"/>
                      <a:tailEnd type="none" w="med" len="med"/>
                    </a:lnR>
                    <a:lnT w="12700" cap="flat" cmpd="sng" algn="ctr">
                      <a:solidFill>
                        <a:srgbClr val="2B3A42"/>
                      </a:solidFill>
                      <a:prstDash val="solid"/>
                      <a:round/>
                      <a:headEnd type="none" w="med" len="med"/>
                      <a:tailEnd type="none" w="med" len="med"/>
                    </a:lnT>
                    <a:lnB w="12700" cap="flat" cmpd="sng" algn="ctr">
                      <a:solidFill>
                        <a:srgbClr val="2B3A42"/>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48116533"/>
                  </a:ext>
                </a:extLst>
              </a:tr>
              <a:tr h="30224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000"/>
                        <a:t>All products</a:t>
                      </a:r>
                    </a:p>
                  </a:txBody>
                  <a:tcPr>
                    <a:lnL w="12700" cap="flat" cmpd="sng" algn="ctr">
                      <a:solidFill>
                        <a:srgbClr val="2B3A42"/>
                      </a:solidFill>
                      <a:prstDash val="solid"/>
                      <a:round/>
                      <a:headEnd type="none" w="med" len="med"/>
                      <a:tailEnd type="none" w="med" len="med"/>
                    </a:lnL>
                    <a:lnR w="12700" cap="flat" cmpd="sng" algn="ctr">
                      <a:solidFill>
                        <a:srgbClr val="2B3A42"/>
                      </a:solidFill>
                      <a:prstDash val="solid"/>
                      <a:round/>
                      <a:headEnd type="none" w="med" len="med"/>
                      <a:tailEnd type="none" w="med" len="med"/>
                    </a:lnR>
                    <a:lnT w="12700" cap="flat" cmpd="sng" algn="ctr">
                      <a:solidFill>
                        <a:srgbClr val="2B3A42"/>
                      </a:solidFill>
                      <a:prstDash val="solid"/>
                      <a:round/>
                      <a:headEnd type="none" w="med" len="med"/>
                      <a:tailEnd type="none" w="med" len="med"/>
                    </a:lnT>
                    <a:lnB w="12700" cap="flat" cmpd="sng" algn="ctr">
                      <a:solidFill>
                        <a:srgbClr val="2B3A4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000" dirty="0">
                          <a:solidFill>
                            <a:schemeClr val="tx1"/>
                          </a:solidFill>
                        </a:rPr>
                        <a:t>109</a:t>
                      </a:r>
                    </a:p>
                  </a:txBody>
                  <a:tcPr>
                    <a:lnL w="12700" cap="flat" cmpd="sng" algn="ctr">
                      <a:solidFill>
                        <a:srgbClr val="2B3A42"/>
                      </a:solidFill>
                      <a:prstDash val="solid"/>
                      <a:round/>
                      <a:headEnd type="none" w="med" len="med"/>
                      <a:tailEnd type="none" w="med" len="med"/>
                    </a:lnL>
                    <a:lnR w="12700" cap="flat" cmpd="sng" algn="ctr">
                      <a:solidFill>
                        <a:srgbClr val="2B3A42"/>
                      </a:solidFill>
                      <a:prstDash val="solid"/>
                      <a:round/>
                      <a:headEnd type="none" w="med" len="med"/>
                      <a:tailEnd type="none" w="med" len="med"/>
                    </a:lnR>
                    <a:lnT w="12700" cap="flat" cmpd="sng" algn="ctr">
                      <a:solidFill>
                        <a:srgbClr val="2B3A42"/>
                      </a:solidFill>
                      <a:prstDash val="solid"/>
                      <a:round/>
                      <a:headEnd type="none" w="med" len="med"/>
                      <a:tailEnd type="none" w="med" len="med"/>
                    </a:lnT>
                    <a:lnB w="12700" cap="flat" cmpd="sng" algn="ctr">
                      <a:solidFill>
                        <a:srgbClr val="2B3A4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000" dirty="0">
                          <a:solidFill>
                            <a:schemeClr val="tx1"/>
                          </a:solidFill>
                        </a:rPr>
                        <a:t>38</a:t>
                      </a:r>
                    </a:p>
                  </a:txBody>
                  <a:tcPr>
                    <a:lnL w="12700" cap="flat" cmpd="sng" algn="ctr">
                      <a:solidFill>
                        <a:srgbClr val="2B3A42"/>
                      </a:solidFill>
                      <a:prstDash val="solid"/>
                      <a:round/>
                      <a:headEnd type="none" w="med" len="med"/>
                      <a:tailEnd type="none" w="med" len="med"/>
                    </a:lnL>
                    <a:lnR w="12700" cap="flat" cmpd="sng" algn="ctr">
                      <a:solidFill>
                        <a:srgbClr val="2B3A42"/>
                      </a:solidFill>
                      <a:prstDash val="solid"/>
                      <a:round/>
                      <a:headEnd type="none" w="med" len="med"/>
                      <a:tailEnd type="none" w="med" len="med"/>
                    </a:lnR>
                    <a:lnT w="12700" cap="flat" cmpd="sng" algn="ctr">
                      <a:solidFill>
                        <a:srgbClr val="2B3A42"/>
                      </a:solidFill>
                      <a:prstDash val="solid"/>
                      <a:round/>
                      <a:headEnd type="none" w="med" len="med"/>
                      <a:tailEnd type="none" w="med" len="med"/>
                    </a:lnT>
                    <a:lnB w="12700" cap="flat" cmpd="sng" algn="ctr">
                      <a:solidFill>
                        <a:srgbClr val="2B3A4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000" dirty="0">
                          <a:solidFill>
                            <a:schemeClr val="tx1"/>
                          </a:solidFill>
                        </a:rPr>
                        <a:t>20</a:t>
                      </a:r>
                    </a:p>
                  </a:txBody>
                  <a:tcPr>
                    <a:lnL w="12700" cap="flat" cmpd="sng" algn="ctr">
                      <a:solidFill>
                        <a:srgbClr val="2B3A42"/>
                      </a:solidFill>
                      <a:prstDash val="solid"/>
                      <a:round/>
                      <a:headEnd type="none" w="med" len="med"/>
                      <a:tailEnd type="none" w="med" len="med"/>
                    </a:lnL>
                    <a:lnR w="12700" cap="flat" cmpd="sng" algn="ctr">
                      <a:solidFill>
                        <a:srgbClr val="2B3A42"/>
                      </a:solidFill>
                      <a:prstDash val="solid"/>
                      <a:round/>
                      <a:headEnd type="none" w="med" len="med"/>
                      <a:tailEnd type="none" w="med" len="med"/>
                    </a:lnR>
                    <a:lnT w="12700" cap="flat" cmpd="sng" algn="ctr">
                      <a:solidFill>
                        <a:srgbClr val="2B3A42"/>
                      </a:solidFill>
                      <a:prstDash val="solid"/>
                      <a:round/>
                      <a:headEnd type="none" w="med" len="med"/>
                      <a:tailEnd type="none" w="med" len="med"/>
                    </a:lnT>
                    <a:lnB w="12700" cap="flat" cmpd="sng" algn="ctr">
                      <a:solidFill>
                        <a:srgbClr val="2B3A4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000" dirty="0">
                          <a:solidFill>
                            <a:schemeClr val="tx1"/>
                          </a:solidFill>
                        </a:rPr>
                        <a:t>86</a:t>
                      </a:r>
                    </a:p>
                  </a:txBody>
                  <a:tcPr>
                    <a:lnL w="12700" cap="flat" cmpd="sng" algn="ctr">
                      <a:solidFill>
                        <a:srgbClr val="2B3A42"/>
                      </a:solidFill>
                      <a:prstDash val="solid"/>
                      <a:round/>
                      <a:headEnd type="none" w="med" len="med"/>
                      <a:tailEnd type="none" w="med" len="med"/>
                    </a:lnL>
                    <a:lnR w="12700" cap="flat" cmpd="sng" algn="ctr">
                      <a:solidFill>
                        <a:srgbClr val="2B3A42"/>
                      </a:solidFill>
                      <a:prstDash val="solid"/>
                      <a:round/>
                      <a:headEnd type="none" w="med" len="med"/>
                      <a:tailEnd type="none" w="med" len="med"/>
                    </a:lnR>
                    <a:lnT w="12700" cap="flat" cmpd="sng" algn="ctr">
                      <a:solidFill>
                        <a:srgbClr val="2B3A42"/>
                      </a:solidFill>
                      <a:prstDash val="solid"/>
                      <a:round/>
                      <a:headEnd type="none" w="med" len="med"/>
                      <a:tailEnd type="none" w="med" len="med"/>
                    </a:lnT>
                    <a:lnB w="12700" cap="flat" cmpd="sng" algn="ctr">
                      <a:solidFill>
                        <a:srgbClr val="2B3A4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89829945"/>
                  </a:ext>
                </a:extLst>
              </a:tr>
              <a:tr h="30224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000"/>
                        <a:t>Oncology</a:t>
                      </a:r>
                    </a:p>
                  </a:txBody>
                  <a:tcPr>
                    <a:lnL w="12700" cap="flat" cmpd="sng" algn="ctr">
                      <a:solidFill>
                        <a:srgbClr val="2B3A42"/>
                      </a:solidFill>
                      <a:prstDash val="solid"/>
                      <a:round/>
                      <a:headEnd type="none" w="med" len="med"/>
                      <a:tailEnd type="none" w="med" len="med"/>
                    </a:lnL>
                    <a:lnR w="12700" cap="flat" cmpd="sng" algn="ctr">
                      <a:solidFill>
                        <a:srgbClr val="2B3A42"/>
                      </a:solidFill>
                      <a:prstDash val="solid"/>
                      <a:round/>
                      <a:headEnd type="none" w="med" len="med"/>
                      <a:tailEnd type="none" w="med" len="med"/>
                    </a:lnR>
                    <a:lnT w="12700" cap="flat" cmpd="sng" algn="ctr">
                      <a:solidFill>
                        <a:srgbClr val="2B3A42"/>
                      </a:solidFill>
                      <a:prstDash val="solid"/>
                      <a:round/>
                      <a:headEnd type="none" w="med" len="med"/>
                      <a:tailEnd type="none" w="med" len="med"/>
                    </a:lnT>
                    <a:lnB w="12700" cap="flat" cmpd="sng" algn="ctr">
                      <a:solidFill>
                        <a:srgbClr val="2B3A4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000" dirty="0">
                          <a:solidFill>
                            <a:schemeClr val="tx1"/>
                          </a:solidFill>
                        </a:rPr>
                        <a:t>36</a:t>
                      </a:r>
                    </a:p>
                  </a:txBody>
                  <a:tcPr>
                    <a:lnL w="12700" cap="flat" cmpd="sng" algn="ctr">
                      <a:solidFill>
                        <a:srgbClr val="2B3A42"/>
                      </a:solidFill>
                      <a:prstDash val="solid"/>
                      <a:round/>
                      <a:headEnd type="none" w="med" len="med"/>
                      <a:tailEnd type="none" w="med" len="med"/>
                    </a:lnL>
                    <a:lnR w="12700" cap="flat" cmpd="sng" algn="ctr">
                      <a:solidFill>
                        <a:srgbClr val="2B3A42"/>
                      </a:solidFill>
                      <a:prstDash val="solid"/>
                      <a:round/>
                      <a:headEnd type="none" w="med" len="med"/>
                      <a:tailEnd type="none" w="med" len="med"/>
                    </a:lnR>
                    <a:lnT w="12700" cap="flat" cmpd="sng" algn="ctr">
                      <a:solidFill>
                        <a:srgbClr val="2B3A42"/>
                      </a:solidFill>
                      <a:prstDash val="solid"/>
                      <a:round/>
                      <a:headEnd type="none" w="med" len="med"/>
                      <a:tailEnd type="none" w="med" len="med"/>
                    </a:lnT>
                    <a:lnB w="12700" cap="flat" cmpd="sng" algn="ctr">
                      <a:solidFill>
                        <a:srgbClr val="2B3A4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000" dirty="0">
                          <a:solidFill>
                            <a:schemeClr val="tx1"/>
                          </a:solidFill>
                        </a:rPr>
                        <a:t>7</a:t>
                      </a:r>
                    </a:p>
                  </a:txBody>
                  <a:tcPr>
                    <a:lnL w="12700" cap="flat" cmpd="sng" algn="ctr">
                      <a:solidFill>
                        <a:srgbClr val="2B3A42"/>
                      </a:solidFill>
                      <a:prstDash val="solid"/>
                      <a:round/>
                      <a:headEnd type="none" w="med" len="med"/>
                      <a:tailEnd type="none" w="med" len="med"/>
                    </a:lnL>
                    <a:lnR w="12700" cap="flat" cmpd="sng" algn="ctr">
                      <a:solidFill>
                        <a:srgbClr val="2B3A42"/>
                      </a:solidFill>
                      <a:prstDash val="solid"/>
                      <a:round/>
                      <a:headEnd type="none" w="med" len="med"/>
                      <a:tailEnd type="none" w="med" len="med"/>
                    </a:lnR>
                    <a:lnT w="12700" cap="flat" cmpd="sng" algn="ctr">
                      <a:solidFill>
                        <a:srgbClr val="2B3A42"/>
                      </a:solidFill>
                      <a:prstDash val="solid"/>
                      <a:round/>
                      <a:headEnd type="none" w="med" len="med"/>
                      <a:tailEnd type="none" w="med" len="med"/>
                    </a:lnT>
                    <a:lnB w="12700" cap="flat" cmpd="sng" algn="ctr">
                      <a:solidFill>
                        <a:srgbClr val="2B3A4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000" dirty="0">
                          <a:solidFill>
                            <a:schemeClr val="tx1"/>
                          </a:solidFill>
                        </a:rPr>
                        <a:t>8</a:t>
                      </a:r>
                    </a:p>
                  </a:txBody>
                  <a:tcPr>
                    <a:lnL w="12700" cap="flat" cmpd="sng" algn="ctr">
                      <a:solidFill>
                        <a:srgbClr val="2B3A42"/>
                      </a:solidFill>
                      <a:prstDash val="solid"/>
                      <a:round/>
                      <a:headEnd type="none" w="med" len="med"/>
                      <a:tailEnd type="none" w="med" len="med"/>
                    </a:lnL>
                    <a:lnR w="12700" cap="flat" cmpd="sng" algn="ctr">
                      <a:solidFill>
                        <a:srgbClr val="2B3A42"/>
                      </a:solidFill>
                      <a:prstDash val="solid"/>
                      <a:round/>
                      <a:headEnd type="none" w="med" len="med"/>
                      <a:tailEnd type="none" w="med" len="med"/>
                    </a:lnR>
                    <a:lnT w="12700" cap="flat" cmpd="sng" algn="ctr">
                      <a:solidFill>
                        <a:srgbClr val="2B3A42"/>
                      </a:solidFill>
                      <a:prstDash val="solid"/>
                      <a:round/>
                      <a:headEnd type="none" w="med" len="med"/>
                      <a:tailEnd type="none" w="med" len="med"/>
                    </a:lnT>
                    <a:lnB w="12700" cap="flat" cmpd="sng" algn="ctr">
                      <a:solidFill>
                        <a:srgbClr val="2B3A4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000" dirty="0">
                          <a:solidFill>
                            <a:schemeClr val="tx1"/>
                          </a:solidFill>
                        </a:rPr>
                        <a:t>32</a:t>
                      </a:r>
                    </a:p>
                  </a:txBody>
                  <a:tcPr>
                    <a:lnL w="12700" cap="flat" cmpd="sng" algn="ctr">
                      <a:solidFill>
                        <a:srgbClr val="2B3A42"/>
                      </a:solidFill>
                      <a:prstDash val="solid"/>
                      <a:round/>
                      <a:headEnd type="none" w="med" len="med"/>
                      <a:tailEnd type="none" w="med" len="med"/>
                    </a:lnL>
                    <a:lnR w="12700" cap="flat" cmpd="sng" algn="ctr">
                      <a:solidFill>
                        <a:srgbClr val="2B3A42"/>
                      </a:solidFill>
                      <a:prstDash val="solid"/>
                      <a:round/>
                      <a:headEnd type="none" w="med" len="med"/>
                      <a:tailEnd type="none" w="med" len="med"/>
                    </a:lnR>
                    <a:lnT w="12700" cap="flat" cmpd="sng" algn="ctr">
                      <a:solidFill>
                        <a:srgbClr val="2B3A42"/>
                      </a:solidFill>
                      <a:prstDash val="solid"/>
                      <a:round/>
                      <a:headEnd type="none" w="med" len="med"/>
                      <a:tailEnd type="none" w="med" len="med"/>
                    </a:lnT>
                    <a:lnB w="12700" cap="flat" cmpd="sng" algn="ctr">
                      <a:solidFill>
                        <a:srgbClr val="2B3A4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0627909"/>
                  </a:ext>
                </a:extLst>
              </a:tr>
              <a:tr h="30224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000"/>
                        <a:t>Orphans</a:t>
                      </a:r>
                    </a:p>
                  </a:txBody>
                  <a:tcPr>
                    <a:lnL w="12700" cap="flat" cmpd="sng" algn="ctr">
                      <a:solidFill>
                        <a:srgbClr val="2B3A42"/>
                      </a:solidFill>
                      <a:prstDash val="solid"/>
                      <a:round/>
                      <a:headEnd type="none" w="med" len="med"/>
                      <a:tailEnd type="none" w="med" len="med"/>
                    </a:lnL>
                    <a:lnR w="12700" cap="flat" cmpd="sng" algn="ctr">
                      <a:solidFill>
                        <a:srgbClr val="2B3A42"/>
                      </a:solidFill>
                      <a:prstDash val="solid"/>
                      <a:round/>
                      <a:headEnd type="none" w="med" len="med"/>
                      <a:tailEnd type="none" w="med" len="med"/>
                    </a:lnR>
                    <a:lnT w="12700" cap="flat" cmpd="sng" algn="ctr">
                      <a:solidFill>
                        <a:srgbClr val="2B3A42"/>
                      </a:solidFill>
                      <a:prstDash val="solid"/>
                      <a:round/>
                      <a:headEnd type="none" w="med" len="med"/>
                      <a:tailEnd type="none" w="med" len="med"/>
                    </a:lnT>
                    <a:lnB w="12700" cap="flat" cmpd="sng" algn="ctr">
                      <a:solidFill>
                        <a:srgbClr val="2B3A4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000" dirty="0">
                          <a:solidFill>
                            <a:schemeClr val="tx1"/>
                          </a:solidFill>
                        </a:rPr>
                        <a:t>38</a:t>
                      </a:r>
                    </a:p>
                  </a:txBody>
                  <a:tcPr>
                    <a:lnL w="12700" cap="flat" cmpd="sng" algn="ctr">
                      <a:solidFill>
                        <a:srgbClr val="2B3A42"/>
                      </a:solidFill>
                      <a:prstDash val="solid"/>
                      <a:round/>
                      <a:headEnd type="none" w="med" len="med"/>
                      <a:tailEnd type="none" w="med" len="med"/>
                    </a:lnL>
                    <a:lnR w="12700" cap="flat" cmpd="sng" algn="ctr">
                      <a:solidFill>
                        <a:srgbClr val="2B3A42"/>
                      </a:solidFill>
                      <a:prstDash val="solid"/>
                      <a:round/>
                      <a:headEnd type="none" w="med" len="med"/>
                      <a:tailEnd type="none" w="med" len="med"/>
                    </a:lnR>
                    <a:lnT w="12700" cap="flat" cmpd="sng" algn="ctr">
                      <a:solidFill>
                        <a:srgbClr val="2B3A42"/>
                      </a:solidFill>
                      <a:prstDash val="solid"/>
                      <a:round/>
                      <a:headEnd type="none" w="med" len="med"/>
                      <a:tailEnd type="none" w="med" len="med"/>
                    </a:lnT>
                    <a:lnB w="12700" cap="flat" cmpd="sng" algn="ctr">
                      <a:solidFill>
                        <a:srgbClr val="2B3A4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000" dirty="0">
                          <a:solidFill>
                            <a:schemeClr val="tx1"/>
                          </a:solidFill>
                        </a:rPr>
                        <a:t>12</a:t>
                      </a:r>
                    </a:p>
                  </a:txBody>
                  <a:tcPr>
                    <a:lnL w="12700" cap="flat" cmpd="sng" algn="ctr">
                      <a:solidFill>
                        <a:srgbClr val="2B3A42"/>
                      </a:solidFill>
                      <a:prstDash val="solid"/>
                      <a:round/>
                      <a:headEnd type="none" w="med" len="med"/>
                      <a:tailEnd type="none" w="med" len="med"/>
                    </a:lnL>
                    <a:lnR w="12700" cap="flat" cmpd="sng" algn="ctr">
                      <a:solidFill>
                        <a:srgbClr val="2B3A42"/>
                      </a:solidFill>
                      <a:prstDash val="solid"/>
                      <a:round/>
                      <a:headEnd type="none" w="med" len="med"/>
                      <a:tailEnd type="none" w="med" len="med"/>
                    </a:lnR>
                    <a:lnT w="12700" cap="flat" cmpd="sng" algn="ctr">
                      <a:solidFill>
                        <a:srgbClr val="2B3A42"/>
                      </a:solidFill>
                      <a:prstDash val="solid"/>
                      <a:round/>
                      <a:headEnd type="none" w="med" len="med"/>
                      <a:tailEnd type="none" w="med" len="med"/>
                    </a:lnT>
                    <a:lnB w="12700" cap="flat" cmpd="sng" algn="ctr">
                      <a:solidFill>
                        <a:srgbClr val="2B3A4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000" dirty="0">
                          <a:solidFill>
                            <a:schemeClr val="tx1"/>
                          </a:solidFill>
                        </a:rPr>
                        <a:t>7</a:t>
                      </a:r>
                    </a:p>
                  </a:txBody>
                  <a:tcPr>
                    <a:lnL w="12700" cap="flat" cmpd="sng" algn="ctr">
                      <a:solidFill>
                        <a:srgbClr val="2B3A42"/>
                      </a:solidFill>
                      <a:prstDash val="solid"/>
                      <a:round/>
                      <a:headEnd type="none" w="med" len="med"/>
                      <a:tailEnd type="none" w="med" len="med"/>
                    </a:lnL>
                    <a:lnR w="12700" cap="flat" cmpd="sng" algn="ctr">
                      <a:solidFill>
                        <a:srgbClr val="2B3A42"/>
                      </a:solidFill>
                      <a:prstDash val="solid"/>
                      <a:round/>
                      <a:headEnd type="none" w="med" len="med"/>
                      <a:tailEnd type="none" w="med" len="med"/>
                    </a:lnR>
                    <a:lnT w="12700" cap="flat" cmpd="sng" algn="ctr">
                      <a:solidFill>
                        <a:srgbClr val="2B3A42"/>
                      </a:solidFill>
                      <a:prstDash val="solid"/>
                      <a:round/>
                      <a:headEnd type="none" w="med" len="med"/>
                      <a:tailEnd type="none" w="med" len="med"/>
                    </a:lnT>
                    <a:lnB w="12700" cap="flat" cmpd="sng" algn="ctr">
                      <a:solidFill>
                        <a:srgbClr val="2B3A4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000" dirty="0">
                          <a:solidFill>
                            <a:schemeClr val="tx1"/>
                          </a:solidFill>
                        </a:rPr>
                        <a:t>31</a:t>
                      </a:r>
                    </a:p>
                  </a:txBody>
                  <a:tcPr>
                    <a:lnL w="12700" cap="flat" cmpd="sng" algn="ctr">
                      <a:solidFill>
                        <a:srgbClr val="2B3A42"/>
                      </a:solidFill>
                      <a:prstDash val="solid"/>
                      <a:round/>
                      <a:headEnd type="none" w="med" len="med"/>
                      <a:tailEnd type="none" w="med" len="med"/>
                    </a:lnL>
                    <a:lnR w="12700" cap="flat" cmpd="sng" algn="ctr">
                      <a:solidFill>
                        <a:srgbClr val="2B3A42"/>
                      </a:solidFill>
                      <a:prstDash val="solid"/>
                      <a:round/>
                      <a:headEnd type="none" w="med" len="med"/>
                      <a:tailEnd type="none" w="med" len="med"/>
                    </a:lnR>
                    <a:lnT w="12700" cap="flat" cmpd="sng" algn="ctr">
                      <a:solidFill>
                        <a:srgbClr val="2B3A42"/>
                      </a:solidFill>
                      <a:prstDash val="solid"/>
                      <a:round/>
                      <a:headEnd type="none" w="med" len="med"/>
                      <a:tailEnd type="none" w="med" len="med"/>
                    </a:lnT>
                    <a:lnB w="12700" cap="flat" cmpd="sng" algn="ctr">
                      <a:solidFill>
                        <a:srgbClr val="2B3A4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49347583"/>
                  </a:ext>
                </a:extLst>
              </a:tr>
            </a:tbl>
          </a:graphicData>
        </a:graphic>
      </p:graphicFrame>
      <p:sp>
        <p:nvSpPr>
          <p:cNvPr id="39" name="TextBox 38">
            <a:extLst>
              <a:ext uri="{FF2B5EF4-FFF2-40B4-BE49-F238E27FC236}">
                <a16:creationId xmlns:a16="http://schemas.microsoft.com/office/drawing/2014/main" id="{EA0BB706-9179-0442-AC72-3FB18A0242ED}"/>
              </a:ext>
            </a:extLst>
          </p:cNvPr>
          <p:cNvSpPr txBox="1"/>
          <p:nvPr/>
        </p:nvSpPr>
        <p:spPr>
          <a:xfrm>
            <a:off x="7929915" y="4326832"/>
            <a:ext cx="3188568" cy="261610"/>
          </a:xfrm>
          <a:prstGeom prst="rect">
            <a:avLst/>
          </a:prstGeom>
          <a:noFill/>
        </p:spPr>
        <p:txBody>
          <a:bodyPr wrap="square" rtlCol="0">
            <a:spAutoFit/>
          </a:bodyPr>
          <a:lstStyle/>
          <a:p>
            <a:r>
              <a:rPr lang="en-US" sz="1050" dirty="0"/>
              <a:t>No. of dates used to calculate averages ( / 127):</a:t>
            </a:r>
          </a:p>
        </p:txBody>
      </p:sp>
      <p:sp>
        <p:nvSpPr>
          <p:cNvPr id="40" name="TextBox 39">
            <a:extLst>
              <a:ext uri="{FF2B5EF4-FFF2-40B4-BE49-F238E27FC236}">
                <a16:creationId xmlns:a16="http://schemas.microsoft.com/office/drawing/2014/main" id="{028CD967-EF49-4F16-03F5-4F057C1CDD6D}"/>
              </a:ext>
            </a:extLst>
          </p:cNvPr>
          <p:cNvSpPr txBox="1"/>
          <p:nvPr/>
        </p:nvSpPr>
        <p:spPr>
          <a:xfrm>
            <a:off x="6247086" y="4326832"/>
            <a:ext cx="3188568" cy="261610"/>
          </a:xfrm>
          <a:prstGeom prst="rect">
            <a:avLst/>
          </a:prstGeom>
          <a:noFill/>
        </p:spPr>
        <p:txBody>
          <a:bodyPr wrap="square" rtlCol="0">
            <a:spAutoFit/>
          </a:bodyPr>
          <a:lstStyle/>
          <a:p>
            <a:r>
              <a:rPr lang="en-US" sz="1050" dirty="0"/>
              <a:t>Legend:</a:t>
            </a:r>
          </a:p>
        </p:txBody>
      </p:sp>
      <p:sp>
        <p:nvSpPr>
          <p:cNvPr id="41" name="TextBox 40">
            <a:extLst>
              <a:ext uri="{FF2B5EF4-FFF2-40B4-BE49-F238E27FC236}">
                <a16:creationId xmlns:a16="http://schemas.microsoft.com/office/drawing/2014/main" id="{0A116389-F89F-CB80-0CE1-D0E88FAC0B82}"/>
              </a:ext>
            </a:extLst>
          </p:cNvPr>
          <p:cNvSpPr txBox="1"/>
          <p:nvPr/>
        </p:nvSpPr>
        <p:spPr>
          <a:xfrm>
            <a:off x="685800" y="6205099"/>
            <a:ext cx="7392971" cy="652901"/>
          </a:xfrm>
          <a:prstGeom prst="rect">
            <a:avLst/>
          </a:prstGeom>
          <a:noFill/>
        </p:spPr>
        <p:txBody>
          <a:bodyPr wrap="square" rtlCol="0">
            <a:noAutofit/>
          </a:bodyPr>
          <a:lstStyle/>
          <a:p>
            <a:pPr algn="l">
              <a:spcAft>
                <a:spcPts val="600"/>
              </a:spcAft>
            </a:pPr>
            <a:r>
              <a:rPr lang="en-GB" sz="800" i="1"/>
              <a:t>1. </a:t>
            </a:r>
            <a:r>
              <a:rPr lang="en-US" sz="800" i="1"/>
              <a:t>This lag may also be due – at least in part – to companies taking more time to file for marketing </a:t>
            </a:r>
            <a:r>
              <a:rPr lang="en-US" sz="800" i="1" err="1"/>
              <a:t>authorisation</a:t>
            </a:r>
            <a:r>
              <a:rPr lang="en-US" sz="800" i="1"/>
              <a:t> through the EMA compared to the FDA. Data on submission dates to the FDA and EMA are not publicly available.</a:t>
            </a:r>
            <a:endParaRPr lang="en-GB" sz="800" i="1"/>
          </a:p>
          <a:p>
            <a:pPr algn="l">
              <a:spcAft>
                <a:spcPts val="600"/>
              </a:spcAft>
            </a:pPr>
            <a:r>
              <a:rPr lang="en-GB" sz="800" i="1"/>
              <a:t>Abbreviations: EMA = European Medicines Agency; FDA = Food and Drug Administration; MHRA = Medicines and Healthcare products Regulatory Agency; NMPA = National Medical Products Administration; PMDA = Pharmaceuticals and Medical Devices Agency</a:t>
            </a:r>
          </a:p>
        </p:txBody>
      </p:sp>
      <p:sp>
        <p:nvSpPr>
          <p:cNvPr id="42" name="Rectangle 41">
            <a:extLst>
              <a:ext uri="{FF2B5EF4-FFF2-40B4-BE49-F238E27FC236}">
                <a16:creationId xmlns:a16="http://schemas.microsoft.com/office/drawing/2014/main" id="{8A1EBE97-BCE4-CCA9-4BD2-B73E9D861015}"/>
              </a:ext>
            </a:extLst>
          </p:cNvPr>
          <p:cNvSpPr/>
          <p:nvPr/>
        </p:nvSpPr>
        <p:spPr>
          <a:xfrm>
            <a:off x="685800" y="1386417"/>
            <a:ext cx="5282200" cy="38246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r>
              <a:rPr lang="en-GB" sz="1400" b="1">
                <a:solidFill>
                  <a:schemeClr val="accent2">
                    <a:lumMod val="75000"/>
                  </a:schemeClr>
                </a:solidFill>
              </a:rPr>
              <a:t>Key findings: Speed of marketing authorisation</a:t>
            </a:r>
          </a:p>
        </p:txBody>
      </p:sp>
      <p:pic>
        <p:nvPicPr>
          <p:cNvPr id="4" name="Picture 3">
            <a:extLst>
              <a:ext uri="{FF2B5EF4-FFF2-40B4-BE49-F238E27FC236}">
                <a16:creationId xmlns:a16="http://schemas.microsoft.com/office/drawing/2014/main" id="{6946C45C-A1CD-93AA-62A0-1247005FCB43}"/>
              </a:ext>
            </a:extLst>
          </p:cNvPr>
          <p:cNvPicPr>
            <a:picLocks noChangeAspect="1"/>
          </p:cNvPicPr>
          <p:nvPr/>
        </p:nvPicPr>
        <p:blipFill>
          <a:blip r:embed="rId6"/>
          <a:stretch>
            <a:fillRect/>
          </a:stretch>
        </p:blipFill>
        <p:spPr>
          <a:xfrm>
            <a:off x="6138925" y="2108553"/>
            <a:ext cx="5884681" cy="2007534"/>
          </a:xfrm>
          <a:prstGeom prst="rect">
            <a:avLst/>
          </a:prstGeom>
        </p:spPr>
      </p:pic>
    </p:spTree>
    <p:extLst>
      <p:ext uri="{BB962C8B-B14F-4D97-AF65-F5344CB8AC3E}">
        <p14:creationId xmlns:p14="http://schemas.microsoft.com/office/powerpoint/2010/main" val="2906880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8699BA0-1E74-D693-B9C5-617E7C105B68}"/>
              </a:ext>
            </a:extLst>
          </p:cNvPr>
          <p:cNvGraphicFramePr>
            <a:graphicFrameLocks noChangeAspect="1"/>
          </p:cNvGraphicFramePr>
          <p:nvPr>
            <p:custDataLst>
              <p:tags r:id="rId1"/>
            </p:custDataLst>
            <p:extLst>
              <p:ext uri="{D42A27DB-BD31-4B8C-83A1-F6EECF244321}">
                <p14:modId xmlns:p14="http://schemas.microsoft.com/office/powerpoint/2010/main" val="2434550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5" imgW="360" imgH="360" progId="TCLayout.ActiveDocument.1">
                  <p:embed/>
                </p:oleObj>
              </mc:Choice>
              <mc:Fallback>
                <p:oleObj name="think-cell Slide" r:id="rId135" imgW="360" imgH="360" progId="TCLayout.ActiveDocument.1">
                  <p:embed/>
                  <p:pic>
                    <p:nvPicPr>
                      <p:cNvPr id="5" name="Object 4" hidden="1">
                        <a:extLst>
                          <a:ext uri="{FF2B5EF4-FFF2-40B4-BE49-F238E27FC236}">
                            <a16:creationId xmlns:a16="http://schemas.microsoft.com/office/drawing/2014/main" id="{A8699BA0-1E74-D693-B9C5-617E7C105B68}"/>
                          </a:ext>
                        </a:extLst>
                      </p:cNvPr>
                      <p:cNvPicPr/>
                      <p:nvPr/>
                    </p:nvPicPr>
                    <p:blipFill>
                      <a:blip r:embed="rId136"/>
                      <a:stretch>
                        <a:fillRect/>
                      </a:stretch>
                    </p:blipFill>
                    <p:spPr>
                      <a:xfrm>
                        <a:off x="1588" y="1588"/>
                        <a:ext cx="1588" cy="1588"/>
                      </a:xfrm>
                      <a:prstGeom prst="rect">
                        <a:avLst/>
                      </a:prstGeom>
                    </p:spPr>
                  </p:pic>
                </p:oleObj>
              </mc:Fallback>
            </mc:AlternateContent>
          </a:graphicData>
        </a:graphic>
      </p:graphicFrame>
      <p:sp>
        <p:nvSpPr>
          <p:cNvPr id="663" name="Rectangle 662">
            <a:extLst>
              <a:ext uri="{FF2B5EF4-FFF2-40B4-BE49-F238E27FC236}">
                <a16:creationId xmlns:a16="http://schemas.microsoft.com/office/drawing/2014/main" id="{33699139-0F7C-0411-8CFA-4EEC4486ACB2}"/>
              </a:ext>
            </a:extLst>
          </p:cNvPr>
          <p:cNvSpPr/>
          <p:nvPr/>
        </p:nvSpPr>
        <p:spPr>
          <a:xfrm>
            <a:off x="7867650" y="6131293"/>
            <a:ext cx="4324350" cy="701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FBB8010-0C4B-543F-4299-D60CDDA51561}"/>
              </a:ext>
            </a:extLst>
          </p:cNvPr>
          <p:cNvSpPr>
            <a:spLocks noGrp="1"/>
          </p:cNvSpPr>
          <p:nvPr>
            <p:ph type="title"/>
          </p:nvPr>
        </p:nvSpPr>
        <p:spPr/>
        <p:txBody>
          <a:bodyPr vert="horz"/>
          <a:lstStyle/>
          <a:p>
            <a:r>
              <a:rPr lang="en-US"/>
              <a:t>In many instances of product unavailability, the products have in fact been filed for reimbursement but have not yet been reimbursed</a:t>
            </a:r>
            <a:endParaRPr lang="en-GB"/>
          </a:p>
        </p:txBody>
      </p:sp>
      <p:sp>
        <p:nvSpPr>
          <p:cNvPr id="9" name="Arrow: Chevron 8">
            <a:extLst>
              <a:ext uri="{FF2B5EF4-FFF2-40B4-BE49-F238E27FC236}">
                <a16:creationId xmlns:a16="http://schemas.microsoft.com/office/drawing/2014/main" id="{EDCB51EC-ED97-7A02-55BC-7438BDBE50BD}"/>
              </a:ext>
            </a:extLst>
          </p:cNvPr>
          <p:cNvSpPr/>
          <p:nvPr/>
        </p:nvSpPr>
        <p:spPr>
          <a:xfrm>
            <a:off x="5968000" y="0"/>
            <a:ext cx="3240000" cy="263951"/>
          </a:xfrm>
          <a:prstGeom prst="chevron">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bg1"/>
                </a:solidFill>
              </a:rPr>
              <a:t>Speed of filing and reimbursement</a:t>
            </a:r>
          </a:p>
        </p:txBody>
      </p:sp>
      <p:sp>
        <p:nvSpPr>
          <p:cNvPr id="10" name="Arrow: Chevron 9">
            <a:extLst>
              <a:ext uri="{FF2B5EF4-FFF2-40B4-BE49-F238E27FC236}">
                <a16:creationId xmlns:a16="http://schemas.microsoft.com/office/drawing/2014/main" id="{98730C74-A0A2-EB23-1B67-BACCE17D59FE}"/>
              </a:ext>
            </a:extLst>
          </p:cNvPr>
          <p:cNvSpPr/>
          <p:nvPr/>
        </p:nvSpPr>
        <p:spPr>
          <a:xfrm>
            <a:off x="8952000" y="0"/>
            <a:ext cx="3240000" cy="263951"/>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bg1"/>
                </a:solidFill>
              </a:rPr>
              <a:t>Root causes of delays</a:t>
            </a:r>
          </a:p>
        </p:txBody>
      </p:sp>
      <p:sp>
        <p:nvSpPr>
          <p:cNvPr id="11" name="Rectangle 10">
            <a:extLst>
              <a:ext uri="{FF2B5EF4-FFF2-40B4-BE49-F238E27FC236}">
                <a16:creationId xmlns:a16="http://schemas.microsoft.com/office/drawing/2014/main" id="{AF6ADF8E-EEC3-C146-D7DE-929C9B01B968}"/>
              </a:ext>
            </a:extLst>
          </p:cNvPr>
          <p:cNvSpPr/>
          <p:nvPr/>
        </p:nvSpPr>
        <p:spPr>
          <a:xfrm>
            <a:off x="5891753" y="0"/>
            <a:ext cx="6300247" cy="33936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rrow: Pentagon 6">
            <a:extLst>
              <a:ext uri="{FF2B5EF4-FFF2-40B4-BE49-F238E27FC236}">
                <a16:creationId xmlns:a16="http://schemas.microsoft.com/office/drawing/2014/main" id="{77F241B6-E6C4-87EE-A8BA-E7EBA281E2C3}"/>
              </a:ext>
            </a:extLst>
          </p:cNvPr>
          <p:cNvSpPr/>
          <p:nvPr/>
        </p:nvSpPr>
        <p:spPr>
          <a:xfrm>
            <a:off x="0" y="0"/>
            <a:ext cx="3240000" cy="263951"/>
          </a:xfrm>
          <a:prstGeom prst="homePlat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t>Speed of marketing authorisation</a:t>
            </a:r>
          </a:p>
        </p:txBody>
      </p:sp>
      <p:sp>
        <p:nvSpPr>
          <p:cNvPr id="3" name="Rectangle 2">
            <a:extLst>
              <a:ext uri="{FF2B5EF4-FFF2-40B4-BE49-F238E27FC236}">
                <a16:creationId xmlns:a16="http://schemas.microsoft.com/office/drawing/2014/main" id="{D09919B5-F4B8-10B0-6C05-91A9D6DDE92E}"/>
              </a:ext>
            </a:extLst>
          </p:cNvPr>
          <p:cNvSpPr/>
          <p:nvPr/>
        </p:nvSpPr>
        <p:spPr>
          <a:xfrm>
            <a:off x="1" y="0"/>
            <a:ext cx="3240000" cy="33936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Chevron 7">
            <a:extLst>
              <a:ext uri="{FF2B5EF4-FFF2-40B4-BE49-F238E27FC236}">
                <a16:creationId xmlns:a16="http://schemas.microsoft.com/office/drawing/2014/main" id="{2CEFA4B5-4E82-523A-F0C2-44125DD0832E}"/>
              </a:ext>
            </a:extLst>
          </p:cNvPr>
          <p:cNvSpPr/>
          <p:nvPr/>
        </p:nvSpPr>
        <p:spPr>
          <a:xfrm>
            <a:off x="2984000" y="0"/>
            <a:ext cx="3240000" cy="263951"/>
          </a:xfrm>
          <a:prstGeom prst="chevron">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bg1"/>
                </a:solidFill>
              </a:rPr>
              <a:t>Status of filing and reimbursement</a:t>
            </a:r>
          </a:p>
        </p:txBody>
      </p:sp>
      <p:sp>
        <p:nvSpPr>
          <p:cNvPr id="15" name="Rectangle 14">
            <a:extLst>
              <a:ext uri="{FF2B5EF4-FFF2-40B4-BE49-F238E27FC236}">
                <a16:creationId xmlns:a16="http://schemas.microsoft.com/office/drawing/2014/main" id="{B3B76B1A-654C-E602-03F3-110980BEFFF7}"/>
              </a:ext>
            </a:extLst>
          </p:cNvPr>
          <p:cNvSpPr/>
          <p:nvPr/>
        </p:nvSpPr>
        <p:spPr>
          <a:xfrm>
            <a:off x="685800" y="1768878"/>
            <a:ext cx="4725988" cy="4790672"/>
          </a:xfrm>
          <a:prstGeom prst="rect">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Bef>
                <a:spcPts val="600"/>
              </a:spcBef>
              <a:spcAft>
                <a:spcPts val="600"/>
              </a:spcAft>
              <a:buFont typeface="Arial" panose="020B0604020202020204" pitchFamily="34" charset="0"/>
              <a:buChar char="•"/>
            </a:pPr>
            <a:r>
              <a:rPr lang="en-US" sz="1400" dirty="0">
                <a:solidFill>
                  <a:schemeClr val="tx1"/>
                </a:solidFill>
              </a:rPr>
              <a:t>Looking at all products included in the Portal to date (products that are on average 20 months post-MA):</a:t>
            </a:r>
          </a:p>
          <a:p>
            <a:pPr marL="742950" lvl="1" indent="-285750">
              <a:spcBef>
                <a:spcPts val="200"/>
              </a:spcBef>
              <a:spcAft>
                <a:spcPts val="200"/>
              </a:spcAft>
              <a:buFont typeface="Courier New" panose="02070309020205020404" pitchFamily="49" charset="0"/>
              <a:buChar char="o"/>
            </a:pPr>
            <a:r>
              <a:rPr lang="en-US" sz="1400" dirty="0">
                <a:solidFill>
                  <a:schemeClr val="tx1"/>
                </a:solidFill>
              </a:rPr>
              <a:t>Taking an average across European countries, </a:t>
            </a:r>
            <a:r>
              <a:rPr lang="en-US" b="1" dirty="0">
                <a:solidFill>
                  <a:schemeClr val="accent2">
                    <a:lumMod val="75000"/>
                  </a:schemeClr>
                </a:solidFill>
              </a:rPr>
              <a:t>56% </a:t>
            </a:r>
            <a:r>
              <a:rPr lang="en-US" sz="1400" b="1" dirty="0">
                <a:solidFill>
                  <a:schemeClr val="accent2">
                    <a:lumMod val="75000"/>
                  </a:schemeClr>
                </a:solidFill>
              </a:rPr>
              <a:t>of products have already been filed</a:t>
            </a:r>
            <a:r>
              <a:rPr lang="en-US" sz="1400" dirty="0">
                <a:solidFill>
                  <a:schemeClr val="accent2">
                    <a:lumMod val="75000"/>
                  </a:schemeClr>
                </a:solidFill>
              </a:rPr>
              <a:t> </a:t>
            </a:r>
            <a:r>
              <a:rPr lang="en-US" sz="1400" dirty="0">
                <a:solidFill>
                  <a:schemeClr val="tx1"/>
                </a:solidFill>
              </a:rPr>
              <a:t>for P&amp;R. Of which:</a:t>
            </a:r>
          </a:p>
          <a:p>
            <a:pPr marL="1200150" lvl="2" indent="-285750">
              <a:spcBef>
                <a:spcPts val="200"/>
              </a:spcBef>
              <a:spcAft>
                <a:spcPts val="200"/>
              </a:spcAft>
              <a:buFont typeface="Wingdings" panose="05000000000000000000" pitchFamily="2" charset="2"/>
              <a:buChar char="§"/>
            </a:pPr>
            <a:r>
              <a:rPr lang="en-US" sz="1600" b="1" dirty="0">
                <a:solidFill>
                  <a:schemeClr val="accent2">
                    <a:lumMod val="75000"/>
                  </a:schemeClr>
                </a:solidFill>
              </a:rPr>
              <a:t>45%</a:t>
            </a:r>
            <a:r>
              <a:rPr lang="en-US" dirty="0">
                <a:solidFill>
                  <a:schemeClr val="tx1"/>
                </a:solidFill>
              </a:rPr>
              <a:t> </a:t>
            </a:r>
            <a:r>
              <a:rPr lang="en-US" sz="1400" dirty="0">
                <a:solidFill>
                  <a:schemeClr val="tx1"/>
                </a:solidFill>
              </a:rPr>
              <a:t>of filed products have been reimbursed</a:t>
            </a:r>
          </a:p>
          <a:p>
            <a:pPr marL="1200150" lvl="2" indent="-285750">
              <a:spcBef>
                <a:spcPts val="200"/>
              </a:spcBef>
              <a:spcAft>
                <a:spcPts val="200"/>
              </a:spcAft>
              <a:buFont typeface="Wingdings" panose="05000000000000000000" pitchFamily="2" charset="2"/>
              <a:buChar char="§"/>
            </a:pPr>
            <a:r>
              <a:rPr lang="en-US" sz="1600" b="1" dirty="0">
                <a:solidFill>
                  <a:schemeClr val="accent2">
                    <a:lumMod val="75000"/>
                  </a:schemeClr>
                </a:solidFill>
              </a:rPr>
              <a:t>49%</a:t>
            </a:r>
            <a:r>
              <a:rPr lang="en-US" dirty="0">
                <a:solidFill>
                  <a:schemeClr val="tx1"/>
                </a:solidFill>
              </a:rPr>
              <a:t> </a:t>
            </a:r>
            <a:r>
              <a:rPr lang="en-US" sz="1400" dirty="0">
                <a:solidFill>
                  <a:schemeClr val="tx1"/>
                </a:solidFill>
              </a:rPr>
              <a:t>of filed products are pending a reimbursement decision</a:t>
            </a:r>
          </a:p>
          <a:p>
            <a:pPr marL="1200150" lvl="2" indent="-285750">
              <a:spcBef>
                <a:spcPts val="200"/>
              </a:spcBef>
              <a:spcAft>
                <a:spcPts val="200"/>
              </a:spcAft>
              <a:buFont typeface="Wingdings" panose="05000000000000000000" pitchFamily="2" charset="2"/>
              <a:buChar char="§"/>
            </a:pPr>
            <a:r>
              <a:rPr lang="en-US" sz="1600" b="1" dirty="0">
                <a:solidFill>
                  <a:schemeClr val="accent2">
                    <a:lumMod val="75000"/>
                  </a:schemeClr>
                </a:solidFill>
              </a:rPr>
              <a:t>7%</a:t>
            </a:r>
            <a:r>
              <a:rPr lang="en-US" b="1" dirty="0">
                <a:solidFill>
                  <a:schemeClr val="accent2">
                    <a:lumMod val="75000"/>
                  </a:schemeClr>
                </a:solidFill>
              </a:rPr>
              <a:t> </a:t>
            </a:r>
            <a:r>
              <a:rPr lang="en-US" sz="1400" dirty="0">
                <a:solidFill>
                  <a:schemeClr val="tx1"/>
                </a:solidFill>
              </a:rPr>
              <a:t>of filed products have had a negative reimbursement outcome </a:t>
            </a:r>
          </a:p>
          <a:p>
            <a:pPr marL="742950" lvl="1" indent="-285750">
              <a:spcBef>
                <a:spcPts val="200"/>
              </a:spcBef>
              <a:spcAft>
                <a:spcPts val="600"/>
              </a:spcAft>
              <a:buFont typeface="Courier New" panose="02070309020205020404" pitchFamily="49" charset="0"/>
              <a:buChar char="o"/>
            </a:pPr>
            <a:r>
              <a:rPr lang="en-US" sz="1400" dirty="0">
                <a:solidFill>
                  <a:schemeClr val="tx1"/>
                </a:solidFill>
              </a:rPr>
              <a:t>A further </a:t>
            </a:r>
            <a:r>
              <a:rPr lang="en-US" b="1" dirty="0">
                <a:solidFill>
                  <a:schemeClr val="accent2">
                    <a:lumMod val="75000"/>
                  </a:schemeClr>
                </a:solidFill>
              </a:rPr>
              <a:t>10%</a:t>
            </a:r>
            <a:r>
              <a:rPr lang="en-US" sz="1400" dirty="0">
                <a:solidFill>
                  <a:schemeClr val="tx1"/>
                </a:solidFill>
              </a:rPr>
              <a:t> </a:t>
            </a:r>
            <a:r>
              <a:rPr lang="en-US" sz="1400" b="1" dirty="0">
                <a:solidFill>
                  <a:schemeClr val="accent2">
                    <a:lumMod val="75000"/>
                  </a:schemeClr>
                </a:solidFill>
              </a:rPr>
              <a:t>of non-filed products </a:t>
            </a:r>
            <a:r>
              <a:rPr lang="en-US" sz="1400" dirty="0">
                <a:solidFill>
                  <a:schemeClr val="tx1"/>
                </a:solidFill>
              </a:rPr>
              <a:t>are available through an alternative access pathway</a:t>
            </a:r>
          </a:p>
          <a:p>
            <a:pPr marL="285750" indent="-285750">
              <a:spcBef>
                <a:spcPts val="600"/>
              </a:spcBef>
              <a:spcAft>
                <a:spcPts val="600"/>
              </a:spcAft>
              <a:buFont typeface="Arial" panose="020B0604020202020204" pitchFamily="34" charset="0"/>
              <a:buChar char="•"/>
            </a:pPr>
            <a:r>
              <a:rPr lang="en-US" sz="1400" dirty="0">
                <a:solidFill>
                  <a:schemeClr val="tx1"/>
                </a:solidFill>
              </a:rPr>
              <a:t>The percentage of products that have been filed for P&amp;R </a:t>
            </a:r>
            <a:r>
              <a:rPr lang="en-US" sz="1400" b="1" dirty="0">
                <a:solidFill>
                  <a:schemeClr val="accent2">
                    <a:lumMod val="75000"/>
                  </a:schemeClr>
                </a:solidFill>
              </a:rPr>
              <a:t>varies significantly </a:t>
            </a:r>
            <a:r>
              <a:rPr lang="en-US" sz="1400" dirty="0">
                <a:solidFill>
                  <a:schemeClr val="tx1"/>
                </a:solidFill>
              </a:rPr>
              <a:t>based on </a:t>
            </a:r>
            <a:r>
              <a:rPr lang="en-US" sz="1400" b="1" dirty="0">
                <a:solidFill>
                  <a:schemeClr val="accent2">
                    <a:lumMod val="75000"/>
                  </a:schemeClr>
                </a:solidFill>
              </a:rPr>
              <a:t>geography </a:t>
            </a:r>
            <a:r>
              <a:rPr lang="en-US" sz="1400" dirty="0">
                <a:solidFill>
                  <a:schemeClr val="tx1"/>
                </a:solidFill>
              </a:rPr>
              <a:t>(e.g., CEE vs larger European markets), </a:t>
            </a:r>
            <a:r>
              <a:rPr lang="en-US" sz="1400" b="1" dirty="0">
                <a:solidFill>
                  <a:schemeClr val="accent2">
                    <a:lumMod val="75000"/>
                  </a:schemeClr>
                </a:solidFill>
              </a:rPr>
              <a:t>therapy area </a:t>
            </a:r>
            <a:r>
              <a:rPr lang="en-US" sz="1400" dirty="0">
                <a:solidFill>
                  <a:schemeClr val="tx1"/>
                </a:solidFill>
              </a:rPr>
              <a:t>(e.g., Oncology, Orphan) and </a:t>
            </a:r>
            <a:r>
              <a:rPr lang="en-US" sz="1400" b="1" dirty="0">
                <a:solidFill>
                  <a:schemeClr val="accent2">
                    <a:lumMod val="75000"/>
                  </a:schemeClr>
                </a:solidFill>
              </a:rPr>
              <a:t>product type </a:t>
            </a:r>
            <a:r>
              <a:rPr lang="en-US" sz="1400" dirty="0">
                <a:solidFill>
                  <a:schemeClr val="tx1"/>
                </a:solidFill>
              </a:rPr>
              <a:t>(e.g., ATMPs).</a:t>
            </a:r>
          </a:p>
        </p:txBody>
      </p:sp>
      <p:sp>
        <p:nvSpPr>
          <p:cNvPr id="16" name="Rectangle 15">
            <a:extLst>
              <a:ext uri="{FF2B5EF4-FFF2-40B4-BE49-F238E27FC236}">
                <a16:creationId xmlns:a16="http://schemas.microsoft.com/office/drawing/2014/main" id="{52F7B0F2-A4FE-9CA6-5C92-D242E26624F1}"/>
              </a:ext>
            </a:extLst>
          </p:cNvPr>
          <p:cNvSpPr/>
          <p:nvPr/>
        </p:nvSpPr>
        <p:spPr>
          <a:xfrm>
            <a:off x="685800" y="1386417"/>
            <a:ext cx="4713973" cy="38246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r>
              <a:rPr lang="en-GB" sz="1400" b="1" dirty="0">
                <a:solidFill>
                  <a:schemeClr val="accent2">
                    <a:lumMod val="75000"/>
                  </a:schemeClr>
                </a:solidFill>
              </a:rPr>
              <a:t>Key findings: Status of filing and reimbursement</a:t>
            </a:r>
          </a:p>
        </p:txBody>
      </p:sp>
      <p:sp>
        <p:nvSpPr>
          <p:cNvPr id="465" name="TextBox 464">
            <a:extLst>
              <a:ext uri="{FF2B5EF4-FFF2-40B4-BE49-F238E27FC236}">
                <a16:creationId xmlns:a16="http://schemas.microsoft.com/office/drawing/2014/main" id="{62A5FA89-2B3B-C2E1-530B-9EFB37618888}"/>
              </a:ext>
            </a:extLst>
          </p:cNvPr>
          <p:cNvSpPr txBox="1"/>
          <p:nvPr/>
        </p:nvSpPr>
        <p:spPr>
          <a:xfrm>
            <a:off x="5968000" y="1420507"/>
            <a:ext cx="5936663" cy="276999"/>
          </a:xfrm>
          <a:prstGeom prst="rect">
            <a:avLst/>
          </a:prstGeom>
          <a:noFill/>
        </p:spPr>
        <p:txBody>
          <a:bodyPr wrap="square">
            <a:spAutoFit/>
          </a:bodyPr>
          <a:lstStyle/>
          <a:p>
            <a:pPr algn="ctr"/>
            <a:r>
              <a:rPr lang="en-US" sz="1200" b="1" i="1" dirty="0"/>
              <a:t>Status of product reimbursement and filing across countries</a:t>
            </a:r>
            <a:endParaRPr lang="en-GB" sz="1200" b="1" i="1" dirty="0"/>
          </a:p>
        </p:txBody>
      </p:sp>
      <p:sp>
        <p:nvSpPr>
          <p:cNvPr id="4" name="TextBox 3">
            <a:extLst>
              <a:ext uri="{FF2B5EF4-FFF2-40B4-BE49-F238E27FC236}">
                <a16:creationId xmlns:a16="http://schemas.microsoft.com/office/drawing/2014/main" id="{4AB9A476-6EA4-FF88-6427-E6CAF6A8C77C}"/>
              </a:ext>
            </a:extLst>
          </p:cNvPr>
          <p:cNvSpPr txBox="1"/>
          <p:nvPr/>
        </p:nvSpPr>
        <p:spPr>
          <a:xfrm>
            <a:off x="685800" y="6642556"/>
            <a:ext cx="3815468" cy="215444"/>
          </a:xfrm>
          <a:prstGeom prst="rect">
            <a:avLst/>
          </a:prstGeom>
          <a:noFill/>
        </p:spPr>
        <p:txBody>
          <a:bodyPr wrap="none" rtlCol="0">
            <a:spAutoFit/>
          </a:bodyPr>
          <a:lstStyle/>
          <a:p>
            <a:pPr algn="l"/>
            <a:r>
              <a:rPr lang="en-GB" sz="800" i="1" dirty="0"/>
              <a:t>Abbreviations: P&amp;R = pricing and reimbursement; MA – Marketing Authorisation</a:t>
            </a:r>
          </a:p>
        </p:txBody>
      </p:sp>
      <p:graphicFrame>
        <p:nvGraphicFramePr>
          <p:cNvPr id="18" name="Chart 17">
            <a:extLst>
              <a:ext uri="{FF2B5EF4-FFF2-40B4-BE49-F238E27FC236}">
                <a16:creationId xmlns:a16="http://schemas.microsoft.com/office/drawing/2014/main" id="{66744359-AD0B-FB7F-8939-031C59FA1CA7}"/>
              </a:ext>
            </a:extLst>
          </p:cNvPr>
          <p:cNvGraphicFramePr/>
          <p:nvPr>
            <p:custDataLst>
              <p:tags r:id="rId2"/>
            </p:custDataLst>
            <p:extLst>
              <p:ext uri="{D42A27DB-BD31-4B8C-83A1-F6EECF244321}">
                <p14:modId xmlns:p14="http://schemas.microsoft.com/office/powerpoint/2010/main" val="2440346492"/>
              </p:ext>
            </p:extLst>
          </p:nvPr>
        </p:nvGraphicFramePr>
        <p:xfrm>
          <a:off x="5413375" y="1612900"/>
          <a:ext cx="6757988" cy="4057650"/>
        </p:xfrm>
        <a:graphic>
          <a:graphicData uri="http://schemas.openxmlformats.org/drawingml/2006/chart">
            <c:chart xmlns:c="http://schemas.openxmlformats.org/drawingml/2006/chart" xmlns:r="http://schemas.openxmlformats.org/officeDocument/2006/relationships" r:id="rId137"/>
          </a:graphicData>
        </a:graphic>
      </p:graphicFrame>
      <p:sp>
        <p:nvSpPr>
          <p:cNvPr id="676" name="Rectangle 675">
            <a:extLst>
              <a:ext uri="{FF2B5EF4-FFF2-40B4-BE49-F238E27FC236}">
                <a16:creationId xmlns:a16="http://schemas.microsoft.com/office/drawing/2014/main" id="{2EF77209-6863-4510-602C-38F1F2D98B2F}"/>
              </a:ext>
            </a:extLst>
          </p:cNvPr>
          <p:cNvSpPr/>
          <p:nvPr>
            <p:custDataLst>
              <p:tags r:id="rId3"/>
            </p:custDataLst>
          </p:nvPr>
        </p:nvSpPr>
        <p:spPr bwMode="gray">
          <a:xfrm>
            <a:off x="5995988" y="2841626"/>
            <a:ext cx="146050" cy="68263"/>
          </a:xfrm>
          <a:prstGeom prst="rect">
            <a:avLst/>
          </a:prstGeom>
          <a:solidFill>
            <a:srgbClr val="66AB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9525" tIns="0" rIns="9525" bIns="0" rtlCol="0" anchor="ctr"/>
          <a:lstStyle/>
          <a:p>
            <a:pPr algn="ctr">
              <a:lnSpc>
                <a:spcPct val="90000"/>
              </a:lnSpc>
              <a:spcBef>
                <a:spcPct val="0"/>
              </a:spcBef>
              <a:spcAft>
                <a:spcPct val="0"/>
              </a:spcAft>
            </a:pPr>
            <a:fld id="{A979828E-481C-43FA-867B-E26B87ED60DC}" type="datetime'''''''''44''''''''''''''''''''''''''%'''''''''''">
              <a:rPr lang="en-GB" altLang="en-US" sz="500" smtClean="0">
                <a:solidFill>
                  <a:schemeClr val="bg1"/>
                </a:solidFill>
                <a:effectLst/>
              </a:rPr>
              <a:pPr algn="ctr">
                <a:lnSpc>
                  <a:spcPct val="90000"/>
                </a:lnSpc>
                <a:spcBef>
                  <a:spcPct val="0"/>
                </a:spcBef>
                <a:spcAft>
                  <a:spcPct val="0"/>
                </a:spcAft>
              </a:pPr>
              <a:t>44%</a:t>
            </a:fld>
            <a:endParaRPr lang="en-GB" sz="500">
              <a:solidFill>
                <a:schemeClr val="bg1"/>
              </a:solidFill>
            </a:endParaRPr>
          </a:p>
        </p:txBody>
      </p:sp>
      <p:sp>
        <p:nvSpPr>
          <p:cNvPr id="677" name="Rectangle 676">
            <a:extLst>
              <a:ext uri="{FF2B5EF4-FFF2-40B4-BE49-F238E27FC236}">
                <a16:creationId xmlns:a16="http://schemas.microsoft.com/office/drawing/2014/main" id="{F09511CC-3FDD-9904-078C-8453364A44D7}"/>
              </a:ext>
            </a:extLst>
          </p:cNvPr>
          <p:cNvSpPr/>
          <p:nvPr>
            <p:custDataLst>
              <p:tags r:id="rId4"/>
            </p:custDataLst>
          </p:nvPr>
        </p:nvSpPr>
        <p:spPr bwMode="gray">
          <a:xfrm>
            <a:off x="5995988" y="4573589"/>
            <a:ext cx="146050" cy="68263"/>
          </a:xfrm>
          <a:prstGeom prst="rect">
            <a:avLst/>
          </a:prstGeom>
          <a:solidFill>
            <a:srgbClr val="4C6C9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9525" tIns="0" rIns="9525" bIns="0" rtlCol="0" anchor="ctr"/>
          <a:lstStyle/>
          <a:p>
            <a:pPr algn="ctr">
              <a:lnSpc>
                <a:spcPct val="90000"/>
              </a:lnSpc>
              <a:spcBef>
                <a:spcPct val="0"/>
              </a:spcBef>
              <a:spcAft>
                <a:spcPct val="0"/>
              </a:spcAft>
            </a:pPr>
            <a:fld id="{85872C3E-BBE8-46C7-8966-A3F0772DCC8D}" type="datetime'''''''''''4''''''8''''''''%'''''''''''''''''''''''''''''">
              <a:rPr lang="en-GB" altLang="en-US" sz="500" smtClean="0">
                <a:solidFill>
                  <a:schemeClr val="bg1"/>
                </a:solidFill>
                <a:effectLst/>
              </a:rPr>
              <a:pPr algn="ctr">
                <a:lnSpc>
                  <a:spcPct val="90000"/>
                </a:lnSpc>
                <a:spcBef>
                  <a:spcPct val="0"/>
                </a:spcBef>
                <a:spcAft>
                  <a:spcPct val="0"/>
                </a:spcAft>
              </a:pPr>
              <a:t>48%</a:t>
            </a:fld>
            <a:endParaRPr lang="en-GB" sz="500">
              <a:solidFill>
                <a:schemeClr val="bg1"/>
              </a:solidFill>
            </a:endParaRPr>
          </a:p>
        </p:txBody>
      </p:sp>
      <p:sp>
        <p:nvSpPr>
          <p:cNvPr id="21" name="Rectangle 20">
            <a:extLst>
              <a:ext uri="{FF2B5EF4-FFF2-40B4-BE49-F238E27FC236}">
                <a16:creationId xmlns:a16="http://schemas.microsoft.com/office/drawing/2014/main" id="{176FF49F-1C81-B35A-4046-D0DB6434D2DF}"/>
              </a:ext>
            </a:extLst>
          </p:cNvPr>
          <p:cNvSpPr/>
          <p:nvPr>
            <p:custDataLst>
              <p:tags r:id="rId5"/>
            </p:custDataLst>
          </p:nvPr>
        </p:nvSpPr>
        <p:spPr bwMode="auto">
          <a:xfrm>
            <a:off x="5989638" y="5559425"/>
            <a:ext cx="160338" cy="244475"/>
          </a:xfrm>
          <a:prstGeom prst="rect">
            <a:avLst/>
          </a:prstGeom>
          <a:noFill/>
          <a:ln>
            <a:noFill/>
          </a:ln>
          <a:effectLst/>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vert270" wrap="none" lIns="0" tIns="0" rIns="0" bIns="0" numCol="1" spcCol="0" rtlCol="0" anchor="ctr" anchorCtr="0">
            <a:noAutofit/>
          </a:bodyPr>
          <a:lstStyle/>
          <a:p>
            <a:pPr algn="r">
              <a:spcBef>
                <a:spcPct val="0"/>
              </a:spcBef>
              <a:spcAft>
                <a:spcPct val="0"/>
              </a:spcAft>
            </a:pPr>
            <a:fld id="{9453117B-8DFC-4694-AC55-CA2EDAB7F87D}" type="datetime'''''''''''I''''t''''''''''''''''''a''''l''''''''y'''''''''">
              <a:rPr lang="en-GB" altLang="en-US" sz="1050" smtClean="0">
                <a:solidFill>
                  <a:schemeClr val="tx1"/>
                </a:solidFill>
              </a:rPr>
              <a:pPr/>
              <a:t>Italy</a:t>
            </a:fld>
            <a:endParaRPr lang="en-GB" sz="1050" dirty="0">
              <a:solidFill>
                <a:schemeClr val="tx1"/>
              </a:solidFill>
            </a:endParaRPr>
          </a:p>
        </p:txBody>
      </p:sp>
      <p:sp>
        <p:nvSpPr>
          <p:cNvPr id="678" name="Rectangle 677">
            <a:extLst>
              <a:ext uri="{FF2B5EF4-FFF2-40B4-BE49-F238E27FC236}">
                <a16:creationId xmlns:a16="http://schemas.microsoft.com/office/drawing/2014/main" id="{3C3EF071-B0A9-DD03-A18C-F41326955E8A}"/>
              </a:ext>
            </a:extLst>
          </p:cNvPr>
          <p:cNvSpPr/>
          <p:nvPr>
            <p:custDataLst>
              <p:tags r:id="rId6"/>
            </p:custDataLst>
          </p:nvPr>
        </p:nvSpPr>
        <p:spPr bwMode="gray">
          <a:xfrm>
            <a:off x="6200775" y="2303464"/>
            <a:ext cx="146050" cy="68263"/>
          </a:xfrm>
          <a:prstGeom prst="rect">
            <a:avLst/>
          </a:prstGeom>
          <a:solidFill>
            <a:srgbClr val="66AB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9525" tIns="0" rIns="9525" bIns="0" rtlCol="0" anchor="ctr"/>
          <a:lstStyle/>
          <a:p>
            <a:pPr algn="ctr">
              <a:lnSpc>
                <a:spcPct val="90000"/>
              </a:lnSpc>
              <a:spcBef>
                <a:spcPct val="0"/>
              </a:spcBef>
              <a:spcAft>
                <a:spcPct val="0"/>
              </a:spcAft>
            </a:pPr>
            <a:fld id="{640AE844-A19B-46BD-9536-58844B45853D}" type="datetime'''''''''''''''''''''''''''''''''''12''''''''%'''''''">
              <a:rPr lang="en-GB" altLang="en-US" sz="500" smtClean="0">
                <a:solidFill>
                  <a:schemeClr val="bg1"/>
                </a:solidFill>
                <a:effectLst/>
              </a:rPr>
              <a:pPr algn="ctr">
                <a:lnSpc>
                  <a:spcPct val="90000"/>
                </a:lnSpc>
                <a:spcBef>
                  <a:spcPct val="0"/>
                </a:spcBef>
                <a:spcAft>
                  <a:spcPct val="0"/>
                </a:spcAft>
              </a:pPr>
              <a:t>12%</a:t>
            </a:fld>
            <a:endParaRPr lang="en-GB" sz="500">
              <a:solidFill>
                <a:schemeClr val="bg1"/>
              </a:solidFill>
            </a:endParaRPr>
          </a:p>
        </p:txBody>
      </p:sp>
      <p:sp>
        <p:nvSpPr>
          <p:cNvPr id="679" name="Rectangle 678">
            <a:extLst>
              <a:ext uri="{FF2B5EF4-FFF2-40B4-BE49-F238E27FC236}">
                <a16:creationId xmlns:a16="http://schemas.microsoft.com/office/drawing/2014/main" id="{BDC999B4-A41C-BDA1-B432-BC5E3D12B0C1}"/>
              </a:ext>
            </a:extLst>
          </p:cNvPr>
          <p:cNvSpPr/>
          <p:nvPr>
            <p:custDataLst>
              <p:tags r:id="rId7"/>
            </p:custDataLst>
          </p:nvPr>
        </p:nvSpPr>
        <p:spPr bwMode="gray">
          <a:xfrm>
            <a:off x="6200775" y="4005264"/>
            <a:ext cx="146050" cy="68263"/>
          </a:xfrm>
          <a:prstGeom prst="rect">
            <a:avLst/>
          </a:prstGeom>
          <a:solidFill>
            <a:srgbClr val="4C6C9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9525" tIns="0" rIns="9525" bIns="0" rtlCol="0" anchor="ctr"/>
          <a:lstStyle/>
          <a:p>
            <a:pPr algn="ctr">
              <a:lnSpc>
                <a:spcPct val="90000"/>
              </a:lnSpc>
              <a:spcBef>
                <a:spcPct val="0"/>
              </a:spcBef>
              <a:spcAft>
                <a:spcPct val="0"/>
              </a:spcAft>
            </a:pPr>
            <a:fld id="{D25CBBB1-E731-4887-A654-C240C9DD08B7}" type="datetime'''''''''7''''''''''''''''''''''9''''''''''''''''''''%'''''">
              <a:rPr lang="en-GB" altLang="en-US" sz="500" smtClean="0">
                <a:solidFill>
                  <a:schemeClr val="bg1"/>
                </a:solidFill>
                <a:effectLst/>
              </a:rPr>
              <a:pPr algn="ctr">
                <a:lnSpc>
                  <a:spcPct val="90000"/>
                </a:lnSpc>
                <a:spcBef>
                  <a:spcPct val="0"/>
                </a:spcBef>
                <a:spcAft>
                  <a:spcPct val="0"/>
                </a:spcAft>
              </a:pPr>
              <a:t>79%</a:t>
            </a:fld>
            <a:endParaRPr lang="en-GB" sz="500">
              <a:solidFill>
                <a:schemeClr val="bg1"/>
              </a:solidFill>
            </a:endParaRPr>
          </a:p>
        </p:txBody>
      </p:sp>
      <p:sp>
        <p:nvSpPr>
          <p:cNvPr id="25" name="Rectangle 24">
            <a:extLst>
              <a:ext uri="{FF2B5EF4-FFF2-40B4-BE49-F238E27FC236}">
                <a16:creationId xmlns:a16="http://schemas.microsoft.com/office/drawing/2014/main" id="{66D9E0E8-6EE8-4985-DC6B-CADD84FFE574}"/>
              </a:ext>
            </a:extLst>
          </p:cNvPr>
          <p:cNvSpPr/>
          <p:nvPr>
            <p:custDataLst>
              <p:tags r:id="rId8"/>
            </p:custDataLst>
          </p:nvPr>
        </p:nvSpPr>
        <p:spPr bwMode="auto">
          <a:xfrm>
            <a:off x="6194425" y="5559425"/>
            <a:ext cx="160338" cy="549275"/>
          </a:xfrm>
          <a:prstGeom prst="rect">
            <a:avLst/>
          </a:prstGeom>
          <a:noFill/>
          <a:ln>
            <a:noFill/>
          </a:ln>
          <a:effectLst/>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vert270" wrap="none" lIns="0" tIns="0" rIns="0" bIns="0" numCol="1" spcCol="0" rtlCol="0" anchor="ctr" anchorCtr="0">
            <a:noAutofit/>
          </a:bodyPr>
          <a:lstStyle/>
          <a:p>
            <a:pPr algn="r">
              <a:spcBef>
                <a:spcPct val="0"/>
              </a:spcBef>
              <a:spcAft>
                <a:spcPct val="0"/>
              </a:spcAft>
            </a:pPr>
            <a:fld id="{386191C4-05E0-47DE-84E1-A784AD52BDCD}" type="datetime'G''''''e''''''''''''''''''''''''''r''''''m''a''''''''n''y'''">
              <a:rPr lang="en-GB" altLang="en-US" sz="1050" smtClean="0">
                <a:solidFill>
                  <a:schemeClr val="tx1"/>
                </a:solidFill>
              </a:rPr>
              <a:pPr/>
              <a:t>Germany</a:t>
            </a:fld>
            <a:endParaRPr lang="en-GB" sz="1050" err="1">
              <a:solidFill>
                <a:schemeClr val="tx1"/>
              </a:solidFill>
            </a:endParaRPr>
          </a:p>
        </p:txBody>
      </p:sp>
      <p:sp>
        <p:nvSpPr>
          <p:cNvPr id="720" name="Rectangle 719">
            <a:extLst>
              <a:ext uri="{FF2B5EF4-FFF2-40B4-BE49-F238E27FC236}">
                <a16:creationId xmlns:a16="http://schemas.microsoft.com/office/drawing/2014/main" id="{0E6D431C-6DE3-14BD-92A6-FB83036ACC62}"/>
              </a:ext>
            </a:extLst>
          </p:cNvPr>
          <p:cNvSpPr/>
          <p:nvPr>
            <p:custDataLst>
              <p:tags r:id="rId9"/>
            </p:custDataLst>
          </p:nvPr>
        </p:nvSpPr>
        <p:spPr bwMode="gray">
          <a:xfrm>
            <a:off x="6403975" y="1962151"/>
            <a:ext cx="146050" cy="68263"/>
          </a:xfrm>
          <a:prstGeom prst="rect">
            <a:avLst/>
          </a:prstGeom>
          <a:solidFill>
            <a:srgbClr val="C0C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9525" tIns="0" rIns="9525" bIns="0" rtlCol="0" anchor="ctr"/>
          <a:lstStyle/>
          <a:p>
            <a:pPr algn="ctr">
              <a:lnSpc>
                <a:spcPct val="90000"/>
              </a:lnSpc>
              <a:spcBef>
                <a:spcPct val="0"/>
              </a:spcBef>
              <a:spcAft>
                <a:spcPct val="0"/>
              </a:spcAft>
            </a:pPr>
            <a:fld id="{FBFE7095-7AB5-4B83-ACF8-065B15EE8CC6}" type="datetime'''''''''''''12''''''''''''''''''''''''%'''''''">
              <a:rPr lang="en-GB" altLang="en-US" sz="500" smtClean="0">
                <a:solidFill>
                  <a:schemeClr val="tx1"/>
                </a:solidFill>
                <a:effectLst/>
              </a:rPr>
              <a:pPr algn="ctr">
                <a:lnSpc>
                  <a:spcPct val="90000"/>
                </a:lnSpc>
                <a:spcBef>
                  <a:spcPct val="0"/>
                </a:spcBef>
                <a:spcAft>
                  <a:spcPct val="0"/>
                </a:spcAft>
              </a:pPr>
              <a:t>12%</a:t>
            </a:fld>
            <a:endParaRPr lang="en-GB" sz="500">
              <a:solidFill>
                <a:schemeClr val="tx1"/>
              </a:solidFill>
            </a:endParaRPr>
          </a:p>
        </p:txBody>
      </p:sp>
      <p:sp>
        <p:nvSpPr>
          <p:cNvPr id="19" name="Rectangle 18">
            <a:extLst>
              <a:ext uri="{FF2B5EF4-FFF2-40B4-BE49-F238E27FC236}">
                <a16:creationId xmlns:a16="http://schemas.microsoft.com/office/drawing/2014/main" id="{2A7191C1-71F1-DE94-E1B8-F103362363B1}"/>
              </a:ext>
            </a:extLst>
          </p:cNvPr>
          <p:cNvSpPr/>
          <p:nvPr>
            <p:custDataLst>
              <p:tags r:id="rId10"/>
            </p:custDataLst>
          </p:nvPr>
        </p:nvSpPr>
        <p:spPr bwMode="gray">
          <a:xfrm>
            <a:off x="6421438" y="2189164"/>
            <a:ext cx="111125" cy="68263"/>
          </a:xfrm>
          <a:prstGeom prst="rect">
            <a:avLst/>
          </a:prstGeom>
          <a:solidFill>
            <a:srgbClr val="BCE8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9525" tIns="0" rIns="9525" bIns="0" rtlCol="0" anchor="ctr"/>
          <a:lstStyle/>
          <a:p>
            <a:pPr algn="ctr">
              <a:lnSpc>
                <a:spcPct val="90000"/>
              </a:lnSpc>
              <a:spcBef>
                <a:spcPct val="0"/>
              </a:spcBef>
              <a:spcAft>
                <a:spcPct val="0"/>
              </a:spcAft>
            </a:pPr>
            <a:fld id="{1267091F-9C36-4942-B138-8145C1E0DE6F}" type="datetime'''''''''''''''0''''''''''''''%'''''''''''''''''''''''''''">
              <a:rPr lang="en-GB" altLang="en-US" sz="500" smtClean="0">
                <a:solidFill>
                  <a:schemeClr val="tx1"/>
                </a:solidFill>
                <a:effectLst/>
              </a:rPr>
              <a:pPr algn="ctr">
                <a:lnSpc>
                  <a:spcPct val="90000"/>
                </a:lnSpc>
                <a:spcBef>
                  <a:spcPct val="0"/>
                </a:spcBef>
                <a:spcAft>
                  <a:spcPct val="0"/>
                </a:spcAft>
              </a:pPr>
              <a:t>0%</a:t>
            </a:fld>
            <a:endParaRPr lang="en-GB" sz="500">
              <a:solidFill>
                <a:schemeClr val="tx1"/>
              </a:solidFill>
            </a:endParaRPr>
          </a:p>
        </p:txBody>
      </p:sp>
      <p:sp>
        <p:nvSpPr>
          <p:cNvPr id="680" name="Rectangle 679">
            <a:extLst>
              <a:ext uri="{FF2B5EF4-FFF2-40B4-BE49-F238E27FC236}">
                <a16:creationId xmlns:a16="http://schemas.microsoft.com/office/drawing/2014/main" id="{DC1680F6-2968-12AF-8BEE-F302825BEFDD}"/>
              </a:ext>
            </a:extLst>
          </p:cNvPr>
          <p:cNvSpPr/>
          <p:nvPr>
            <p:custDataLst>
              <p:tags r:id="rId11"/>
            </p:custDataLst>
          </p:nvPr>
        </p:nvSpPr>
        <p:spPr bwMode="gray">
          <a:xfrm>
            <a:off x="6403975" y="3267076"/>
            <a:ext cx="146050" cy="68263"/>
          </a:xfrm>
          <a:prstGeom prst="rect">
            <a:avLst/>
          </a:prstGeom>
          <a:solidFill>
            <a:srgbClr val="66AB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9525" tIns="0" rIns="9525" bIns="0" rtlCol="0" anchor="ctr"/>
          <a:lstStyle/>
          <a:p>
            <a:pPr algn="ctr">
              <a:lnSpc>
                <a:spcPct val="90000"/>
              </a:lnSpc>
              <a:spcBef>
                <a:spcPct val="0"/>
              </a:spcBef>
              <a:spcAft>
                <a:spcPct val="0"/>
              </a:spcAft>
            </a:pPr>
            <a:fld id="{4A5417BE-0932-404B-8288-D605E4213505}" type="datetime'''''''''''''''''''''''''''''''''''''''''''''''''''''5''''8''%'">
              <a:rPr lang="en-GB" altLang="en-US" sz="500" smtClean="0">
                <a:solidFill>
                  <a:schemeClr val="bg1"/>
                </a:solidFill>
                <a:effectLst/>
              </a:rPr>
              <a:pPr algn="ctr">
                <a:lnSpc>
                  <a:spcPct val="90000"/>
                </a:lnSpc>
                <a:spcBef>
                  <a:spcPct val="0"/>
                </a:spcBef>
                <a:spcAft>
                  <a:spcPct val="0"/>
                </a:spcAft>
              </a:pPr>
              <a:t>58%</a:t>
            </a:fld>
            <a:endParaRPr lang="en-GB" sz="500">
              <a:solidFill>
                <a:schemeClr val="bg1"/>
              </a:solidFill>
            </a:endParaRPr>
          </a:p>
        </p:txBody>
      </p:sp>
      <p:sp>
        <p:nvSpPr>
          <p:cNvPr id="681" name="Rectangle 680">
            <a:extLst>
              <a:ext uri="{FF2B5EF4-FFF2-40B4-BE49-F238E27FC236}">
                <a16:creationId xmlns:a16="http://schemas.microsoft.com/office/drawing/2014/main" id="{B6A0B440-9BBB-F18F-5D46-79338A672669}"/>
              </a:ext>
            </a:extLst>
          </p:cNvPr>
          <p:cNvSpPr/>
          <p:nvPr>
            <p:custDataLst>
              <p:tags r:id="rId12"/>
            </p:custDataLst>
          </p:nvPr>
        </p:nvSpPr>
        <p:spPr bwMode="gray">
          <a:xfrm>
            <a:off x="6403975" y="4913314"/>
            <a:ext cx="146050" cy="68263"/>
          </a:xfrm>
          <a:prstGeom prst="rect">
            <a:avLst/>
          </a:prstGeom>
          <a:solidFill>
            <a:srgbClr val="4C6C9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9525" tIns="0" rIns="9525" bIns="0" rtlCol="0" anchor="ctr"/>
          <a:lstStyle/>
          <a:p>
            <a:pPr algn="ctr">
              <a:lnSpc>
                <a:spcPct val="90000"/>
              </a:lnSpc>
              <a:spcBef>
                <a:spcPct val="0"/>
              </a:spcBef>
              <a:spcAft>
                <a:spcPct val="0"/>
              </a:spcAft>
            </a:pPr>
            <a:fld id="{D6438BF7-651B-48D8-BDE3-9D35BE93C85D}" type="datetime'''''''''3''''''0''''''''''''''''''''''''''%'''''''''''''''''''">
              <a:rPr lang="en-GB" altLang="en-US" sz="500" smtClean="0">
                <a:solidFill>
                  <a:schemeClr val="bg1"/>
                </a:solidFill>
                <a:effectLst/>
              </a:rPr>
              <a:pPr algn="ctr">
                <a:lnSpc>
                  <a:spcPct val="90000"/>
                </a:lnSpc>
                <a:spcBef>
                  <a:spcPct val="0"/>
                </a:spcBef>
                <a:spcAft>
                  <a:spcPct val="0"/>
                </a:spcAft>
              </a:pPr>
              <a:t>30%</a:t>
            </a:fld>
            <a:endParaRPr lang="en-GB" sz="500">
              <a:solidFill>
                <a:schemeClr val="bg1"/>
              </a:solidFill>
            </a:endParaRPr>
          </a:p>
        </p:txBody>
      </p:sp>
      <p:sp>
        <p:nvSpPr>
          <p:cNvPr id="29" name="Rectangle 28">
            <a:extLst>
              <a:ext uri="{FF2B5EF4-FFF2-40B4-BE49-F238E27FC236}">
                <a16:creationId xmlns:a16="http://schemas.microsoft.com/office/drawing/2014/main" id="{04710578-7FE5-A116-6F16-C00D2FBF4FA8}"/>
              </a:ext>
            </a:extLst>
          </p:cNvPr>
          <p:cNvSpPr/>
          <p:nvPr>
            <p:custDataLst>
              <p:tags r:id="rId13"/>
            </p:custDataLst>
          </p:nvPr>
        </p:nvSpPr>
        <p:spPr bwMode="auto">
          <a:xfrm>
            <a:off x="6397625" y="5559425"/>
            <a:ext cx="160338" cy="415925"/>
          </a:xfrm>
          <a:prstGeom prst="rect">
            <a:avLst/>
          </a:prstGeom>
          <a:noFill/>
          <a:ln>
            <a:noFill/>
          </a:ln>
          <a:effectLst/>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vert270" wrap="none" lIns="0" tIns="0" rIns="0" bIns="0" numCol="1" spcCol="0" rtlCol="0" anchor="ctr" anchorCtr="0">
            <a:noAutofit/>
          </a:bodyPr>
          <a:lstStyle/>
          <a:p>
            <a:pPr algn="r">
              <a:spcBef>
                <a:spcPct val="0"/>
              </a:spcBef>
              <a:spcAft>
                <a:spcPct val="0"/>
              </a:spcAft>
            </a:pPr>
            <a:fld id="{82580E7C-4277-4961-9FB8-FF59E8107177}" type="datetime'F''''''''''r''''''an''''''''''''''''''''''''c''''''e'''''''''">
              <a:rPr lang="en-GB" altLang="en-US" sz="1050" smtClean="0">
                <a:solidFill>
                  <a:schemeClr val="tx1"/>
                </a:solidFill>
              </a:rPr>
              <a:pPr/>
              <a:t>France</a:t>
            </a:fld>
            <a:endParaRPr lang="en-GB" sz="1050" err="1">
              <a:solidFill>
                <a:schemeClr val="tx1"/>
              </a:solidFill>
            </a:endParaRPr>
          </a:p>
        </p:txBody>
      </p:sp>
      <p:sp>
        <p:nvSpPr>
          <p:cNvPr id="682" name="Rectangle 681">
            <a:extLst>
              <a:ext uri="{FF2B5EF4-FFF2-40B4-BE49-F238E27FC236}">
                <a16:creationId xmlns:a16="http://schemas.microsoft.com/office/drawing/2014/main" id="{63244E1F-923E-EA20-5825-8D355E92516E}"/>
              </a:ext>
            </a:extLst>
          </p:cNvPr>
          <p:cNvSpPr/>
          <p:nvPr>
            <p:custDataLst>
              <p:tags r:id="rId14"/>
            </p:custDataLst>
          </p:nvPr>
        </p:nvSpPr>
        <p:spPr bwMode="gray">
          <a:xfrm>
            <a:off x="6608763" y="1933576"/>
            <a:ext cx="146050" cy="68263"/>
          </a:xfrm>
          <a:prstGeom prst="rect">
            <a:avLst/>
          </a:prstGeom>
          <a:solidFill>
            <a:srgbClr val="C0C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9525" tIns="0" rIns="9525" bIns="0" rtlCol="0" anchor="ctr"/>
          <a:lstStyle/>
          <a:p>
            <a:pPr algn="ctr">
              <a:lnSpc>
                <a:spcPct val="90000"/>
              </a:lnSpc>
              <a:spcBef>
                <a:spcPct val="0"/>
              </a:spcBef>
              <a:spcAft>
                <a:spcPct val="0"/>
              </a:spcAft>
            </a:pPr>
            <a:fld id="{4EBB2C4E-2525-42BB-84AC-35C6182B823A}" type="datetime'''''''''''''1''''''''''''''''''''''''''1''''''''''%'''">
              <a:rPr lang="en-GB" altLang="en-US" sz="500" smtClean="0">
                <a:solidFill>
                  <a:schemeClr val="tx1"/>
                </a:solidFill>
                <a:effectLst/>
              </a:rPr>
              <a:pPr algn="ctr">
                <a:lnSpc>
                  <a:spcPct val="90000"/>
                </a:lnSpc>
                <a:spcBef>
                  <a:spcPct val="0"/>
                </a:spcBef>
                <a:spcAft>
                  <a:spcPct val="0"/>
                </a:spcAft>
              </a:pPr>
              <a:t>11%</a:t>
            </a:fld>
            <a:endParaRPr lang="en-GB" sz="500">
              <a:solidFill>
                <a:schemeClr val="tx1"/>
              </a:solidFill>
            </a:endParaRPr>
          </a:p>
        </p:txBody>
      </p:sp>
      <p:sp>
        <p:nvSpPr>
          <p:cNvPr id="683" name="Rectangle 682">
            <a:extLst>
              <a:ext uri="{FF2B5EF4-FFF2-40B4-BE49-F238E27FC236}">
                <a16:creationId xmlns:a16="http://schemas.microsoft.com/office/drawing/2014/main" id="{607DC352-4F2F-9567-8202-C6F90BAC362C}"/>
              </a:ext>
            </a:extLst>
          </p:cNvPr>
          <p:cNvSpPr/>
          <p:nvPr>
            <p:custDataLst>
              <p:tags r:id="rId15"/>
            </p:custDataLst>
          </p:nvPr>
        </p:nvSpPr>
        <p:spPr bwMode="gray">
          <a:xfrm>
            <a:off x="6608763" y="3040064"/>
            <a:ext cx="146050" cy="68263"/>
          </a:xfrm>
          <a:prstGeom prst="rect">
            <a:avLst/>
          </a:prstGeom>
          <a:solidFill>
            <a:srgbClr val="66AB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9525" tIns="0" rIns="9525" bIns="0" rtlCol="0" anchor="ctr"/>
          <a:lstStyle/>
          <a:p>
            <a:pPr algn="ctr">
              <a:lnSpc>
                <a:spcPct val="90000"/>
              </a:lnSpc>
              <a:spcBef>
                <a:spcPct val="0"/>
              </a:spcBef>
              <a:spcAft>
                <a:spcPct val="0"/>
              </a:spcAft>
            </a:pPr>
            <a:fld id="{E7B3242F-0F50-4828-8608-F8E25C407F8F}" type="datetime'''42''''''''''''''%'''''">
              <a:rPr lang="en-GB" altLang="en-US" sz="500" smtClean="0">
                <a:solidFill>
                  <a:schemeClr val="bg1"/>
                </a:solidFill>
                <a:effectLst/>
              </a:rPr>
              <a:pPr algn="ctr">
                <a:lnSpc>
                  <a:spcPct val="90000"/>
                </a:lnSpc>
                <a:spcBef>
                  <a:spcPct val="0"/>
                </a:spcBef>
                <a:spcAft>
                  <a:spcPct val="0"/>
                </a:spcAft>
              </a:pPr>
              <a:t>42%</a:t>
            </a:fld>
            <a:endParaRPr lang="en-GB" sz="500">
              <a:solidFill>
                <a:schemeClr val="bg1"/>
              </a:solidFill>
            </a:endParaRPr>
          </a:p>
        </p:txBody>
      </p:sp>
      <p:sp>
        <p:nvSpPr>
          <p:cNvPr id="684" name="Rectangle 683">
            <a:extLst>
              <a:ext uri="{FF2B5EF4-FFF2-40B4-BE49-F238E27FC236}">
                <a16:creationId xmlns:a16="http://schemas.microsoft.com/office/drawing/2014/main" id="{D760677D-048E-558C-B31F-9DED9A8F8CA2}"/>
              </a:ext>
            </a:extLst>
          </p:cNvPr>
          <p:cNvSpPr/>
          <p:nvPr>
            <p:custDataLst>
              <p:tags r:id="rId16"/>
            </p:custDataLst>
          </p:nvPr>
        </p:nvSpPr>
        <p:spPr bwMode="gray">
          <a:xfrm>
            <a:off x="6608763" y="4657726"/>
            <a:ext cx="146050" cy="68263"/>
          </a:xfrm>
          <a:prstGeom prst="rect">
            <a:avLst/>
          </a:prstGeom>
          <a:solidFill>
            <a:srgbClr val="4C6C9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9525" tIns="0" rIns="9525" bIns="0" rtlCol="0" anchor="ctr"/>
          <a:lstStyle/>
          <a:p>
            <a:pPr algn="ctr">
              <a:lnSpc>
                <a:spcPct val="90000"/>
              </a:lnSpc>
              <a:spcBef>
                <a:spcPct val="0"/>
              </a:spcBef>
              <a:spcAft>
                <a:spcPct val="0"/>
              </a:spcAft>
            </a:pPr>
            <a:fld id="{11C12D75-7293-4D45-9435-05F015B4F117}" type="datetime'''''''''''''''''''''''''4''''4''''''''''''%'''''''">
              <a:rPr lang="en-GB" altLang="en-US" sz="500" smtClean="0">
                <a:solidFill>
                  <a:schemeClr val="bg1"/>
                </a:solidFill>
                <a:effectLst/>
              </a:rPr>
              <a:pPr algn="ctr">
                <a:lnSpc>
                  <a:spcPct val="90000"/>
                </a:lnSpc>
                <a:spcBef>
                  <a:spcPct val="0"/>
                </a:spcBef>
                <a:spcAft>
                  <a:spcPct val="0"/>
                </a:spcAft>
              </a:pPr>
              <a:t>44%</a:t>
            </a:fld>
            <a:endParaRPr lang="en-GB" sz="500">
              <a:solidFill>
                <a:schemeClr val="bg1"/>
              </a:solidFill>
            </a:endParaRPr>
          </a:p>
        </p:txBody>
      </p:sp>
      <p:sp>
        <p:nvSpPr>
          <p:cNvPr id="33" name="Rectangle 32">
            <a:extLst>
              <a:ext uri="{FF2B5EF4-FFF2-40B4-BE49-F238E27FC236}">
                <a16:creationId xmlns:a16="http://schemas.microsoft.com/office/drawing/2014/main" id="{A5C328B8-E4C0-E130-E7BB-1371977BAFC9}"/>
              </a:ext>
            </a:extLst>
          </p:cNvPr>
          <p:cNvSpPr/>
          <p:nvPr>
            <p:custDataLst>
              <p:tags r:id="rId17"/>
            </p:custDataLst>
          </p:nvPr>
        </p:nvSpPr>
        <p:spPr bwMode="auto">
          <a:xfrm>
            <a:off x="6602413" y="5559424"/>
            <a:ext cx="160338" cy="342900"/>
          </a:xfrm>
          <a:prstGeom prst="rect">
            <a:avLst/>
          </a:prstGeom>
          <a:noFill/>
          <a:ln>
            <a:noFill/>
          </a:ln>
          <a:effectLst/>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vert270" wrap="none" lIns="0" tIns="0" rIns="0" bIns="0" numCol="1" spcCol="0" rtlCol="0" anchor="ctr" anchorCtr="0">
            <a:noAutofit/>
          </a:bodyPr>
          <a:lstStyle/>
          <a:p>
            <a:pPr algn="r">
              <a:spcBef>
                <a:spcPct val="0"/>
              </a:spcBef>
              <a:spcAft>
                <a:spcPct val="0"/>
              </a:spcAft>
            </a:pPr>
            <a:fld id="{73E4570F-FC52-4B3C-A0F8-D61D5A119584}" type="datetime'''''''''''''''''''''''''''S''p''''ai''''''''n'''''''''''">
              <a:rPr lang="en-GB" altLang="en-US" sz="1050" smtClean="0">
                <a:solidFill>
                  <a:schemeClr val="tx1"/>
                </a:solidFill>
              </a:rPr>
              <a:pPr/>
              <a:t>Spain</a:t>
            </a:fld>
            <a:endParaRPr lang="en-GB" sz="1050" err="1">
              <a:solidFill>
                <a:schemeClr val="tx1"/>
              </a:solidFill>
            </a:endParaRPr>
          </a:p>
        </p:txBody>
      </p:sp>
      <p:sp>
        <p:nvSpPr>
          <p:cNvPr id="685" name="Rectangle 684">
            <a:extLst>
              <a:ext uri="{FF2B5EF4-FFF2-40B4-BE49-F238E27FC236}">
                <a16:creationId xmlns:a16="http://schemas.microsoft.com/office/drawing/2014/main" id="{029680D4-FC0D-2242-807E-879590990F7C}"/>
              </a:ext>
            </a:extLst>
          </p:cNvPr>
          <p:cNvSpPr/>
          <p:nvPr>
            <p:custDataLst>
              <p:tags r:id="rId18"/>
            </p:custDataLst>
          </p:nvPr>
        </p:nvSpPr>
        <p:spPr bwMode="gray">
          <a:xfrm>
            <a:off x="6811963" y="2019301"/>
            <a:ext cx="146050" cy="68263"/>
          </a:xfrm>
          <a:prstGeom prst="rect">
            <a:avLst/>
          </a:prstGeom>
          <a:solidFill>
            <a:srgbClr val="C0C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9525" tIns="0" rIns="9525" bIns="0" rtlCol="0" anchor="ctr"/>
          <a:lstStyle/>
          <a:p>
            <a:pPr algn="ctr">
              <a:lnSpc>
                <a:spcPct val="90000"/>
              </a:lnSpc>
              <a:spcBef>
                <a:spcPct val="0"/>
              </a:spcBef>
              <a:spcAft>
                <a:spcPct val="0"/>
              </a:spcAft>
            </a:pPr>
            <a:fld id="{811730BC-3F74-4DE9-A174-6EF7964080A7}" type="datetime'''''''15''''''''''''''''''%'">
              <a:rPr lang="en-GB" altLang="en-US" sz="500" smtClean="0">
                <a:solidFill>
                  <a:schemeClr val="tx1"/>
                </a:solidFill>
                <a:effectLst/>
              </a:rPr>
              <a:pPr algn="ctr">
                <a:lnSpc>
                  <a:spcPct val="90000"/>
                </a:lnSpc>
                <a:spcBef>
                  <a:spcPct val="0"/>
                </a:spcBef>
                <a:spcAft>
                  <a:spcPct val="0"/>
                </a:spcAft>
              </a:pPr>
              <a:t>15%</a:t>
            </a:fld>
            <a:endParaRPr lang="en-GB" sz="500">
              <a:solidFill>
                <a:schemeClr val="tx1"/>
              </a:solidFill>
            </a:endParaRPr>
          </a:p>
        </p:txBody>
      </p:sp>
      <p:sp>
        <p:nvSpPr>
          <p:cNvPr id="686" name="Rectangle 685">
            <a:extLst>
              <a:ext uri="{FF2B5EF4-FFF2-40B4-BE49-F238E27FC236}">
                <a16:creationId xmlns:a16="http://schemas.microsoft.com/office/drawing/2014/main" id="{E94CEE25-AD2C-1660-6B49-FF2D79ADD5F9}"/>
              </a:ext>
            </a:extLst>
          </p:cNvPr>
          <p:cNvSpPr/>
          <p:nvPr>
            <p:custDataLst>
              <p:tags r:id="rId19"/>
            </p:custDataLst>
          </p:nvPr>
        </p:nvSpPr>
        <p:spPr bwMode="gray">
          <a:xfrm>
            <a:off x="6811963" y="3097214"/>
            <a:ext cx="146050" cy="68263"/>
          </a:xfrm>
          <a:prstGeom prst="rect">
            <a:avLst/>
          </a:prstGeom>
          <a:solidFill>
            <a:srgbClr val="66AB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9525" tIns="0" rIns="9525" bIns="0" rtlCol="0" anchor="ctr"/>
          <a:lstStyle/>
          <a:p>
            <a:pPr algn="ctr">
              <a:lnSpc>
                <a:spcPct val="90000"/>
              </a:lnSpc>
              <a:spcBef>
                <a:spcPct val="0"/>
              </a:spcBef>
              <a:spcAft>
                <a:spcPct val="0"/>
              </a:spcAft>
            </a:pPr>
            <a:fld id="{461B7FCA-43D2-4F55-B66E-6877F60B620B}" type="datetime'''''''''''''3''''''''3''%'">
              <a:rPr lang="en-GB" altLang="en-US" sz="500" smtClean="0">
                <a:solidFill>
                  <a:schemeClr val="bg1"/>
                </a:solidFill>
                <a:effectLst/>
              </a:rPr>
              <a:pPr algn="ctr">
                <a:lnSpc>
                  <a:spcPct val="90000"/>
                </a:lnSpc>
                <a:spcBef>
                  <a:spcPct val="0"/>
                </a:spcBef>
                <a:spcAft>
                  <a:spcPct val="0"/>
                </a:spcAft>
              </a:pPr>
              <a:t>33%</a:t>
            </a:fld>
            <a:endParaRPr lang="en-GB" sz="500">
              <a:solidFill>
                <a:schemeClr val="bg1"/>
              </a:solidFill>
            </a:endParaRPr>
          </a:p>
        </p:txBody>
      </p:sp>
      <p:sp>
        <p:nvSpPr>
          <p:cNvPr id="687" name="Rectangle 686">
            <a:extLst>
              <a:ext uri="{FF2B5EF4-FFF2-40B4-BE49-F238E27FC236}">
                <a16:creationId xmlns:a16="http://schemas.microsoft.com/office/drawing/2014/main" id="{A3F58DC6-FD1D-33C7-08CA-B0C376B94B48}"/>
              </a:ext>
            </a:extLst>
          </p:cNvPr>
          <p:cNvSpPr/>
          <p:nvPr>
            <p:custDataLst>
              <p:tags r:id="rId20"/>
            </p:custDataLst>
          </p:nvPr>
        </p:nvSpPr>
        <p:spPr bwMode="gray">
          <a:xfrm>
            <a:off x="6811963" y="4602164"/>
            <a:ext cx="146050" cy="68263"/>
          </a:xfrm>
          <a:prstGeom prst="rect">
            <a:avLst/>
          </a:prstGeom>
          <a:solidFill>
            <a:srgbClr val="4C6C9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9525" tIns="0" rIns="9525" bIns="0" rtlCol="0" anchor="ctr"/>
          <a:lstStyle/>
          <a:p>
            <a:pPr algn="ctr">
              <a:lnSpc>
                <a:spcPct val="90000"/>
              </a:lnSpc>
              <a:spcBef>
                <a:spcPct val="0"/>
              </a:spcBef>
              <a:spcAft>
                <a:spcPct val="0"/>
              </a:spcAft>
            </a:pPr>
            <a:fld id="{33026E60-0C6D-4A5F-968D-58251AC86AC3}" type="datetime'4''''''''''''7''''''''''''''''''%'''''''''''''''''''">
              <a:rPr lang="en-GB" altLang="en-US" sz="500" smtClean="0">
                <a:solidFill>
                  <a:schemeClr val="bg1"/>
                </a:solidFill>
                <a:effectLst/>
              </a:rPr>
              <a:pPr algn="ctr">
                <a:lnSpc>
                  <a:spcPct val="90000"/>
                </a:lnSpc>
                <a:spcBef>
                  <a:spcPct val="0"/>
                </a:spcBef>
                <a:spcAft>
                  <a:spcPct val="0"/>
                </a:spcAft>
              </a:pPr>
              <a:t>47%</a:t>
            </a:fld>
            <a:endParaRPr lang="en-GB" sz="500">
              <a:solidFill>
                <a:schemeClr val="bg1"/>
              </a:solidFill>
            </a:endParaRPr>
          </a:p>
        </p:txBody>
      </p:sp>
      <p:sp>
        <p:nvSpPr>
          <p:cNvPr id="37" name="Rectangle 36">
            <a:extLst>
              <a:ext uri="{FF2B5EF4-FFF2-40B4-BE49-F238E27FC236}">
                <a16:creationId xmlns:a16="http://schemas.microsoft.com/office/drawing/2014/main" id="{DA41F1E2-0BA7-2657-C77C-694FF7E835F0}"/>
              </a:ext>
            </a:extLst>
          </p:cNvPr>
          <p:cNvSpPr/>
          <p:nvPr>
            <p:custDataLst>
              <p:tags r:id="rId21"/>
            </p:custDataLst>
          </p:nvPr>
        </p:nvSpPr>
        <p:spPr bwMode="auto">
          <a:xfrm>
            <a:off x="6805613" y="5559425"/>
            <a:ext cx="160338" cy="722313"/>
          </a:xfrm>
          <a:prstGeom prst="rect">
            <a:avLst/>
          </a:prstGeom>
          <a:noFill/>
          <a:ln>
            <a:noFill/>
          </a:ln>
          <a:effectLst/>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vert270" wrap="none" lIns="0" tIns="0" rIns="0" bIns="0" numCol="1" spcCol="0" rtlCol="0" anchor="ctr" anchorCtr="0">
            <a:noAutofit/>
          </a:bodyPr>
          <a:lstStyle/>
          <a:p>
            <a:pPr algn="r">
              <a:spcBef>
                <a:spcPct val="0"/>
              </a:spcBef>
              <a:spcAft>
                <a:spcPct val="0"/>
              </a:spcAft>
            </a:pPr>
            <a:fld id="{DFF778B2-802B-422F-A070-76EB93D41C11}" type="datetime'Ne''''''''the''r''la''''''''''''''n''''''''''''''ds'''">
              <a:rPr lang="en-GB" altLang="en-US" sz="1050" smtClean="0">
                <a:solidFill>
                  <a:schemeClr val="tx1"/>
                </a:solidFill>
              </a:rPr>
              <a:pPr/>
              <a:t>Netherlands</a:t>
            </a:fld>
            <a:endParaRPr lang="en-GB" sz="1050" err="1">
              <a:solidFill>
                <a:schemeClr val="tx1"/>
              </a:solidFill>
            </a:endParaRPr>
          </a:p>
        </p:txBody>
      </p:sp>
      <p:sp>
        <p:nvSpPr>
          <p:cNvPr id="688" name="Rectangle 687">
            <a:extLst>
              <a:ext uri="{FF2B5EF4-FFF2-40B4-BE49-F238E27FC236}">
                <a16:creationId xmlns:a16="http://schemas.microsoft.com/office/drawing/2014/main" id="{3579E462-B910-A190-D6D3-BA18A5C70AFA}"/>
              </a:ext>
            </a:extLst>
          </p:cNvPr>
          <p:cNvSpPr/>
          <p:nvPr>
            <p:custDataLst>
              <p:tags r:id="rId22"/>
            </p:custDataLst>
          </p:nvPr>
        </p:nvSpPr>
        <p:spPr bwMode="gray">
          <a:xfrm>
            <a:off x="7016750" y="2074864"/>
            <a:ext cx="146050" cy="68263"/>
          </a:xfrm>
          <a:prstGeom prst="rect">
            <a:avLst/>
          </a:prstGeom>
          <a:solidFill>
            <a:srgbClr val="C0C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9525" tIns="0" rIns="9525" bIns="0" rtlCol="0" anchor="ctr"/>
          <a:lstStyle/>
          <a:p>
            <a:pPr algn="ctr">
              <a:lnSpc>
                <a:spcPct val="90000"/>
              </a:lnSpc>
              <a:spcBef>
                <a:spcPct val="0"/>
              </a:spcBef>
              <a:spcAft>
                <a:spcPct val="0"/>
              </a:spcAft>
            </a:pPr>
            <a:fld id="{28BB95DE-D566-4CE7-8015-1E9CCB1F8BCB}" type="datetime'''''''''''1''8''''%'''''''''''''''''''''''''''">
              <a:rPr lang="en-GB" altLang="en-US" sz="500" smtClean="0">
                <a:solidFill>
                  <a:schemeClr val="tx1"/>
                </a:solidFill>
                <a:effectLst/>
              </a:rPr>
              <a:pPr algn="ctr">
                <a:lnSpc>
                  <a:spcPct val="90000"/>
                </a:lnSpc>
                <a:spcBef>
                  <a:spcPct val="0"/>
                </a:spcBef>
                <a:spcAft>
                  <a:spcPct val="0"/>
                </a:spcAft>
              </a:pPr>
              <a:t>18%</a:t>
            </a:fld>
            <a:endParaRPr lang="en-GB" sz="500">
              <a:solidFill>
                <a:schemeClr val="tx1"/>
              </a:solidFill>
            </a:endParaRPr>
          </a:p>
        </p:txBody>
      </p:sp>
      <p:sp>
        <p:nvSpPr>
          <p:cNvPr id="689" name="Rectangle 688">
            <a:extLst>
              <a:ext uri="{FF2B5EF4-FFF2-40B4-BE49-F238E27FC236}">
                <a16:creationId xmlns:a16="http://schemas.microsoft.com/office/drawing/2014/main" id="{68CCC47F-0DA6-1121-9AAF-B86DBADF2051}"/>
              </a:ext>
            </a:extLst>
          </p:cNvPr>
          <p:cNvSpPr/>
          <p:nvPr>
            <p:custDataLst>
              <p:tags r:id="rId23"/>
            </p:custDataLst>
          </p:nvPr>
        </p:nvSpPr>
        <p:spPr bwMode="gray">
          <a:xfrm>
            <a:off x="7016750" y="3494089"/>
            <a:ext cx="146050" cy="68263"/>
          </a:xfrm>
          <a:prstGeom prst="rect">
            <a:avLst/>
          </a:prstGeom>
          <a:solidFill>
            <a:srgbClr val="66AB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9525" tIns="0" rIns="9525" bIns="0" rtlCol="0" anchor="ctr"/>
          <a:lstStyle/>
          <a:p>
            <a:pPr algn="ctr">
              <a:lnSpc>
                <a:spcPct val="90000"/>
              </a:lnSpc>
              <a:spcBef>
                <a:spcPct val="0"/>
              </a:spcBef>
              <a:spcAft>
                <a:spcPct val="0"/>
              </a:spcAft>
            </a:pPr>
            <a:fld id="{81AC4354-607B-4EC4-B283-A28CBEC1C065}" type="datetime'''''4''''''8''''''''''''''''%'''''''''''''''''''''''''''''''">
              <a:rPr lang="en-GB" altLang="en-US" sz="500" smtClean="0">
                <a:solidFill>
                  <a:schemeClr val="bg1"/>
                </a:solidFill>
                <a:effectLst/>
              </a:rPr>
              <a:pPr algn="ctr">
                <a:lnSpc>
                  <a:spcPct val="90000"/>
                </a:lnSpc>
                <a:spcBef>
                  <a:spcPct val="0"/>
                </a:spcBef>
                <a:spcAft>
                  <a:spcPct val="0"/>
                </a:spcAft>
              </a:pPr>
              <a:t>48%</a:t>
            </a:fld>
            <a:endParaRPr lang="en-GB" sz="500">
              <a:solidFill>
                <a:schemeClr val="bg1"/>
              </a:solidFill>
            </a:endParaRPr>
          </a:p>
        </p:txBody>
      </p:sp>
      <p:sp>
        <p:nvSpPr>
          <p:cNvPr id="690" name="Rectangle 689">
            <a:extLst>
              <a:ext uri="{FF2B5EF4-FFF2-40B4-BE49-F238E27FC236}">
                <a16:creationId xmlns:a16="http://schemas.microsoft.com/office/drawing/2014/main" id="{E332D0C6-2A29-F610-BCF3-870686CB4E81}"/>
              </a:ext>
            </a:extLst>
          </p:cNvPr>
          <p:cNvSpPr/>
          <p:nvPr>
            <p:custDataLst>
              <p:tags r:id="rId24"/>
            </p:custDataLst>
          </p:nvPr>
        </p:nvSpPr>
        <p:spPr bwMode="gray">
          <a:xfrm>
            <a:off x="7016750" y="4941889"/>
            <a:ext cx="146050" cy="68263"/>
          </a:xfrm>
          <a:prstGeom prst="rect">
            <a:avLst/>
          </a:prstGeom>
          <a:solidFill>
            <a:srgbClr val="4C6C9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9525" tIns="0" rIns="9525" bIns="0" rtlCol="0" anchor="ctr"/>
          <a:lstStyle/>
          <a:p>
            <a:pPr algn="ctr">
              <a:lnSpc>
                <a:spcPct val="90000"/>
              </a:lnSpc>
              <a:spcBef>
                <a:spcPct val="0"/>
              </a:spcBef>
              <a:spcAft>
                <a:spcPct val="0"/>
              </a:spcAft>
            </a:pPr>
            <a:fld id="{83205023-A128-42C7-8444-03A66AE13583}" type="datetime'''''''''''2''''''''''''''''''''''''''''''9''%'''''''''">
              <a:rPr lang="en-GB" altLang="en-US" sz="500" smtClean="0">
                <a:solidFill>
                  <a:schemeClr val="bg1"/>
                </a:solidFill>
                <a:effectLst/>
              </a:rPr>
              <a:pPr algn="ctr">
                <a:lnSpc>
                  <a:spcPct val="90000"/>
                </a:lnSpc>
                <a:spcBef>
                  <a:spcPct val="0"/>
                </a:spcBef>
                <a:spcAft>
                  <a:spcPct val="0"/>
                </a:spcAft>
              </a:pPr>
              <a:t>29%</a:t>
            </a:fld>
            <a:endParaRPr lang="en-GB" sz="500">
              <a:solidFill>
                <a:schemeClr val="bg1"/>
              </a:solidFill>
            </a:endParaRPr>
          </a:p>
        </p:txBody>
      </p:sp>
      <p:sp>
        <p:nvSpPr>
          <p:cNvPr id="41" name="Rectangle 40">
            <a:extLst>
              <a:ext uri="{FF2B5EF4-FFF2-40B4-BE49-F238E27FC236}">
                <a16:creationId xmlns:a16="http://schemas.microsoft.com/office/drawing/2014/main" id="{62F35320-97C3-EBB2-09CD-1493EED7F013}"/>
              </a:ext>
            </a:extLst>
          </p:cNvPr>
          <p:cNvSpPr/>
          <p:nvPr>
            <p:custDataLst>
              <p:tags r:id="rId25"/>
            </p:custDataLst>
          </p:nvPr>
        </p:nvSpPr>
        <p:spPr bwMode="auto">
          <a:xfrm>
            <a:off x="7010400" y="5559425"/>
            <a:ext cx="160338" cy="484188"/>
          </a:xfrm>
          <a:prstGeom prst="rect">
            <a:avLst/>
          </a:prstGeom>
          <a:noFill/>
          <a:ln>
            <a:noFill/>
          </a:ln>
          <a:effectLst/>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vert270" wrap="none" lIns="0" tIns="0" rIns="0" bIns="0" numCol="1" spcCol="0" rtlCol="0" anchor="ctr" anchorCtr="0">
            <a:noAutofit/>
          </a:bodyPr>
          <a:lstStyle/>
          <a:p>
            <a:pPr algn="r">
              <a:spcBef>
                <a:spcPct val="0"/>
              </a:spcBef>
              <a:spcAft>
                <a:spcPct val="0"/>
              </a:spcAft>
            </a:pPr>
            <a:fld id="{E91B96C6-7C19-4BF2-B24C-0078B201624A}" type="datetime'B''''el''''''''''g''i''''um'''''''">
              <a:rPr lang="en-GB" altLang="en-US" sz="1050" smtClean="0">
                <a:solidFill>
                  <a:schemeClr val="tx1"/>
                </a:solidFill>
              </a:rPr>
              <a:pPr/>
              <a:t>Belgium</a:t>
            </a:fld>
            <a:endParaRPr lang="en-GB" sz="1050">
              <a:solidFill>
                <a:schemeClr val="tx1"/>
              </a:solidFill>
            </a:endParaRPr>
          </a:p>
        </p:txBody>
      </p:sp>
      <p:sp>
        <p:nvSpPr>
          <p:cNvPr id="721" name="Rectangle 720">
            <a:extLst>
              <a:ext uri="{FF2B5EF4-FFF2-40B4-BE49-F238E27FC236}">
                <a16:creationId xmlns:a16="http://schemas.microsoft.com/office/drawing/2014/main" id="{E9780B2E-DB64-1236-ED67-AB30C013C8EC}"/>
              </a:ext>
            </a:extLst>
          </p:cNvPr>
          <p:cNvSpPr/>
          <p:nvPr>
            <p:custDataLst>
              <p:tags r:id="rId26"/>
            </p:custDataLst>
          </p:nvPr>
        </p:nvSpPr>
        <p:spPr bwMode="gray">
          <a:xfrm>
            <a:off x="7219950" y="2160589"/>
            <a:ext cx="146050" cy="68263"/>
          </a:xfrm>
          <a:prstGeom prst="rect">
            <a:avLst/>
          </a:prstGeom>
          <a:solidFill>
            <a:srgbClr val="C0C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9525" tIns="0" rIns="9525" bIns="0" rtlCol="0" anchor="ctr"/>
          <a:lstStyle/>
          <a:p>
            <a:pPr algn="ctr">
              <a:lnSpc>
                <a:spcPct val="90000"/>
              </a:lnSpc>
              <a:spcBef>
                <a:spcPct val="0"/>
              </a:spcBef>
              <a:spcAft>
                <a:spcPct val="0"/>
              </a:spcAft>
            </a:pPr>
            <a:fld id="{C926789D-8DFA-4A90-85F8-097AFB39DA98}" type="datetime'''''''''''2''''''''''''''''''''3''''''''''''''''''''''%'">
              <a:rPr lang="en-GB" altLang="en-US" sz="500" smtClean="0">
                <a:solidFill>
                  <a:schemeClr val="tx1"/>
                </a:solidFill>
                <a:effectLst/>
              </a:rPr>
              <a:pPr algn="ctr">
                <a:lnSpc>
                  <a:spcPct val="90000"/>
                </a:lnSpc>
                <a:spcBef>
                  <a:spcPct val="0"/>
                </a:spcBef>
                <a:spcAft>
                  <a:spcPct val="0"/>
                </a:spcAft>
              </a:pPr>
              <a:t>23%</a:t>
            </a:fld>
            <a:endParaRPr lang="en-GB" sz="500">
              <a:solidFill>
                <a:schemeClr val="tx1"/>
              </a:solidFill>
            </a:endParaRPr>
          </a:p>
        </p:txBody>
      </p:sp>
      <p:sp>
        <p:nvSpPr>
          <p:cNvPr id="692" name="Rectangle 691">
            <a:extLst>
              <a:ext uri="{FF2B5EF4-FFF2-40B4-BE49-F238E27FC236}">
                <a16:creationId xmlns:a16="http://schemas.microsoft.com/office/drawing/2014/main" id="{A58D06CF-985E-8B6E-0017-B656056FA843}"/>
              </a:ext>
            </a:extLst>
          </p:cNvPr>
          <p:cNvSpPr/>
          <p:nvPr>
            <p:custDataLst>
              <p:tags r:id="rId27"/>
            </p:custDataLst>
          </p:nvPr>
        </p:nvSpPr>
        <p:spPr bwMode="gray">
          <a:xfrm>
            <a:off x="7219950" y="3097214"/>
            <a:ext cx="146050" cy="68263"/>
          </a:xfrm>
          <a:prstGeom prst="rect">
            <a:avLst/>
          </a:prstGeom>
          <a:solidFill>
            <a:srgbClr val="66AB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9525" tIns="0" rIns="9525" bIns="0" rtlCol="0" anchor="ctr"/>
          <a:lstStyle/>
          <a:p>
            <a:pPr algn="ctr">
              <a:lnSpc>
                <a:spcPct val="90000"/>
              </a:lnSpc>
              <a:spcBef>
                <a:spcPct val="0"/>
              </a:spcBef>
              <a:spcAft>
                <a:spcPct val="0"/>
              </a:spcAft>
            </a:pPr>
            <a:fld id="{F256B878-26AA-43C8-ADE8-6990D4B656CC}" type="datetime'2''''''4''''''''''''''''''''''''%'''''''">
              <a:rPr lang="en-GB" altLang="en-US" sz="500" smtClean="0">
                <a:solidFill>
                  <a:schemeClr val="bg1"/>
                </a:solidFill>
                <a:effectLst/>
              </a:rPr>
              <a:pPr algn="ctr">
                <a:lnSpc>
                  <a:spcPct val="90000"/>
                </a:lnSpc>
                <a:spcBef>
                  <a:spcPct val="0"/>
                </a:spcBef>
                <a:spcAft>
                  <a:spcPct val="0"/>
                </a:spcAft>
              </a:pPr>
              <a:t>24%</a:t>
            </a:fld>
            <a:endParaRPr lang="en-GB" sz="500">
              <a:solidFill>
                <a:schemeClr val="bg1"/>
              </a:solidFill>
            </a:endParaRPr>
          </a:p>
        </p:txBody>
      </p:sp>
      <p:sp>
        <p:nvSpPr>
          <p:cNvPr id="693" name="Rectangle 692">
            <a:extLst>
              <a:ext uri="{FF2B5EF4-FFF2-40B4-BE49-F238E27FC236}">
                <a16:creationId xmlns:a16="http://schemas.microsoft.com/office/drawing/2014/main" id="{9A051F64-4E48-C760-37E1-6AE10BF98BCD}"/>
              </a:ext>
            </a:extLst>
          </p:cNvPr>
          <p:cNvSpPr/>
          <p:nvPr>
            <p:custDataLst>
              <p:tags r:id="rId28"/>
            </p:custDataLst>
          </p:nvPr>
        </p:nvSpPr>
        <p:spPr bwMode="gray">
          <a:xfrm>
            <a:off x="7219950" y="4516439"/>
            <a:ext cx="146050" cy="68263"/>
          </a:xfrm>
          <a:prstGeom prst="rect">
            <a:avLst/>
          </a:prstGeom>
          <a:solidFill>
            <a:srgbClr val="4C6C9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9525" tIns="0" rIns="9525" bIns="0" rtlCol="0" anchor="ctr"/>
          <a:lstStyle/>
          <a:p>
            <a:pPr algn="ctr">
              <a:lnSpc>
                <a:spcPct val="90000"/>
              </a:lnSpc>
              <a:spcBef>
                <a:spcPct val="0"/>
              </a:spcBef>
              <a:spcAft>
                <a:spcPct val="0"/>
              </a:spcAft>
            </a:pPr>
            <a:fld id="{6B74D01E-F990-47CC-94EC-ABA0B22B54D0}" type="datetime'5''''''2''''''''''''''''''''''''''''''''''''''''''''''''%'''">
              <a:rPr lang="en-GB" altLang="en-US" sz="500" smtClean="0">
                <a:solidFill>
                  <a:schemeClr val="bg1"/>
                </a:solidFill>
                <a:effectLst/>
              </a:rPr>
              <a:pPr algn="ctr">
                <a:lnSpc>
                  <a:spcPct val="90000"/>
                </a:lnSpc>
                <a:spcBef>
                  <a:spcPct val="0"/>
                </a:spcBef>
                <a:spcAft>
                  <a:spcPct val="0"/>
                </a:spcAft>
              </a:pPr>
              <a:t>52%</a:t>
            </a:fld>
            <a:endParaRPr lang="en-GB" sz="500">
              <a:solidFill>
                <a:schemeClr val="bg1"/>
              </a:solidFill>
            </a:endParaRPr>
          </a:p>
        </p:txBody>
      </p:sp>
      <p:sp>
        <p:nvSpPr>
          <p:cNvPr id="46" name="Rectangle 45">
            <a:extLst>
              <a:ext uri="{FF2B5EF4-FFF2-40B4-BE49-F238E27FC236}">
                <a16:creationId xmlns:a16="http://schemas.microsoft.com/office/drawing/2014/main" id="{1044CDD9-99AF-8019-526A-D9B4E3673DB8}"/>
              </a:ext>
            </a:extLst>
          </p:cNvPr>
          <p:cNvSpPr/>
          <p:nvPr>
            <p:custDataLst>
              <p:tags r:id="rId29"/>
            </p:custDataLst>
          </p:nvPr>
        </p:nvSpPr>
        <p:spPr bwMode="auto">
          <a:xfrm>
            <a:off x="7213600" y="5559425"/>
            <a:ext cx="160338" cy="492125"/>
          </a:xfrm>
          <a:prstGeom prst="rect">
            <a:avLst/>
          </a:prstGeom>
          <a:noFill/>
          <a:ln>
            <a:noFill/>
          </a:ln>
          <a:effectLst/>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vert270" wrap="none" lIns="0" tIns="0" rIns="0" bIns="0" numCol="1" spcCol="0" rtlCol="0" anchor="ctr" anchorCtr="0">
            <a:noAutofit/>
          </a:bodyPr>
          <a:lstStyle/>
          <a:p>
            <a:pPr algn="r">
              <a:spcBef>
                <a:spcPct val="0"/>
              </a:spcBef>
              <a:spcAft>
                <a:spcPct val="0"/>
              </a:spcAft>
            </a:pPr>
            <a:fld id="{A275F6EA-27B2-44EF-B806-643FCE24F226}" type="datetime'''''''En''''gl''''''''''''a''''''n''''''d'''''''''''''''''''">
              <a:rPr lang="en-GB" altLang="en-US" sz="1050" smtClean="0">
                <a:solidFill>
                  <a:schemeClr val="tx1"/>
                </a:solidFill>
              </a:rPr>
              <a:pPr/>
              <a:t>England</a:t>
            </a:fld>
            <a:endParaRPr lang="en-GB" sz="1050" err="1">
              <a:solidFill>
                <a:schemeClr val="tx1"/>
              </a:solidFill>
            </a:endParaRPr>
          </a:p>
        </p:txBody>
      </p:sp>
      <p:sp>
        <p:nvSpPr>
          <p:cNvPr id="694" name="Rectangle 693">
            <a:extLst>
              <a:ext uri="{FF2B5EF4-FFF2-40B4-BE49-F238E27FC236}">
                <a16:creationId xmlns:a16="http://schemas.microsoft.com/office/drawing/2014/main" id="{87F90CFD-5102-C269-E2EB-0330E2D77A01}"/>
              </a:ext>
            </a:extLst>
          </p:cNvPr>
          <p:cNvSpPr/>
          <p:nvPr>
            <p:custDataLst>
              <p:tags r:id="rId30"/>
            </p:custDataLst>
          </p:nvPr>
        </p:nvSpPr>
        <p:spPr bwMode="gray">
          <a:xfrm>
            <a:off x="7424738" y="2046289"/>
            <a:ext cx="146050" cy="68263"/>
          </a:xfrm>
          <a:prstGeom prst="rect">
            <a:avLst/>
          </a:prstGeom>
          <a:solidFill>
            <a:srgbClr val="C0C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9525" tIns="0" rIns="9525" bIns="0" rtlCol="0" anchor="ctr"/>
          <a:lstStyle/>
          <a:p>
            <a:pPr algn="ctr">
              <a:lnSpc>
                <a:spcPct val="90000"/>
              </a:lnSpc>
              <a:spcBef>
                <a:spcPct val="0"/>
              </a:spcBef>
              <a:spcAft>
                <a:spcPct val="0"/>
              </a:spcAft>
            </a:pPr>
            <a:fld id="{3B23CD87-57D0-42A6-9A35-E49FA193730E}" type="datetime'''''''''''''''1''''''''''''''''''''''''''7''%'''''''''">
              <a:rPr lang="en-GB" altLang="en-US" sz="500" smtClean="0">
                <a:solidFill>
                  <a:schemeClr val="tx1"/>
                </a:solidFill>
                <a:effectLst/>
              </a:rPr>
              <a:pPr algn="ctr">
                <a:lnSpc>
                  <a:spcPct val="90000"/>
                </a:lnSpc>
                <a:spcBef>
                  <a:spcPct val="0"/>
                </a:spcBef>
                <a:spcAft>
                  <a:spcPct val="0"/>
                </a:spcAft>
              </a:pPr>
              <a:t>17%</a:t>
            </a:fld>
            <a:endParaRPr lang="en-GB" sz="500">
              <a:solidFill>
                <a:schemeClr val="tx1"/>
              </a:solidFill>
            </a:endParaRPr>
          </a:p>
        </p:txBody>
      </p:sp>
      <p:sp>
        <p:nvSpPr>
          <p:cNvPr id="695" name="Rectangle 694">
            <a:extLst>
              <a:ext uri="{FF2B5EF4-FFF2-40B4-BE49-F238E27FC236}">
                <a16:creationId xmlns:a16="http://schemas.microsoft.com/office/drawing/2014/main" id="{2691B751-72AB-5C71-9860-9F34A890A2FA}"/>
              </a:ext>
            </a:extLst>
          </p:cNvPr>
          <p:cNvSpPr/>
          <p:nvPr>
            <p:custDataLst>
              <p:tags r:id="rId31"/>
            </p:custDataLst>
          </p:nvPr>
        </p:nvSpPr>
        <p:spPr bwMode="gray">
          <a:xfrm>
            <a:off x="7424738" y="3352801"/>
            <a:ext cx="146050" cy="68263"/>
          </a:xfrm>
          <a:prstGeom prst="rect">
            <a:avLst/>
          </a:prstGeom>
          <a:solidFill>
            <a:srgbClr val="66AB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9525" tIns="0" rIns="9525" bIns="0" rtlCol="0" anchor="ctr"/>
          <a:lstStyle/>
          <a:p>
            <a:pPr algn="ctr">
              <a:lnSpc>
                <a:spcPct val="90000"/>
              </a:lnSpc>
              <a:spcBef>
                <a:spcPct val="0"/>
              </a:spcBef>
              <a:spcAft>
                <a:spcPct val="0"/>
              </a:spcAft>
            </a:pPr>
            <a:fld id="{C47B093C-A8CC-4106-B60A-1A4BBC3B877B}" type="datetime'''''3''''''''''''''''''''''''''5''''''''''''''''''''''''%'''">
              <a:rPr lang="en-GB" altLang="en-US" sz="500" smtClean="0">
                <a:solidFill>
                  <a:schemeClr val="bg1"/>
                </a:solidFill>
                <a:effectLst/>
              </a:rPr>
              <a:pPr algn="ctr">
                <a:lnSpc>
                  <a:spcPct val="90000"/>
                </a:lnSpc>
                <a:spcBef>
                  <a:spcPct val="0"/>
                </a:spcBef>
                <a:spcAft>
                  <a:spcPct val="0"/>
                </a:spcAft>
              </a:pPr>
              <a:t>35%</a:t>
            </a:fld>
            <a:endParaRPr lang="en-GB" sz="500">
              <a:solidFill>
                <a:schemeClr val="bg1"/>
              </a:solidFill>
            </a:endParaRPr>
          </a:p>
        </p:txBody>
      </p:sp>
      <p:sp>
        <p:nvSpPr>
          <p:cNvPr id="696" name="Rectangle 695">
            <a:extLst>
              <a:ext uri="{FF2B5EF4-FFF2-40B4-BE49-F238E27FC236}">
                <a16:creationId xmlns:a16="http://schemas.microsoft.com/office/drawing/2014/main" id="{828B6E58-9EFF-110B-8E7E-710235587F11}"/>
              </a:ext>
            </a:extLst>
          </p:cNvPr>
          <p:cNvSpPr/>
          <p:nvPr>
            <p:custDataLst>
              <p:tags r:id="rId32"/>
            </p:custDataLst>
          </p:nvPr>
        </p:nvSpPr>
        <p:spPr bwMode="gray">
          <a:xfrm>
            <a:off x="7424738" y="4743451"/>
            <a:ext cx="146050" cy="68263"/>
          </a:xfrm>
          <a:prstGeom prst="rect">
            <a:avLst/>
          </a:prstGeom>
          <a:solidFill>
            <a:srgbClr val="4C6C9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9525" tIns="0" rIns="9525" bIns="0" rtlCol="0" anchor="ctr"/>
          <a:lstStyle/>
          <a:p>
            <a:pPr algn="ctr">
              <a:lnSpc>
                <a:spcPct val="90000"/>
              </a:lnSpc>
              <a:spcBef>
                <a:spcPct val="0"/>
              </a:spcBef>
              <a:spcAft>
                <a:spcPct val="0"/>
              </a:spcAft>
            </a:pPr>
            <a:fld id="{7766C224-B9BB-47F3-80F2-D3A7CD593434}" type="datetime'3''''''9''''''''%'''''''''">
              <a:rPr lang="en-GB" altLang="en-US" sz="500" smtClean="0">
                <a:solidFill>
                  <a:schemeClr val="bg1"/>
                </a:solidFill>
                <a:effectLst/>
              </a:rPr>
              <a:pPr algn="ctr">
                <a:lnSpc>
                  <a:spcPct val="90000"/>
                </a:lnSpc>
                <a:spcBef>
                  <a:spcPct val="0"/>
                </a:spcBef>
                <a:spcAft>
                  <a:spcPct val="0"/>
                </a:spcAft>
              </a:pPr>
              <a:t>39%</a:t>
            </a:fld>
            <a:endParaRPr lang="en-GB" sz="500">
              <a:solidFill>
                <a:schemeClr val="bg1"/>
              </a:solidFill>
            </a:endParaRPr>
          </a:p>
        </p:txBody>
      </p:sp>
      <p:sp>
        <p:nvSpPr>
          <p:cNvPr id="50" name="Rectangle 49">
            <a:extLst>
              <a:ext uri="{FF2B5EF4-FFF2-40B4-BE49-F238E27FC236}">
                <a16:creationId xmlns:a16="http://schemas.microsoft.com/office/drawing/2014/main" id="{AB4C4D55-ED97-9174-E254-1B1F4F7DEC68}"/>
              </a:ext>
            </a:extLst>
          </p:cNvPr>
          <p:cNvSpPr/>
          <p:nvPr>
            <p:custDataLst>
              <p:tags r:id="rId33"/>
            </p:custDataLst>
          </p:nvPr>
        </p:nvSpPr>
        <p:spPr bwMode="auto">
          <a:xfrm>
            <a:off x="7418388" y="5559424"/>
            <a:ext cx="160338" cy="484188"/>
          </a:xfrm>
          <a:prstGeom prst="rect">
            <a:avLst/>
          </a:prstGeom>
          <a:noFill/>
          <a:ln>
            <a:noFill/>
          </a:ln>
          <a:effectLst/>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vert270" wrap="none" lIns="0" tIns="0" rIns="0" bIns="0" numCol="1" spcCol="0" rtlCol="0" anchor="ctr" anchorCtr="0">
            <a:noAutofit/>
          </a:bodyPr>
          <a:lstStyle/>
          <a:p>
            <a:pPr algn="r">
              <a:spcBef>
                <a:spcPct val="0"/>
              </a:spcBef>
              <a:spcAft>
                <a:spcPct val="0"/>
              </a:spcAft>
            </a:pPr>
            <a:fld id="{2CFFDAD8-3C48-408E-A8E4-8EF305A5F121}" type="datetime'S''''''''''we''''''''d''''''''''''''en'''">
              <a:rPr lang="en-GB" altLang="en-US" sz="1050" smtClean="0">
                <a:solidFill>
                  <a:schemeClr val="tx1"/>
                </a:solidFill>
              </a:rPr>
              <a:pPr/>
              <a:t>Sweden</a:t>
            </a:fld>
            <a:endParaRPr lang="en-GB" sz="1050" err="1">
              <a:solidFill>
                <a:schemeClr val="tx1"/>
              </a:solidFill>
            </a:endParaRPr>
          </a:p>
        </p:txBody>
      </p:sp>
      <p:sp>
        <p:nvSpPr>
          <p:cNvPr id="697" name="Rectangle 696">
            <a:extLst>
              <a:ext uri="{FF2B5EF4-FFF2-40B4-BE49-F238E27FC236}">
                <a16:creationId xmlns:a16="http://schemas.microsoft.com/office/drawing/2014/main" id="{7D11EDA9-8020-6BEA-7852-851149F631E4}"/>
              </a:ext>
            </a:extLst>
          </p:cNvPr>
          <p:cNvSpPr/>
          <p:nvPr>
            <p:custDataLst>
              <p:tags r:id="rId34"/>
            </p:custDataLst>
          </p:nvPr>
        </p:nvSpPr>
        <p:spPr bwMode="gray">
          <a:xfrm>
            <a:off x="7627938" y="2103439"/>
            <a:ext cx="146050" cy="68263"/>
          </a:xfrm>
          <a:prstGeom prst="rect">
            <a:avLst/>
          </a:prstGeom>
          <a:solidFill>
            <a:srgbClr val="C0C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9525" tIns="0" rIns="9525" bIns="0" rtlCol="0" anchor="ctr"/>
          <a:lstStyle/>
          <a:p>
            <a:pPr algn="ctr">
              <a:lnSpc>
                <a:spcPct val="90000"/>
              </a:lnSpc>
              <a:spcBef>
                <a:spcPct val="0"/>
              </a:spcBef>
              <a:spcAft>
                <a:spcPct val="0"/>
              </a:spcAft>
            </a:pPr>
            <a:fld id="{D6764BB4-1343-4E25-A87C-DC3BE990E847}" type="datetime'''''''''''''''''2''''''0''''''''''''''''''''''%'''''''''">
              <a:rPr lang="en-GB" altLang="en-US" sz="500" smtClean="0">
                <a:solidFill>
                  <a:schemeClr val="tx1"/>
                </a:solidFill>
                <a:effectLst/>
              </a:rPr>
              <a:pPr algn="ctr">
                <a:lnSpc>
                  <a:spcPct val="90000"/>
                </a:lnSpc>
                <a:spcBef>
                  <a:spcPct val="0"/>
                </a:spcBef>
                <a:spcAft>
                  <a:spcPct val="0"/>
                </a:spcAft>
              </a:pPr>
              <a:t>20%</a:t>
            </a:fld>
            <a:endParaRPr lang="en-GB" sz="500">
              <a:solidFill>
                <a:schemeClr val="tx1"/>
              </a:solidFill>
            </a:endParaRPr>
          </a:p>
        </p:txBody>
      </p:sp>
      <p:sp>
        <p:nvSpPr>
          <p:cNvPr id="698" name="Rectangle 697">
            <a:extLst>
              <a:ext uri="{FF2B5EF4-FFF2-40B4-BE49-F238E27FC236}">
                <a16:creationId xmlns:a16="http://schemas.microsoft.com/office/drawing/2014/main" id="{65BFE98F-5DFC-F86F-97BC-0C57A9350612}"/>
              </a:ext>
            </a:extLst>
          </p:cNvPr>
          <p:cNvSpPr/>
          <p:nvPr>
            <p:custDataLst>
              <p:tags r:id="rId35"/>
            </p:custDataLst>
          </p:nvPr>
        </p:nvSpPr>
        <p:spPr bwMode="gray">
          <a:xfrm>
            <a:off x="7627938" y="3692526"/>
            <a:ext cx="146050" cy="68263"/>
          </a:xfrm>
          <a:prstGeom prst="rect">
            <a:avLst/>
          </a:prstGeom>
          <a:solidFill>
            <a:srgbClr val="66AB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9525" tIns="0" rIns="9525" bIns="0" rtlCol="0" anchor="ctr"/>
          <a:lstStyle/>
          <a:p>
            <a:pPr algn="ctr">
              <a:lnSpc>
                <a:spcPct val="90000"/>
              </a:lnSpc>
              <a:spcBef>
                <a:spcPct val="0"/>
              </a:spcBef>
              <a:spcAft>
                <a:spcPct val="0"/>
              </a:spcAft>
            </a:pPr>
            <a:fld id="{CCA785C8-21E2-4849-8B45-675326B17573}" type="datetime'''''''''''4''7%'''''''''''''''''''''''">
              <a:rPr lang="en-GB" altLang="en-US" sz="500" smtClean="0">
                <a:solidFill>
                  <a:schemeClr val="bg1"/>
                </a:solidFill>
                <a:effectLst/>
              </a:rPr>
              <a:pPr algn="ctr">
                <a:lnSpc>
                  <a:spcPct val="90000"/>
                </a:lnSpc>
                <a:spcBef>
                  <a:spcPct val="0"/>
                </a:spcBef>
                <a:spcAft>
                  <a:spcPct val="0"/>
                </a:spcAft>
              </a:pPr>
              <a:t>47%</a:t>
            </a:fld>
            <a:endParaRPr lang="en-GB" sz="500">
              <a:solidFill>
                <a:schemeClr val="bg1"/>
              </a:solidFill>
            </a:endParaRPr>
          </a:p>
        </p:txBody>
      </p:sp>
      <p:sp>
        <p:nvSpPr>
          <p:cNvPr id="699" name="Rectangle 698">
            <a:extLst>
              <a:ext uri="{FF2B5EF4-FFF2-40B4-BE49-F238E27FC236}">
                <a16:creationId xmlns:a16="http://schemas.microsoft.com/office/drawing/2014/main" id="{546B05AB-DD6F-BDFB-FA9E-BE767B231CCB}"/>
              </a:ext>
            </a:extLst>
          </p:cNvPr>
          <p:cNvSpPr/>
          <p:nvPr>
            <p:custDataLst>
              <p:tags r:id="rId36"/>
            </p:custDataLst>
          </p:nvPr>
        </p:nvSpPr>
        <p:spPr bwMode="gray">
          <a:xfrm>
            <a:off x="7627938" y="5027614"/>
            <a:ext cx="146050" cy="68263"/>
          </a:xfrm>
          <a:prstGeom prst="rect">
            <a:avLst/>
          </a:prstGeom>
          <a:solidFill>
            <a:srgbClr val="4C6C9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9525" tIns="0" rIns="9525" bIns="0" rtlCol="0" anchor="ctr"/>
          <a:lstStyle/>
          <a:p>
            <a:pPr algn="ctr">
              <a:lnSpc>
                <a:spcPct val="90000"/>
              </a:lnSpc>
              <a:spcBef>
                <a:spcPct val="0"/>
              </a:spcBef>
              <a:spcAft>
                <a:spcPct val="0"/>
              </a:spcAft>
            </a:pPr>
            <a:fld id="{B7AF3CAB-1FE9-4D60-A8AB-92D8876AFA27}" type="datetime'''''''''2''''''''''''''''4''''''%'''''''''''''''''">
              <a:rPr lang="en-GB" altLang="en-US" sz="500" smtClean="0">
                <a:solidFill>
                  <a:schemeClr val="bg1"/>
                </a:solidFill>
                <a:effectLst/>
              </a:rPr>
              <a:pPr algn="ctr">
                <a:lnSpc>
                  <a:spcPct val="90000"/>
                </a:lnSpc>
                <a:spcBef>
                  <a:spcPct val="0"/>
                </a:spcBef>
                <a:spcAft>
                  <a:spcPct val="0"/>
                </a:spcAft>
              </a:pPr>
              <a:t>24%</a:t>
            </a:fld>
            <a:endParaRPr lang="en-GB" sz="500">
              <a:solidFill>
                <a:schemeClr val="bg1"/>
              </a:solidFill>
            </a:endParaRPr>
          </a:p>
        </p:txBody>
      </p:sp>
      <p:sp>
        <p:nvSpPr>
          <p:cNvPr id="54" name="Rectangle 53">
            <a:extLst>
              <a:ext uri="{FF2B5EF4-FFF2-40B4-BE49-F238E27FC236}">
                <a16:creationId xmlns:a16="http://schemas.microsoft.com/office/drawing/2014/main" id="{58ECE920-89D3-AE63-9F31-0E12CEBB6B00}"/>
              </a:ext>
            </a:extLst>
          </p:cNvPr>
          <p:cNvSpPr/>
          <p:nvPr>
            <p:custDataLst>
              <p:tags r:id="rId37"/>
            </p:custDataLst>
          </p:nvPr>
        </p:nvSpPr>
        <p:spPr bwMode="auto">
          <a:xfrm>
            <a:off x="7621588" y="5559425"/>
            <a:ext cx="160338" cy="454025"/>
          </a:xfrm>
          <a:prstGeom prst="rect">
            <a:avLst/>
          </a:prstGeom>
          <a:noFill/>
          <a:ln>
            <a:noFill/>
          </a:ln>
          <a:effectLst/>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vert270" wrap="none" lIns="0" tIns="0" rIns="0" bIns="0" numCol="1" spcCol="0" rtlCol="0" anchor="ctr" anchorCtr="0">
            <a:noAutofit/>
          </a:bodyPr>
          <a:lstStyle/>
          <a:p>
            <a:pPr algn="r">
              <a:spcBef>
                <a:spcPct val="0"/>
              </a:spcBef>
              <a:spcAft>
                <a:spcPct val="0"/>
              </a:spcAft>
            </a:pPr>
            <a:fld id="{185BA137-2753-40D6-8145-CB6F6F92087F}" type="datetime'''''''''''''N''''or''w''''''''''''''''''a''''''''''''y'''">
              <a:rPr lang="en-GB" altLang="en-US" sz="1050" smtClean="0">
                <a:solidFill>
                  <a:schemeClr val="tx1"/>
                </a:solidFill>
              </a:rPr>
              <a:pPr/>
              <a:t>Norway</a:t>
            </a:fld>
            <a:endParaRPr lang="en-GB" sz="1050" err="1">
              <a:solidFill>
                <a:schemeClr val="tx1"/>
              </a:solidFill>
            </a:endParaRPr>
          </a:p>
        </p:txBody>
      </p:sp>
      <p:sp>
        <p:nvSpPr>
          <p:cNvPr id="700" name="Rectangle 699">
            <a:extLst>
              <a:ext uri="{FF2B5EF4-FFF2-40B4-BE49-F238E27FC236}">
                <a16:creationId xmlns:a16="http://schemas.microsoft.com/office/drawing/2014/main" id="{B497DB67-1034-9041-DB18-1B70F500324B}"/>
              </a:ext>
            </a:extLst>
          </p:cNvPr>
          <p:cNvSpPr/>
          <p:nvPr>
            <p:custDataLst>
              <p:tags r:id="rId38"/>
            </p:custDataLst>
          </p:nvPr>
        </p:nvSpPr>
        <p:spPr bwMode="gray">
          <a:xfrm>
            <a:off x="7832725" y="2103439"/>
            <a:ext cx="146050" cy="68263"/>
          </a:xfrm>
          <a:prstGeom prst="rect">
            <a:avLst/>
          </a:prstGeom>
          <a:solidFill>
            <a:srgbClr val="C0C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9525" tIns="0" rIns="9525" bIns="0" rtlCol="0" anchor="ctr"/>
          <a:lstStyle/>
          <a:p>
            <a:pPr algn="ctr">
              <a:lnSpc>
                <a:spcPct val="90000"/>
              </a:lnSpc>
              <a:spcBef>
                <a:spcPct val="0"/>
              </a:spcBef>
              <a:spcAft>
                <a:spcPct val="0"/>
              </a:spcAft>
            </a:pPr>
            <a:fld id="{3D2934F5-4871-496B-8D55-C339FBE4DC07}" type="datetime'''''20''''''''''%'''''''''''''''''''''">
              <a:rPr lang="en-GB" altLang="en-US" sz="500" smtClean="0">
                <a:solidFill>
                  <a:schemeClr val="tx1"/>
                </a:solidFill>
                <a:effectLst/>
              </a:rPr>
              <a:pPr algn="ctr">
                <a:lnSpc>
                  <a:spcPct val="90000"/>
                </a:lnSpc>
                <a:spcBef>
                  <a:spcPct val="0"/>
                </a:spcBef>
                <a:spcAft>
                  <a:spcPct val="0"/>
                </a:spcAft>
              </a:pPr>
              <a:t>20%</a:t>
            </a:fld>
            <a:endParaRPr lang="en-GB" sz="500">
              <a:solidFill>
                <a:schemeClr val="tx1"/>
              </a:solidFill>
            </a:endParaRPr>
          </a:p>
        </p:txBody>
      </p:sp>
      <p:sp>
        <p:nvSpPr>
          <p:cNvPr id="701" name="Rectangle 700">
            <a:extLst>
              <a:ext uri="{FF2B5EF4-FFF2-40B4-BE49-F238E27FC236}">
                <a16:creationId xmlns:a16="http://schemas.microsoft.com/office/drawing/2014/main" id="{4B92FA5E-43FD-131C-64DB-C9C94BC6EBF6}"/>
              </a:ext>
            </a:extLst>
          </p:cNvPr>
          <p:cNvSpPr/>
          <p:nvPr>
            <p:custDataLst>
              <p:tags r:id="rId39"/>
            </p:custDataLst>
          </p:nvPr>
        </p:nvSpPr>
        <p:spPr bwMode="gray">
          <a:xfrm>
            <a:off x="7832725" y="2671764"/>
            <a:ext cx="146050" cy="68263"/>
          </a:xfrm>
          <a:prstGeom prst="rect">
            <a:avLst/>
          </a:prstGeom>
          <a:solidFill>
            <a:srgbClr val="BCE8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9525" tIns="0" rIns="9525" bIns="0" rtlCol="0" anchor="ctr"/>
          <a:lstStyle/>
          <a:p>
            <a:pPr algn="ctr">
              <a:lnSpc>
                <a:spcPct val="90000"/>
              </a:lnSpc>
              <a:spcBef>
                <a:spcPct val="0"/>
              </a:spcBef>
              <a:spcAft>
                <a:spcPct val="0"/>
              </a:spcAft>
            </a:pPr>
            <a:fld id="{02171EE6-7D68-44DA-8038-3C3B995B3BE9}" type="datetime'''1''''''''''''''''''''''''''''1''''''''''''''''''''''%'">
              <a:rPr lang="en-GB" altLang="en-US" sz="500" smtClean="0">
                <a:solidFill>
                  <a:schemeClr val="tx1"/>
                </a:solidFill>
                <a:effectLst/>
              </a:rPr>
              <a:pPr algn="ctr">
                <a:lnSpc>
                  <a:spcPct val="90000"/>
                </a:lnSpc>
                <a:spcBef>
                  <a:spcPct val="0"/>
                </a:spcBef>
                <a:spcAft>
                  <a:spcPct val="0"/>
                </a:spcAft>
              </a:pPr>
              <a:t>11%</a:t>
            </a:fld>
            <a:endParaRPr lang="en-GB" sz="500">
              <a:solidFill>
                <a:schemeClr val="tx1"/>
              </a:solidFill>
            </a:endParaRPr>
          </a:p>
        </p:txBody>
      </p:sp>
      <p:sp>
        <p:nvSpPr>
          <p:cNvPr id="702" name="Rectangle 701">
            <a:extLst>
              <a:ext uri="{FF2B5EF4-FFF2-40B4-BE49-F238E27FC236}">
                <a16:creationId xmlns:a16="http://schemas.microsoft.com/office/drawing/2014/main" id="{AA1234E1-0087-1260-6DB7-91FEE20FF8F9}"/>
              </a:ext>
            </a:extLst>
          </p:cNvPr>
          <p:cNvSpPr/>
          <p:nvPr>
            <p:custDataLst>
              <p:tags r:id="rId40"/>
            </p:custDataLst>
          </p:nvPr>
        </p:nvSpPr>
        <p:spPr bwMode="gray">
          <a:xfrm>
            <a:off x="7832725" y="3579814"/>
            <a:ext cx="146050" cy="68263"/>
          </a:xfrm>
          <a:prstGeom prst="rect">
            <a:avLst/>
          </a:prstGeom>
          <a:solidFill>
            <a:srgbClr val="66AB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9525" tIns="0" rIns="9525" bIns="0" rtlCol="0" anchor="ctr"/>
          <a:lstStyle/>
          <a:p>
            <a:pPr algn="ctr">
              <a:lnSpc>
                <a:spcPct val="90000"/>
              </a:lnSpc>
              <a:spcBef>
                <a:spcPct val="0"/>
              </a:spcBef>
              <a:spcAft>
                <a:spcPct val="0"/>
              </a:spcAft>
            </a:pPr>
            <a:fld id="{36F35E65-0368-4536-A6C3-C42DED6BD7BC}" type="datetime'''''''''''''''''''''''3''''8%'''''''''''''''">
              <a:rPr lang="en-GB" altLang="en-US" sz="500" smtClean="0">
                <a:solidFill>
                  <a:schemeClr val="bg1"/>
                </a:solidFill>
                <a:effectLst/>
              </a:rPr>
              <a:pPr algn="ctr">
                <a:lnSpc>
                  <a:spcPct val="90000"/>
                </a:lnSpc>
                <a:spcBef>
                  <a:spcPct val="0"/>
                </a:spcBef>
                <a:spcAft>
                  <a:spcPct val="0"/>
                </a:spcAft>
              </a:pPr>
              <a:t>38%</a:t>
            </a:fld>
            <a:endParaRPr lang="en-GB" sz="500">
              <a:solidFill>
                <a:schemeClr val="bg1"/>
              </a:solidFill>
            </a:endParaRPr>
          </a:p>
        </p:txBody>
      </p:sp>
      <p:sp>
        <p:nvSpPr>
          <p:cNvPr id="703" name="Rectangle 702">
            <a:extLst>
              <a:ext uri="{FF2B5EF4-FFF2-40B4-BE49-F238E27FC236}">
                <a16:creationId xmlns:a16="http://schemas.microsoft.com/office/drawing/2014/main" id="{0622E4A2-7313-328C-C580-7572CF93DA7D}"/>
              </a:ext>
            </a:extLst>
          </p:cNvPr>
          <p:cNvSpPr/>
          <p:nvPr>
            <p:custDataLst>
              <p:tags r:id="rId41"/>
            </p:custDataLst>
          </p:nvPr>
        </p:nvSpPr>
        <p:spPr bwMode="gray">
          <a:xfrm>
            <a:off x="7832725" y="4884739"/>
            <a:ext cx="146050" cy="68263"/>
          </a:xfrm>
          <a:prstGeom prst="rect">
            <a:avLst/>
          </a:prstGeom>
          <a:solidFill>
            <a:srgbClr val="4C6C9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9525" tIns="0" rIns="9525" bIns="0" rtlCol="0" anchor="ctr"/>
          <a:lstStyle/>
          <a:p>
            <a:pPr algn="ctr">
              <a:lnSpc>
                <a:spcPct val="90000"/>
              </a:lnSpc>
              <a:spcBef>
                <a:spcPct val="0"/>
              </a:spcBef>
              <a:spcAft>
                <a:spcPct val="0"/>
              </a:spcAft>
            </a:pPr>
            <a:fld id="{42758B12-6F46-49B9-9B1E-2A267949E421}" type="datetime'''32''''''''''''''''%'''''''''''''''''''''''''''''''''''''''''">
              <a:rPr lang="en-GB" altLang="en-US" sz="500" smtClean="0">
                <a:solidFill>
                  <a:schemeClr val="bg1"/>
                </a:solidFill>
                <a:effectLst/>
              </a:rPr>
              <a:pPr algn="ctr">
                <a:lnSpc>
                  <a:spcPct val="90000"/>
                </a:lnSpc>
                <a:spcBef>
                  <a:spcPct val="0"/>
                </a:spcBef>
                <a:spcAft>
                  <a:spcPct val="0"/>
                </a:spcAft>
              </a:pPr>
              <a:t>32%</a:t>
            </a:fld>
            <a:endParaRPr lang="en-GB" sz="500">
              <a:solidFill>
                <a:schemeClr val="bg1"/>
              </a:solidFill>
            </a:endParaRPr>
          </a:p>
        </p:txBody>
      </p:sp>
      <p:sp>
        <p:nvSpPr>
          <p:cNvPr id="59" name="Rectangle 58">
            <a:extLst>
              <a:ext uri="{FF2B5EF4-FFF2-40B4-BE49-F238E27FC236}">
                <a16:creationId xmlns:a16="http://schemas.microsoft.com/office/drawing/2014/main" id="{D2D1C851-C6A7-4581-4B66-B8DD587FD5A8}"/>
              </a:ext>
            </a:extLst>
          </p:cNvPr>
          <p:cNvSpPr/>
          <p:nvPr>
            <p:custDataLst>
              <p:tags r:id="rId42"/>
            </p:custDataLst>
          </p:nvPr>
        </p:nvSpPr>
        <p:spPr bwMode="auto">
          <a:xfrm>
            <a:off x="7826375" y="5559425"/>
            <a:ext cx="160338" cy="542925"/>
          </a:xfrm>
          <a:prstGeom prst="rect">
            <a:avLst/>
          </a:prstGeom>
          <a:noFill/>
          <a:ln>
            <a:noFill/>
          </a:ln>
          <a:effectLst/>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vert270" wrap="none" lIns="0" tIns="0" rIns="0" bIns="0" numCol="1" spcCol="0" rtlCol="0" anchor="ctr" anchorCtr="0">
            <a:noAutofit/>
          </a:bodyPr>
          <a:lstStyle/>
          <a:p>
            <a:pPr algn="r">
              <a:spcBef>
                <a:spcPct val="0"/>
              </a:spcBef>
              <a:spcAft>
                <a:spcPct val="0"/>
              </a:spcAft>
            </a:pPr>
            <a:fld id="{A26C4E85-3220-46AA-968F-E0CDB929DFB0}" type="datetime'''''''''D''e''''''''n''m''''a''''r''k'''''''''''''''''''''''''">
              <a:rPr lang="en-GB" altLang="en-US" sz="1050" smtClean="0">
                <a:solidFill>
                  <a:schemeClr val="tx1"/>
                </a:solidFill>
              </a:rPr>
              <a:pPr/>
              <a:t>Denmark</a:t>
            </a:fld>
            <a:endParaRPr lang="en-GB" sz="1050" err="1">
              <a:solidFill>
                <a:schemeClr val="tx1"/>
              </a:solidFill>
            </a:endParaRPr>
          </a:p>
        </p:txBody>
      </p:sp>
      <p:sp>
        <p:nvSpPr>
          <p:cNvPr id="192" name="Rectangle 191">
            <a:extLst>
              <a:ext uri="{FF2B5EF4-FFF2-40B4-BE49-F238E27FC236}">
                <a16:creationId xmlns:a16="http://schemas.microsoft.com/office/drawing/2014/main" id="{AFDAE980-1759-5573-632A-BA36D6745F0E}"/>
              </a:ext>
            </a:extLst>
          </p:cNvPr>
          <p:cNvSpPr/>
          <p:nvPr>
            <p:custDataLst>
              <p:tags r:id="rId43"/>
            </p:custDataLst>
          </p:nvPr>
        </p:nvSpPr>
        <p:spPr bwMode="gray">
          <a:xfrm>
            <a:off x="8035925" y="1990726"/>
            <a:ext cx="146050" cy="68263"/>
          </a:xfrm>
          <a:prstGeom prst="rect">
            <a:avLst/>
          </a:prstGeom>
          <a:solidFill>
            <a:srgbClr val="C0C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9525" tIns="0" rIns="9525" bIns="0" rtlCol="0" anchor="ctr"/>
          <a:lstStyle/>
          <a:p>
            <a:pPr algn="ctr">
              <a:lnSpc>
                <a:spcPct val="90000"/>
              </a:lnSpc>
              <a:spcBef>
                <a:spcPct val="0"/>
              </a:spcBef>
              <a:spcAft>
                <a:spcPct val="0"/>
              </a:spcAft>
            </a:pPr>
            <a:fld id="{9A776022-33C8-402B-8032-8FD43E15028B}" type="datetime'''''''1''''''4''''''''''''''''''''''''''''''''''''''%'''''''''">
              <a:rPr lang="en-GB" altLang="en-US" sz="500" smtClean="0">
                <a:solidFill>
                  <a:schemeClr val="tx1"/>
                </a:solidFill>
                <a:effectLst/>
              </a:rPr>
              <a:pPr algn="ctr">
                <a:lnSpc>
                  <a:spcPct val="90000"/>
                </a:lnSpc>
                <a:spcBef>
                  <a:spcPct val="0"/>
                </a:spcBef>
                <a:spcAft>
                  <a:spcPct val="0"/>
                </a:spcAft>
              </a:pPr>
              <a:t>14%</a:t>
            </a:fld>
            <a:endParaRPr lang="en-GB" sz="500">
              <a:solidFill>
                <a:schemeClr val="tx1"/>
              </a:solidFill>
            </a:endParaRPr>
          </a:p>
        </p:txBody>
      </p:sp>
      <p:sp>
        <p:nvSpPr>
          <p:cNvPr id="194" name="Rectangle 193">
            <a:extLst>
              <a:ext uri="{FF2B5EF4-FFF2-40B4-BE49-F238E27FC236}">
                <a16:creationId xmlns:a16="http://schemas.microsoft.com/office/drawing/2014/main" id="{E1AC4232-5BBA-022E-37F9-E350EC1E5C43}"/>
              </a:ext>
            </a:extLst>
          </p:cNvPr>
          <p:cNvSpPr/>
          <p:nvPr>
            <p:custDataLst>
              <p:tags r:id="rId44"/>
            </p:custDataLst>
          </p:nvPr>
        </p:nvSpPr>
        <p:spPr bwMode="gray">
          <a:xfrm>
            <a:off x="8035925" y="2614614"/>
            <a:ext cx="146050" cy="68263"/>
          </a:xfrm>
          <a:prstGeom prst="rect">
            <a:avLst/>
          </a:prstGeom>
          <a:solidFill>
            <a:srgbClr val="BCE8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9525" tIns="0" rIns="9525" bIns="0" rtlCol="0" anchor="ctr"/>
          <a:lstStyle/>
          <a:p>
            <a:pPr algn="ctr">
              <a:lnSpc>
                <a:spcPct val="90000"/>
              </a:lnSpc>
              <a:spcBef>
                <a:spcPct val="0"/>
              </a:spcBef>
              <a:spcAft>
                <a:spcPct val="0"/>
              </a:spcAft>
            </a:pPr>
            <a:fld id="{D4961505-B78A-458F-A9A6-BF4C58ECBF34}" type="datetime'''''''''''''''''''''''''''2''0''''%'''''''''''''''''''''">
              <a:rPr lang="en-GB" altLang="en-US" sz="500" smtClean="0">
                <a:solidFill>
                  <a:schemeClr val="tx1"/>
                </a:solidFill>
                <a:effectLst/>
              </a:rPr>
              <a:pPr algn="ctr">
                <a:lnSpc>
                  <a:spcPct val="90000"/>
                </a:lnSpc>
                <a:spcBef>
                  <a:spcPct val="0"/>
                </a:spcBef>
                <a:spcAft>
                  <a:spcPct val="0"/>
                </a:spcAft>
              </a:pPr>
              <a:t>20%</a:t>
            </a:fld>
            <a:endParaRPr lang="en-GB" sz="500">
              <a:solidFill>
                <a:schemeClr val="tx1"/>
              </a:solidFill>
            </a:endParaRPr>
          </a:p>
        </p:txBody>
      </p:sp>
      <p:sp>
        <p:nvSpPr>
          <p:cNvPr id="195" name="Rectangle 194">
            <a:extLst>
              <a:ext uri="{FF2B5EF4-FFF2-40B4-BE49-F238E27FC236}">
                <a16:creationId xmlns:a16="http://schemas.microsoft.com/office/drawing/2014/main" id="{5E33797B-C0A0-9890-4967-D130D096EB7D}"/>
              </a:ext>
            </a:extLst>
          </p:cNvPr>
          <p:cNvSpPr/>
          <p:nvPr>
            <p:custDataLst>
              <p:tags r:id="rId45"/>
            </p:custDataLst>
          </p:nvPr>
        </p:nvSpPr>
        <p:spPr bwMode="gray">
          <a:xfrm>
            <a:off x="8035925" y="3438526"/>
            <a:ext cx="146050" cy="68263"/>
          </a:xfrm>
          <a:prstGeom prst="rect">
            <a:avLst/>
          </a:prstGeom>
          <a:solidFill>
            <a:srgbClr val="66AB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9525" tIns="0" rIns="9525" bIns="0" rtlCol="0" anchor="ctr"/>
          <a:lstStyle/>
          <a:p>
            <a:pPr algn="ctr">
              <a:lnSpc>
                <a:spcPct val="90000"/>
              </a:lnSpc>
              <a:spcBef>
                <a:spcPct val="0"/>
              </a:spcBef>
              <a:spcAft>
                <a:spcPct val="0"/>
              </a:spcAft>
            </a:pPr>
            <a:fld id="{18C25385-3A3F-4119-B765-7BB02D9E78F8}" type="datetime'''''''''''''''''''''''''''''2''''''''''''''''4''''''''''''%'''">
              <a:rPr lang="en-GB" altLang="en-US" sz="500" smtClean="0">
                <a:solidFill>
                  <a:schemeClr val="bg1"/>
                </a:solidFill>
                <a:effectLst/>
              </a:rPr>
              <a:pPr algn="ctr">
                <a:lnSpc>
                  <a:spcPct val="90000"/>
                </a:lnSpc>
                <a:spcBef>
                  <a:spcPct val="0"/>
                </a:spcBef>
                <a:spcAft>
                  <a:spcPct val="0"/>
                </a:spcAft>
              </a:pPr>
              <a:t>24%</a:t>
            </a:fld>
            <a:endParaRPr lang="en-GB" sz="500">
              <a:solidFill>
                <a:schemeClr val="bg1"/>
              </a:solidFill>
            </a:endParaRPr>
          </a:p>
        </p:txBody>
      </p:sp>
      <p:sp>
        <p:nvSpPr>
          <p:cNvPr id="197" name="Rectangle 196">
            <a:extLst>
              <a:ext uri="{FF2B5EF4-FFF2-40B4-BE49-F238E27FC236}">
                <a16:creationId xmlns:a16="http://schemas.microsoft.com/office/drawing/2014/main" id="{6E1FB4D9-2E2F-42AC-2DE7-CB40AF5B023F}"/>
              </a:ext>
            </a:extLst>
          </p:cNvPr>
          <p:cNvSpPr/>
          <p:nvPr>
            <p:custDataLst>
              <p:tags r:id="rId46"/>
            </p:custDataLst>
          </p:nvPr>
        </p:nvSpPr>
        <p:spPr bwMode="gray">
          <a:xfrm>
            <a:off x="8035925" y="4686301"/>
            <a:ext cx="146050" cy="68263"/>
          </a:xfrm>
          <a:prstGeom prst="rect">
            <a:avLst/>
          </a:prstGeom>
          <a:solidFill>
            <a:srgbClr val="4C6C9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9525" tIns="0" rIns="9525" bIns="0" rtlCol="0" anchor="ctr"/>
          <a:lstStyle/>
          <a:p>
            <a:pPr algn="ctr">
              <a:lnSpc>
                <a:spcPct val="90000"/>
              </a:lnSpc>
              <a:spcBef>
                <a:spcPct val="0"/>
              </a:spcBef>
              <a:spcAft>
                <a:spcPct val="0"/>
              </a:spcAft>
            </a:pPr>
            <a:fld id="{F7BB03C8-9D77-4158-BC80-A02CFCF84DFD}" type="datetime'''''''4''''2%'''''''''''''">
              <a:rPr lang="en-GB" altLang="en-US" sz="500" smtClean="0">
                <a:solidFill>
                  <a:schemeClr val="bg1"/>
                </a:solidFill>
                <a:effectLst/>
              </a:rPr>
              <a:pPr algn="ctr">
                <a:lnSpc>
                  <a:spcPct val="90000"/>
                </a:lnSpc>
                <a:spcBef>
                  <a:spcPct val="0"/>
                </a:spcBef>
                <a:spcAft>
                  <a:spcPct val="0"/>
                </a:spcAft>
              </a:pPr>
              <a:t>42%</a:t>
            </a:fld>
            <a:endParaRPr lang="en-GB" sz="500">
              <a:solidFill>
                <a:schemeClr val="bg1"/>
              </a:solidFill>
            </a:endParaRPr>
          </a:p>
        </p:txBody>
      </p:sp>
      <p:sp>
        <p:nvSpPr>
          <p:cNvPr id="448" name="Rectangle 447">
            <a:extLst>
              <a:ext uri="{FF2B5EF4-FFF2-40B4-BE49-F238E27FC236}">
                <a16:creationId xmlns:a16="http://schemas.microsoft.com/office/drawing/2014/main" id="{2B2F1592-E95F-0E98-A9EA-2F6655281E82}"/>
              </a:ext>
            </a:extLst>
          </p:cNvPr>
          <p:cNvSpPr/>
          <p:nvPr>
            <p:custDataLst>
              <p:tags r:id="rId47"/>
            </p:custDataLst>
          </p:nvPr>
        </p:nvSpPr>
        <p:spPr bwMode="auto">
          <a:xfrm>
            <a:off x="8029575" y="5559425"/>
            <a:ext cx="160338" cy="415925"/>
          </a:xfrm>
          <a:prstGeom prst="rect">
            <a:avLst/>
          </a:prstGeom>
          <a:noFill/>
          <a:ln>
            <a:noFill/>
          </a:ln>
          <a:effectLst/>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vert270" wrap="none" lIns="0" tIns="0" rIns="0" bIns="0" numCol="1" spcCol="0" rtlCol="0" anchor="ctr" anchorCtr="0">
            <a:noAutofit/>
          </a:bodyPr>
          <a:lstStyle/>
          <a:p>
            <a:pPr algn="r">
              <a:spcBef>
                <a:spcPct val="0"/>
              </a:spcBef>
              <a:spcAft>
                <a:spcPct val="0"/>
              </a:spcAft>
            </a:pPr>
            <a:fld id="{8BE643C6-120E-4B29-A47F-4C15E7C37CC5}" type="datetime'''''''''''Au''''''''''''''''''s''''''''t''r''''''''ia'">
              <a:rPr lang="en-GB" altLang="en-US" sz="1050" smtClean="0">
                <a:solidFill>
                  <a:schemeClr val="tx1"/>
                </a:solidFill>
              </a:rPr>
              <a:pPr/>
              <a:t>Austria</a:t>
            </a:fld>
            <a:endParaRPr lang="en-GB" sz="1050" dirty="0">
              <a:solidFill>
                <a:schemeClr val="tx1"/>
              </a:solidFill>
            </a:endParaRPr>
          </a:p>
        </p:txBody>
      </p:sp>
      <p:sp>
        <p:nvSpPr>
          <p:cNvPr id="198" name="Rectangle 197">
            <a:extLst>
              <a:ext uri="{FF2B5EF4-FFF2-40B4-BE49-F238E27FC236}">
                <a16:creationId xmlns:a16="http://schemas.microsoft.com/office/drawing/2014/main" id="{7C0C3037-06F5-8612-A34D-33ECDA4D6252}"/>
              </a:ext>
            </a:extLst>
          </p:cNvPr>
          <p:cNvSpPr/>
          <p:nvPr>
            <p:custDataLst>
              <p:tags r:id="rId48"/>
            </p:custDataLst>
          </p:nvPr>
        </p:nvSpPr>
        <p:spPr bwMode="gray">
          <a:xfrm>
            <a:off x="8240713" y="2160589"/>
            <a:ext cx="146050" cy="68263"/>
          </a:xfrm>
          <a:prstGeom prst="rect">
            <a:avLst/>
          </a:prstGeom>
          <a:solidFill>
            <a:srgbClr val="C0C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9525" tIns="0" rIns="9525" bIns="0" rtlCol="0" anchor="ctr"/>
          <a:lstStyle/>
          <a:p>
            <a:pPr algn="ctr">
              <a:lnSpc>
                <a:spcPct val="90000"/>
              </a:lnSpc>
              <a:spcBef>
                <a:spcPct val="0"/>
              </a:spcBef>
              <a:spcAft>
                <a:spcPct val="0"/>
              </a:spcAft>
            </a:pPr>
            <a:fld id="{DB34D86C-D1EF-425F-9F75-F25E264C70FC}" type="datetime'''''''''2''''''''''''''''''''''''''''''''''''3%'">
              <a:rPr lang="en-GB" altLang="en-US" sz="500" smtClean="0">
                <a:solidFill>
                  <a:schemeClr val="tx1"/>
                </a:solidFill>
                <a:effectLst/>
              </a:rPr>
              <a:pPr algn="ctr">
                <a:lnSpc>
                  <a:spcPct val="90000"/>
                </a:lnSpc>
                <a:spcBef>
                  <a:spcPct val="0"/>
                </a:spcBef>
                <a:spcAft>
                  <a:spcPct val="0"/>
                </a:spcAft>
              </a:pPr>
              <a:t>23%</a:t>
            </a:fld>
            <a:endParaRPr lang="en-GB" sz="500">
              <a:solidFill>
                <a:schemeClr val="tx1"/>
              </a:solidFill>
            </a:endParaRPr>
          </a:p>
        </p:txBody>
      </p:sp>
      <p:sp>
        <p:nvSpPr>
          <p:cNvPr id="199" name="Rectangle 198">
            <a:extLst>
              <a:ext uri="{FF2B5EF4-FFF2-40B4-BE49-F238E27FC236}">
                <a16:creationId xmlns:a16="http://schemas.microsoft.com/office/drawing/2014/main" id="{0D8BC331-6AD2-6AF7-D19A-7CC76EE4B9B6}"/>
              </a:ext>
            </a:extLst>
          </p:cNvPr>
          <p:cNvSpPr/>
          <p:nvPr>
            <p:custDataLst>
              <p:tags r:id="rId49"/>
            </p:custDataLst>
          </p:nvPr>
        </p:nvSpPr>
        <p:spPr bwMode="gray">
          <a:xfrm>
            <a:off x="8240713" y="2784476"/>
            <a:ext cx="146050" cy="68263"/>
          </a:xfrm>
          <a:prstGeom prst="rect">
            <a:avLst/>
          </a:prstGeom>
          <a:solidFill>
            <a:srgbClr val="BCE8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9525" tIns="0" rIns="9525" bIns="0" rtlCol="0" anchor="ctr"/>
          <a:lstStyle/>
          <a:p>
            <a:pPr algn="ctr">
              <a:lnSpc>
                <a:spcPct val="90000"/>
              </a:lnSpc>
              <a:spcBef>
                <a:spcPct val="0"/>
              </a:spcBef>
              <a:spcAft>
                <a:spcPct val="0"/>
              </a:spcAft>
            </a:pPr>
            <a:fld id="{150634BE-8972-4831-A880-7DEB6FA3DDDD}" type="datetime'''''''''''''''''''1''''''''''''''''''''1''''''''''%'''">
              <a:rPr lang="en-GB" altLang="en-US" sz="500" smtClean="0">
                <a:solidFill>
                  <a:schemeClr val="tx1"/>
                </a:solidFill>
                <a:effectLst/>
              </a:rPr>
              <a:pPr algn="ctr">
                <a:lnSpc>
                  <a:spcPct val="90000"/>
                </a:lnSpc>
                <a:spcBef>
                  <a:spcPct val="0"/>
                </a:spcBef>
                <a:spcAft>
                  <a:spcPct val="0"/>
                </a:spcAft>
              </a:pPr>
              <a:t>11%</a:t>
            </a:fld>
            <a:endParaRPr lang="en-GB" sz="500">
              <a:solidFill>
                <a:schemeClr val="tx1"/>
              </a:solidFill>
            </a:endParaRPr>
          </a:p>
        </p:txBody>
      </p:sp>
      <p:sp>
        <p:nvSpPr>
          <p:cNvPr id="201" name="Rectangle 200">
            <a:extLst>
              <a:ext uri="{FF2B5EF4-FFF2-40B4-BE49-F238E27FC236}">
                <a16:creationId xmlns:a16="http://schemas.microsoft.com/office/drawing/2014/main" id="{AE9E023C-146E-2E4B-B56B-75F7B4F246AE}"/>
              </a:ext>
            </a:extLst>
          </p:cNvPr>
          <p:cNvSpPr/>
          <p:nvPr>
            <p:custDataLst>
              <p:tags r:id="rId50"/>
            </p:custDataLst>
          </p:nvPr>
        </p:nvSpPr>
        <p:spPr bwMode="gray">
          <a:xfrm>
            <a:off x="8240713" y="3579814"/>
            <a:ext cx="146050" cy="68263"/>
          </a:xfrm>
          <a:prstGeom prst="rect">
            <a:avLst/>
          </a:prstGeom>
          <a:solidFill>
            <a:srgbClr val="66AB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9525" tIns="0" rIns="9525" bIns="0" rtlCol="0" anchor="ctr"/>
          <a:lstStyle/>
          <a:p>
            <a:pPr algn="ctr">
              <a:lnSpc>
                <a:spcPct val="90000"/>
              </a:lnSpc>
              <a:spcBef>
                <a:spcPct val="0"/>
              </a:spcBef>
              <a:spcAft>
                <a:spcPct val="0"/>
              </a:spcAft>
            </a:pPr>
            <a:fld id="{E1DFE84B-6F11-43B9-BD48-2085783077D0}" type="datetime'''''''3''''''''''''''2''''''''''''''''''''''''''%'''''">
              <a:rPr lang="en-GB" altLang="en-US" sz="500" smtClean="0">
                <a:solidFill>
                  <a:schemeClr val="bg1"/>
                </a:solidFill>
                <a:effectLst/>
              </a:rPr>
              <a:pPr algn="ctr">
                <a:lnSpc>
                  <a:spcPct val="90000"/>
                </a:lnSpc>
                <a:spcBef>
                  <a:spcPct val="0"/>
                </a:spcBef>
                <a:spcAft>
                  <a:spcPct val="0"/>
                </a:spcAft>
              </a:pPr>
              <a:t>32%</a:t>
            </a:fld>
            <a:endParaRPr lang="en-GB" sz="500">
              <a:solidFill>
                <a:schemeClr val="bg1"/>
              </a:solidFill>
            </a:endParaRPr>
          </a:p>
        </p:txBody>
      </p:sp>
      <p:sp>
        <p:nvSpPr>
          <p:cNvPr id="202" name="Rectangle 201">
            <a:extLst>
              <a:ext uri="{FF2B5EF4-FFF2-40B4-BE49-F238E27FC236}">
                <a16:creationId xmlns:a16="http://schemas.microsoft.com/office/drawing/2014/main" id="{37276DC8-E5FC-E9D7-63DA-C4787E7ABB9B}"/>
              </a:ext>
            </a:extLst>
          </p:cNvPr>
          <p:cNvSpPr/>
          <p:nvPr>
            <p:custDataLst>
              <p:tags r:id="rId51"/>
            </p:custDataLst>
          </p:nvPr>
        </p:nvSpPr>
        <p:spPr bwMode="gray">
          <a:xfrm>
            <a:off x="8240713" y="4829176"/>
            <a:ext cx="146050" cy="68263"/>
          </a:xfrm>
          <a:prstGeom prst="rect">
            <a:avLst/>
          </a:prstGeom>
          <a:solidFill>
            <a:srgbClr val="4C6C9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9525" tIns="0" rIns="9525" bIns="0" rtlCol="0" anchor="ctr"/>
          <a:lstStyle/>
          <a:p>
            <a:pPr algn="ctr">
              <a:lnSpc>
                <a:spcPct val="90000"/>
              </a:lnSpc>
              <a:spcBef>
                <a:spcPct val="0"/>
              </a:spcBef>
              <a:spcAft>
                <a:spcPct val="0"/>
              </a:spcAft>
            </a:pPr>
            <a:fld id="{CB35AD58-5CA5-44BD-BD4B-E05738AAC657}" type="datetime'''''''''''''''''''35''''''''''''''''%'''''''''''">
              <a:rPr lang="en-GB" altLang="en-US" sz="500" smtClean="0">
                <a:solidFill>
                  <a:schemeClr val="bg1"/>
                </a:solidFill>
                <a:effectLst/>
              </a:rPr>
              <a:pPr algn="ctr">
                <a:lnSpc>
                  <a:spcPct val="90000"/>
                </a:lnSpc>
                <a:spcBef>
                  <a:spcPct val="0"/>
                </a:spcBef>
                <a:spcAft>
                  <a:spcPct val="0"/>
                </a:spcAft>
              </a:pPr>
              <a:t>35%</a:t>
            </a:fld>
            <a:endParaRPr lang="en-GB" sz="500">
              <a:solidFill>
                <a:schemeClr val="bg1"/>
              </a:solidFill>
            </a:endParaRPr>
          </a:p>
        </p:txBody>
      </p:sp>
      <p:sp>
        <p:nvSpPr>
          <p:cNvPr id="453" name="Rectangle 452">
            <a:extLst>
              <a:ext uri="{FF2B5EF4-FFF2-40B4-BE49-F238E27FC236}">
                <a16:creationId xmlns:a16="http://schemas.microsoft.com/office/drawing/2014/main" id="{A35F9613-C67A-93AA-09C8-1B2B23F05D6E}"/>
              </a:ext>
            </a:extLst>
          </p:cNvPr>
          <p:cNvSpPr/>
          <p:nvPr>
            <p:custDataLst>
              <p:tags r:id="rId52"/>
            </p:custDataLst>
          </p:nvPr>
        </p:nvSpPr>
        <p:spPr bwMode="auto">
          <a:xfrm>
            <a:off x="8234363" y="5559425"/>
            <a:ext cx="160338" cy="439738"/>
          </a:xfrm>
          <a:prstGeom prst="rect">
            <a:avLst/>
          </a:prstGeom>
          <a:noFill/>
          <a:ln>
            <a:noFill/>
          </a:ln>
          <a:effectLst/>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vert270" wrap="none" lIns="0" tIns="0" rIns="0" bIns="0" numCol="1" spcCol="0" rtlCol="0" anchor="ctr" anchorCtr="0">
            <a:noAutofit/>
          </a:bodyPr>
          <a:lstStyle/>
          <a:p>
            <a:pPr algn="r">
              <a:spcBef>
                <a:spcPct val="0"/>
              </a:spcBef>
              <a:spcAft>
                <a:spcPct val="0"/>
              </a:spcAft>
            </a:pPr>
            <a:fld id="{8E8A75D9-9622-4BAB-83B9-3F47F24E084E}" type="datetime'''''Fi''''''''''''''''n''la''''n''''d'''''''''''''''">
              <a:rPr lang="en-GB" altLang="en-US" sz="1050" smtClean="0">
                <a:solidFill>
                  <a:schemeClr val="tx1"/>
                </a:solidFill>
              </a:rPr>
              <a:pPr/>
              <a:t>Finland</a:t>
            </a:fld>
            <a:endParaRPr lang="en-GB" sz="1050" err="1">
              <a:solidFill>
                <a:schemeClr val="tx1"/>
              </a:solidFill>
            </a:endParaRPr>
          </a:p>
        </p:txBody>
      </p:sp>
      <p:sp>
        <p:nvSpPr>
          <p:cNvPr id="203" name="Rectangle 202">
            <a:extLst>
              <a:ext uri="{FF2B5EF4-FFF2-40B4-BE49-F238E27FC236}">
                <a16:creationId xmlns:a16="http://schemas.microsoft.com/office/drawing/2014/main" id="{D6EEF243-02FB-6D94-3FBB-2A0960CF9D4D}"/>
              </a:ext>
            </a:extLst>
          </p:cNvPr>
          <p:cNvSpPr/>
          <p:nvPr>
            <p:custDataLst>
              <p:tags r:id="rId53"/>
            </p:custDataLst>
          </p:nvPr>
        </p:nvSpPr>
        <p:spPr bwMode="gray">
          <a:xfrm>
            <a:off x="8443913" y="2217739"/>
            <a:ext cx="146050" cy="68263"/>
          </a:xfrm>
          <a:prstGeom prst="rect">
            <a:avLst/>
          </a:prstGeom>
          <a:solidFill>
            <a:srgbClr val="C0C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9525" tIns="0" rIns="9525" bIns="0" rtlCol="0" anchor="ctr"/>
          <a:lstStyle/>
          <a:p>
            <a:pPr algn="ctr">
              <a:lnSpc>
                <a:spcPct val="90000"/>
              </a:lnSpc>
              <a:spcBef>
                <a:spcPct val="0"/>
              </a:spcBef>
              <a:spcAft>
                <a:spcPct val="0"/>
              </a:spcAft>
            </a:pPr>
            <a:fld id="{2180A0A4-2FCE-427F-B69E-2579BAAE4219}" type="datetime'''2''''''''''''''''''''''''''''''''''''6''''''%'''">
              <a:rPr lang="en-GB" altLang="en-US" sz="500" smtClean="0">
                <a:solidFill>
                  <a:schemeClr val="tx1"/>
                </a:solidFill>
                <a:effectLst/>
              </a:rPr>
              <a:pPr algn="ctr">
                <a:lnSpc>
                  <a:spcPct val="90000"/>
                </a:lnSpc>
                <a:spcBef>
                  <a:spcPct val="0"/>
                </a:spcBef>
                <a:spcAft>
                  <a:spcPct val="0"/>
                </a:spcAft>
              </a:pPr>
              <a:t>26%</a:t>
            </a:fld>
            <a:endParaRPr lang="en-GB" sz="500">
              <a:solidFill>
                <a:schemeClr val="tx1"/>
              </a:solidFill>
            </a:endParaRPr>
          </a:p>
        </p:txBody>
      </p:sp>
      <p:sp>
        <p:nvSpPr>
          <p:cNvPr id="204" name="Rectangle 203">
            <a:extLst>
              <a:ext uri="{FF2B5EF4-FFF2-40B4-BE49-F238E27FC236}">
                <a16:creationId xmlns:a16="http://schemas.microsoft.com/office/drawing/2014/main" id="{6C4F5A09-1B86-DE00-11AC-FB42EAED6636}"/>
              </a:ext>
            </a:extLst>
          </p:cNvPr>
          <p:cNvSpPr/>
          <p:nvPr>
            <p:custDataLst>
              <p:tags r:id="rId54"/>
            </p:custDataLst>
          </p:nvPr>
        </p:nvSpPr>
        <p:spPr bwMode="gray">
          <a:xfrm>
            <a:off x="8443913" y="4148139"/>
            <a:ext cx="146050" cy="68263"/>
          </a:xfrm>
          <a:prstGeom prst="rect">
            <a:avLst/>
          </a:prstGeom>
          <a:solidFill>
            <a:srgbClr val="66AB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9525" tIns="0" rIns="9525" bIns="0" rtlCol="0" anchor="ctr"/>
          <a:lstStyle/>
          <a:p>
            <a:pPr algn="ctr">
              <a:lnSpc>
                <a:spcPct val="90000"/>
              </a:lnSpc>
              <a:spcBef>
                <a:spcPct val="0"/>
              </a:spcBef>
              <a:spcAft>
                <a:spcPct val="0"/>
              </a:spcAft>
            </a:pPr>
            <a:fld id="{28410714-1230-4E4D-A7ED-3949AE8A08CF}" type="datetime'''''''''''''''''''''''6''''''''''''''''''''2%'''">
              <a:rPr lang="en-GB" altLang="en-US" sz="500" smtClean="0">
                <a:solidFill>
                  <a:schemeClr val="bg1"/>
                </a:solidFill>
                <a:effectLst/>
              </a:rPr>
              <a:pPr algn="ctr">
                <a:lnSpc>
                  <a:spcPct val="90000"/>
                </a:lnSpc>
                <a:spcBef>
                  <a:spcPct val="0"/>
                </a:spcBef>
                <a:spcAft>
                  <a:spcPct val="0"/>
                </a:spcAft>
              </a:pPr>
              <a:t>62%</a:t>
            </a:fld>
            <a:endParaRPr lang="en-GB" sz="500">
              <a:solidFill>
                <a:schemeClr val="bg1"/>
              </a:solidFill>
            </a:endParaRPr>
          </a:p>
        </p:txBody>
      </p:sp>
      <p:sp>
        <p:nvSpPr>
          <p:cNvPr id="456" name="Rectangle 455">
            <a:extLst>
              <a:ext uri="{FF2B5EF4-FFF2-40B4-BE49-F238E27FC236}">
                <a16:creationId xmlns:a16="http://schemas.microsoft.com/office/drawing/2014/main" id="{13BEF255-A3A5-8E62-52B4-EBC7AB739747}"/>
              </a:ext>
            </a:extLst>
          </p:cNvPr>
          <p:cNvSpPr/>
          <p:nvPr>
            <p:custDataLst>
              <p:tags r:id="rId55"/>
            </p:custDataLst>
          </p:nvPr>
        </p:nvSpPr>
        <p:spPr bwMode="auto">
          <a:xfrm>
            <a:off x="8437563" y="5559425"/>
            <a:ext cx="160338" cy="498475"/>
          </a:xfrm>
          <a:prstGeom prst="rect">
            <a:avLst/>
          </a:prstGeom>
          <a:noFill/>
          <a:ln>
            <a:noFill/>
          </a:ln>
          <a:effectLst/>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vert270" wrap="none" lIns="0" tIns="0" rIns="0" bIns="0" numCol="1" spcCol="0" rtlCol="0" anchor="ctr" anchorCtr="0">
            <a:noAutofit/>
          </a:bodyPr>
          <a:lstStyle/>
          <a:p>
            <a:pPr algn="r">
              <a:spcBef>
                <a:spcPct val="0"/>
              </a:spcBef>
              <a:spcAft>
                <a:spcPct val="0"/>
              </a:spcAft>
            </a:pPr>
            <a:fld id="{42214148-D508-4F6A-AC3D-DE5F0C05910F}" type="datetime'''P''o''''''rt''''''ug''''''''a''''''''''''l'''">
              <a:rPr lang="en-GB" altLang="en-US" sz="1050" smtClean="0">
                <a:solidFill>
                  <a:schemeClr val="tx1"/>
                </a:solidFill>
              </a:rPr>
              <a:pPr/>
              <a:t>Portugal</a:t>
            </a:fld>
            <a:endParaRPr lang="en-GB" sz="1050" err="1">
              <a:solidFill>
                <a:schemeClr val="tx1"/>
              </a:solidFill>
            </a:endParaRPr>
          </a:p>
        </p:txBody>
      </p:sp>
      <p:sp>
        <p:nvSpPr>
          <p:cNvPr id="205" name="Rectangle 204">
            <a:extLst>
              <a:ext uri="{FF2B5EF4-FFF2-40B4-BE49-F238E27FC236}">
                <a16:creationId xmlns:a16="http://schemas.microsoft.com/office/drawing/2014/main" id="{6C974FAB-7CCF-4DEA-BD0E-7C8399234D83}"/>
              </a:ext>
            </a:extLst>
          </p:cNvPr>
          <p:cNvSpPr/>
          <p:nvPr>
            <p:custDataLst>
              <p:tags r:id="rId56"/>
            </p:custDataLst>
          </p:nvPr>
        </p:nvSpPr>
        <p:spPr bwMode="gray">
          <a:xfrm>
            <a:off x="8648700" y="2273301"/>
            <a:ext cx="146050" cy="68263"/>
          </a:xfrm>
          <a:prstGeom prst="rect">
            <a:avLst/>
          </a:prstGeom>
          <a:solidFill>
            <a:srgbClr val="C0C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9525" tIns="0" rIns="9525" bIns="0" rtlCol="0" anchor="ctr"/>
          <a:lstStyle/>
          <a:p>
            <a:pPr algn="ctr">
              <a:lnSpc>
                <a:spcPct val="90000"/>
              </a:lnSpc>
              <a:spcBef>
                <a:spcPct val="0"/>
              </a:spcBef>
              <a:spcAft>
                <a:spcPct val="0"/>
              </a:spcAft>
            </a:pPr>
            <a:fld id="{D5A70C6D-D8A0-4C9C-A2C6-755B42C8F54E}" type="datetime'''''''''''''2''''''''''''''''''''''''''''''9''%'''''''">
              <a:rPr lang="en-GB" altLang="en-US" sz="500" smtClean="0">
                <a:solidFill>
                  <a:schemeClr val="tx1"/>
                </a:solidFill>
                <a:effectLst/>
              </a:rPr>
              <a:pPr algn="ctr">
                <a:lnSpc>
                  <a:spcPct val="90000"/>
                </a:lnSpc>
                <a:spcBef>
                  <a:spcPct val="0"/>
                </a:spcBef>
                <a:spcAft>
                  <a:spcPct val="0"/>
                </a:spcAft>
              </a:pPr>
              <a:t>29%</a:t>
            </a:fld>
            <a:endParaRPr lang="en-GB" sz="500">
              <a:solidFill>
                <a:schemeClr val="tx1"/>
              </a:solidFill>
            </a:endParaRPr>
          </a:p>
        </p:txBody>
      </p:sp>
      <p:sp>
        <p:nvSpPr>
          <p:cNvPr id="206" name="Rectangle 205">
            <a:extLst>
              <a:ext uri="{FF2B5EF4-FFF2-40B4-BE49-F238E27FC236}">
                <a16:creationId xmlns:a16="http://schemas.microsoft.com/office/drawing/2014/main" id="{C2EA233D-DBC0-EFA0-BE99-D54C122863E2}"/>
              </a:ext>
            </a:extLst>
          </p:cNvPr>
          <p:cNvSpPr/>
          <p:nvPr>
            <p:custDataLst>
              <p:tags r:id="rId57"/>
            </p:custDataLst>
          </p:nvPr>
        </p:nvSpPr>
        <p:spPr bwMode="gray">
          <a:xfrm>
            <a:off x="8648700" y="3465514"/>
            <a:ext cx="146050" cy="68263"/>
          </a:xfrm>
          <a:prstGeom prst="rect">
            <a:avLst/>
          </a:prstGeom>
          <a:solidFill>
            <a:srgbClr val="66AB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9525" tIns="0" rIns="9525" bIns="0" rtlCol="0" anchor="ctr"/>
          <a:lstStyle/>
          <a:p>
            <a:pPr algn="ctr">
              <a:lnSpc>
                <a:spcPct val="90000"/>
              </a:lnSpc>
              <a:spcBef>
                <a:spcPct val="0"/>
              </a:spcBef>
              <a:spcAft>
                <a:spcPct val="0"/>
              </a:spcAft>
            </a:pPr>
            <a:fld id="{CC2CCF72-C905-458E-8FF9-71BF53BA4CAB}" type="datetime'''2''''''''''''''3''%'''''''''''''''''''''''''''''''''''''''''">
              <a:rPr lang="en-GB" altLang="en-US" sz="500" smtClean="0">
                <a:solidFill>
                  <a:schemeClr val="bg1"/>
                </a:solidFill>
                <a:effectLst/>
              </a:rPr>
              <a:pPr algn="ctr">
                <a:lnSpc>
                  <a:spcPct val="90000"/>
                </a:lnSpc>
                <a:spcBef>
                  <a:spcPct val="0"/>
                </a:spcBef>
                <a:spcAft>
                  <a:spcPct val="0"/>
                </a:spcAft>
              </a:pPr>
              <a:t>23%</a:t>
            </a:fld>
            <a:endParaRPr lang="en-GB" sz="500">
              <a:solidFill>
                <a:schemeClr val="bg1"/>
              </a:solidFill>
            </a:endParaRPr>
          </a:p>
        </p:txBody>
      </p:sp>
      <p:sp>
        <p:nvSpPr>
          <p:cNvPr id="207" name="Rectangle 206">
            <a:extLst>
              <a:ext uri="{FF2B5EF4-FFF2-40B4-BE49-F238E27FC236}">
                <a16:creationId xmlns:a16="http://schemas.microsoft.com/office/drawing/2014/main" id="{873417A3-FE25-0903-F714-399EF31498E1}"/>
              </a:ext>
            </a:extLst>
          </p:cNvPr>
          <p:cNvSpPr/>
          <p:nvPr>
            <p:custDataLst>
              <p:tags r:id="rId58"/>
            </p:custDataLst>
          </p:nvPr>
        </p:nvSpPr>
        <p:spPr bwMode="gray">
          <a:xfrm>
            <a:off x="8648700" y="4686301"/>
            <a:ext cx="146050" cy="68263"/>
          </a:xfrm>
          <a:prstGeom prst="rect">
            <a:avLst/>
          </a:prstGeom>
          <a:solidFill>
            <a:srgbClr val="4C6C9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9525" tIns="0" rIns="9525" bIns="0" rtlCol="0" anchor="ctr"/>
          <a:lstStyle/>
          <a:p>
            <a:pPr algn="ctr">
              <a:lnSpc>
                <a:spcPct val="90000"/>
              </a:lnSpc>
              <a:spcBef>
                <a:spcPct val="0"/>
              </a:spcBef>
              <a:spcAft>
                <a:spcPct val="0"/>
              </a:spcAft>
            </a:pPr>
            <a:fld id="{75CDB60D-FD19-4337-B2AE-2FCDDE7B656B}" type="datetime'4''''''''''''2%'''''''''''''''''''''''''''">
              <a:rPr lang="en-GB" altLang="en-US" sz="500" smtClean="0">
                <a:solidFill>
                  <a:schemeClr val="bg1"/>
                </a:solidFill>
                <a:effectLst/>
              </a:rPr>
              <a:pPr algn="ctr">
                <a:lnSpc>
                  <a:spcPct val="90000"/>
                </a:lnSpc>
                <a:spcBef>
                  <a:spcPct val="0"/>
                </a:spcBef>
                <a:spcAft>
                  <a:spcPct val="0"/>
                </a:spcAft>
              </a:pPr>
              <a:t>42%</a:t>
            </a:fld>
            <a:endParaRPr lang="en-GB" sz="500">
              <a:solidFill>
                <a:schemeClr val="bg1"/>
              </a:solidFill>
            </a:endParaRPr>
          </a:p>
        </p:txBody>
      </p:sp>
      <p:sp>
        <p:nvSpPr>
          <p:cNvPr id="460" name="Rectangle 459">
            <a:extLst>
              <a:ext uri="{FF2B5EF4-FFF2-40B4-BE49-F238E27FC236}">
                <a16:creationId xmlns:a16="http://schemas.microsoft.com/office/drawing/2014/main" id="{706648B6-0D0E-E713-D791-67C39F4AA16A}"/>
              </a:ext>
            </a:extLst>
          </p:cNvPr>
          <p:cNvSpPr/>
          <p:nvPr>
            <p:custDataLst>
              <p:tags r:id="rId59"/>
            </p:custDataLst>
          </p:nvPr>
        </p:nvSpPr>
        <p:spPr bwMode="auto">
          <a:xfrm>
            <a:off x="8642350" y="5559425"/>
            <a:ext cx="160338" cy="520700"/>
          </a:xfrm>
          <a:prstGeom prst="rect">
            <a:avLst/>
          </a:prstGeom>
          <a:noFill/>
          <a:ln>
            <a:noFill/>
          </a:ln>
          <a:effectLst/>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vert270" wrap="none" lIns="0" tIns="0" rIns="0" bIns="0" numCol="1" spcCol="0" rtlCol="0" anchor="ctr" anchorCtr="0">
            <a:noAutofit/>
          </a:bodyPr>
          <a:lstStyle/>
          <a:p>
            <a:pPr algn="r">
              <a:spcBef>
                <a:spcPct val="0"/>
              </a:spcBef>
              <a:spcAft>
                <a:spcPct val="0"/>
              </a:spcAft>
            </a:pPr>
            <a:fld id="{D948BC9D-A9B5-45E1-B9A3-B9C46187B6A3}" type="datetime'''''''''''''''S''''''''''''''c''''''''''''''otl''a''n''''''d'">
              <a:rPr lang="en-GB" altLang="en-US" sz="1050" smtClean="0">
                <a:solidFill>
                  <a:schemeClr val="tx1"/>
                </a:solidFill>
              </a:rPr>
              <a:pPr/>
              <a:t>Scotland</a:t>
            </a:fld>
            <a:endParaRPr lang="en-GB" sz="1050" dirty="0">
              <a:solidFill>
                <a:schemeClr val="tx1"/>
              </a:solidFill>
            </a:endParaRPr>
          </a:p>
        </p:txBody>
      </p:sp>
      <p:sp>
        <p:nvSpPr>
          <p:cNvPr id="208" name="Rectangle 207">
            <a:extLst>
              <a:ext uri="{FF2B5EF4-FFF2-40B4-BE49-F238E27FC236}">
                <a16:creationId xmlns:a16="http://schemas.microsoft.com/office/drawing/2014/main" id="{424AA3FB-B88E-08B7-4C32-4D02CD046159}"/>
              </a:ext>
            </a:extLst>
          </p:cNvPr>
          <p:cNvSpPr/>
          <p:nvPr>
            <p:custDataLst>
              <p:tags r:id="rId60"/>
            </p:custDataLst>
          </p:nvPr>
        </p:nvSpPr>
        <p:spPr bwMode="gray">
          <a:xfrm>
            <a:off x="8851900" y="2273301"/>
            <a:ext cx="146050" cy="68263"/>
          </a:xfrm>
          <a:prstGeom prst="rect">
            <a:avLst/>
          </a:prstGeom>
          <a:solidFill>
            <a:srgbClr val="C0C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9525" tIns="0" rIns="9525" bIns="0" rtlCol="0" anchor="ctr"/>
          <a:lstStyle/>
          <a:p>
            <a:pPr algn="ctr">
              <a:lnSpc>
                <a:spcPct val="90000"/>
              </a:lnSpc>
              <a:spcBef>
                <a:spcPct val="0"/>
              </a:spcBef>
              <a:spcAft>
                <a:spcPct val="0"/>
              </a:spcAft>
            </a:pPr>
            <a:fld id="{1A62CDC9-2FE4-4EF0-A1BB-18957015C412}" type="datetime'''''''''''''''''''''''''''''''''''29''''%'''''">
              <a:rPr lang="en-GB" altLang="en-US" sz="500" smtClean="0">
                <a:solidFill>
                  <a:schemeClr val="tx1"/>
                </a:solidFill>
                <a:effectLst/>
              </a:rPr>
              <a:pPr algn="ctr">
                <a:lnSpc>
                  <a:spcPct val="90000"/>
                </a:lnSpc>
                <a:spcBef>
                  <a:spcPct val="0"/>
                </a:spcBef>
                <a:spcAft>
                  <a:spcPct val="0"/>
                </a:spcAft>
              </a:pPr>
              <a:t>29%</a:t>
            </a:fld>
            <a:endParaRPr lang="en-GB" sz="500">
              <a:solidFill>
                <a:schemeClr val="tx1"/>
              </a:solidFill>
            </a:endParaRPr>
          </a:p>
        </p:txBody>
      </p:sp>
      <p:sp>
        <p:nvSpPr>
          <p:cNvPr id="209" name="Rectangle 208">
            <a:extLst>
              <a:ext uri="{FF2B5EF4-FFF2-40B4-BE49-F238E27FC236}">
                <a16:creationId xmlns:a16="http://schemas.microsoft.com/office/drawing/2014/main" id="{663C1DD9-F0DA-D6D7-22D0-3A2B4D1DB8F4}"/>
              </a:ext>
            </a:extLst>
          </p:cNvPr>
          <p:cNvSpPr/>
          <p:nvPr>
            <p:custDataLst>
              <p:tags r:id="rId61"/>
            </p:custDataLst>
          </p:nvPr>
        </p:nvSpPr>
        <p:spPr bwMode="gray">
          <a:xfrm>
            <a:off x="8851900" y="3863976"/>
            <a:ext cx="146050" cy="68263"/>
          </a:xfrm>
          <a:prstGeom prst="rect">
            <a:avLst/>
          </a:prstGeom>
          <a:solidFill>
            <a:srgbClr val="66AB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9525" tIns="0" rIns="9525" bIns="0" rtlCol="0" anchor="ctr"/>
          <a:lstStyle/>
          <a:p>
            <a:pPr algn="ctr">
              <a:lnSpc>
                <a:spcPct val="90000"/>
              </a:lnSpc>
              <a:spcBef>
                <a:spcPct val="0"/>
              </a:spcBef>
              <a:spcAft>
                <a:spcPct val="0"/>
              </a:spcAft>
            </a:pPr>
            <a:fld id="{7E5AACD0-DCDA-423C-AED4-BA368786FBE4}" type="datetime'''''''4''''''''''''''''1''''''''%'''''''">
              <a:rPr lang="en-GB" altLang="en-US" sz="500" smtClean="0">
                <a:solidFill>
                  <a:schemeClr val="bg1"/>
                </a:solidFill>
                <a:effectLst/>
              </a:rPr>
              <a:pPr algn="ctr">
                <a:lnSpc>
                  <a:spcPct val="90000"/>
                </a:lnSpc>
                <a:spcBef>
                  <a:spcPct val="0"/>
                </a:spcBef>
                <a:spcAft>
                  <a:spcPct val="0"/>
                </a:spcAft>
              </a:pPr>
              <a:t>41%</a:t>
            </a:fld>
            <a:endParaRPr lang="en-GB" sz="500">
              <a:solidFill>
                <a:schemeClr val="bg1"/>
              </a:solidFill>
            </a:endParaRPr>
          </a:p>
        </p:txBody>
      </p:sp>
      <p:sp>
        <p:nvSpPr>
          <p:cNvPr id="210" name="Rectangle 209">
            <a:extLst>
              <a:ext uri="{FF2B5EF4-FFF2-40B4-BE49-F238E27FC236}">
                <a16:creationId xmlns:a16="http://schemas.microsoft.com/office/drawing/2014/main" id="{2DB16B3D-01DA-17DE-FBF3-5B36A7ADBB30}"/>
              </a:ext>
            </a:extLst>
          </p:cNvPr>
          <p:cNvSpPr/>
          <p:nvPr>
            <p:custDataLst>
              <p:tags r:id="rId62"/>
            </p:custDataLst>
          </p:nvPr>
        </p:nvSpPr>
        <p:spPr bwMode="gray">
          <a:xfrm>
            <a:off x="8851900" y="5056189"/>
            <a:ext cx="146050" cy="68263"/>
          </a:xfrm>
          <a:prstGeom prst="rect">
            <a:avLst/>
          </a:prstGeom>
          <a:solidFill>
            <a:srgbClr val="4C6C9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9525" tIns="0" rIns="9525" bIns="0" rtlCol="0" anchor="ctr"/>
          <a:lstStyle/>
          <a:p>
            <a:pPr algn="ctr">
              <a:lnSpc>
                <a:spcPct val="90000"/>
              </a:lnSpc>
              <a:spcBef>
                <a:spcPct val="0"/>
              </a:spcBef>
              <a:spcAft>
                <a:spcPct val="0"/>
              </a:spcAft>
            </a:pPr>
            <a:fld id="{05AD1DAC-1FB9-46E3-B0AD-03EDA8E5DDAE}" type="datetime'''''''''''2''''''''''3''''''''''''''''%'''''''''''''''''">
              <a:rPr lang="en-GB" altLang="en-US" sz="500" smtClean="0">
                <a:solidFill>
                  <a:schemeClr val="bg1"/>
                </a:solidFill>
                <a:effectLst/>
              </a:rPr>
              <a:pPr algn="ctr">
                <a:lnSpc>
                  <a:spcPct val="90000"/>
                </a:lnSpc>
                <a:spcBef>
                  <a:spcPct val="0"/>
                </a:spcBef>
                <a:spcAft>
                  <a:spcPct val="0"/>
                </a:spcAft>
              </a:pPr>
              <a:t>23%</a:t>
            </a:fld>
            <a:endParaRPr lang="en-GB" sz="500">
              <a:solidFill>
                <a:schemeClr val="bg1"/>
              </a:solidFill>
            </a:endParaRPr>
          </a:p>
        </p:txBody>
      </p:sp>
      <p:sp>
        <p:nvSpPr>
          <p:cNvPr id="464" name="Rectangle 463">
            <a:extLst>
              <a:ext uri="{FF2B5EF4-FFF2-40B4-BE49-F238E27FC236}">
                <a16:creationId xmlns:a16="http://schemas.microsoft.com/office/drawing/2014/main" id="{64F88863-3639-E866-A86D-9E8053401F9E}"/>
              </a:ext>
            </a:extLst>
          </p:cNvPr>
          <p:cNvSpPr/>
          <p:nvPr>
            <p:custDataLst>
              <p:tags r:id="rId63"/>
            </p:custDataLst>
          </p:nvPr>
        </p:nvSpPr>
        <p:spPr bwMode="auto">
          <a:xfrm>
            <a:off x="8845550" y="5559425"/>
            <a:ext cx="160338" cy="409575"/>
          </a:xfrm>
          <a:prstGeom prst="rect">
            <a:avLst/>
          </a:prstGeom>
          <a:noFill/>
          <a:ln>
            <a:noFill/>
          </a:ln>
          <a:effectLst/>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vert270" wrap="none" lIns="0" tIns="0" rIns="0" bIns="0" numCol="1" spcCol="0" rtlCol="0" anchor="ctr" anchorCtr="0">
            <a:noAutofit/>
          </a:bodyPr>
          <a:lstStyle/>
          <a:p>
            <a:pPr algn="r">
              <a:spcBef>
                <a:spcPct val="0"/>
              </a:spcBef>
              <a:spcAft>
                <a:spcPct val="0"/>
              </a:spcAft>
            </a:pPr>
            <a:fld id="{50546246-7FB7-46D5-968B-918DF37C8BC3}" type="datetime'''''Ir''''e''l''''''''an''d'''''''''''">
              <a:rPr lang="en-GB" altLang="en-US" sz="1050" smtClean="0">
                <a:solidFill>
                  <a:schemeClr val="tx1"/>
                </a:solidFill>
              </a:rPr>
              <a:pPr/>
              <a:t>Ireland</a:t>
            </a:fld>
            <a:endParaRPr lang="en-GB" sz="1050" err="1">
              <a:solidFill>
                <a:schemeClr val="tx1"/>
              </a:solidFill>
            </a:endParaRPr>
          </a:p>
        </p:txBody>
      </p:sp>
      <p:sp>
        <p:nvSpPr>
          <p:cNvPr id="211" name="Rectangle 210">
            <a:extLst>
              <a:ext uri="{FF2B5EF4-FFF2-40B4-BE49-F238E27FC236}">
                <a16:creationId xmlns:a16="http://schemas.microsoft.com/office/drawing/2014/main" id="{4D6A5F44-51B4-C5B8-4DA7-B8220D6F0C67}"/>
              </a:ext>
            </a:extLst>
          </p:cNvPr>
          <p:cNvSpPr/>
          <p:nvPr>
            <p:custDataLst>
              <p:tags r:id="rId64"/>
            </p:custDataLst>
          </p:nvPr>
        </p:nvSpPr>
        <p:spPr bwMode="gray">
          <a:xfrm>
            <a:off x="9056688" y="2500314"/>
            <a:ext cx="146050" cy="68263"/>
          </a:xfrm>
          <a:prstGeom prst="rect">
            <a:avLst/>
          </a:prstGeom>
          <a:solidFill>
            <a:srgbClr val="C0C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9525" tIns="0" rIns="9525" bIns="0" rtlCol="0" anchor="ctr"/>
          <a:lstStyle/>
          <a:p>
            <a:pPr algn="ctr">
              <a:lnSpc>
                <a:spcPct val="90000"/>
              </a:lnSpc>
              <a:spcBef>
                <a:spcPct val="0"/>
              </a:spcBef>
              <a:spcAft>
                <a:spcPct val="0"/>
              </a:spcAft>
            </a:pPr>
            <a:fld id="{6CCC2A85-D451-4614-8DB5-3C9952A7426C}" type="datetime'4''''''''''''''1''''''''''''''''''''''''''''''''''''''%'">
              <a:rPr lang="en-GB" altLang="en-US" sz="500" smtClean="0">
                <a:solidFill>
                  <a:schemeClr val="tx1"/>
                </a:solidFill>
                <a:effectLst/>
              </a:rPr>
              <a:pPr algn="ctr">
                <a:lnSpc>
                  <a:spcPct val="90000"/>
                </a:lnSpc>
                <a:spcBef>
                  <a:spcPct val="0"/>
                </a:spcBef>
                <a:spcAft>
                  <a:spcPct val="0"/>
                </a:spcAft>
              </a:pPr>
              <a:t>41%</a:t>
            </a:fld>
            <a:endParaRPr lang="en-GB" sz="500">
              <a:solidFill>
                <a:schemeClr val="tx1"/>
              </a:solidFill>
            </a:endParaRPr>
          </a:p>
        </p:txBody>
      </p:sp>
      <p:sp>
        <p:nvSpPr>
          <p:cNvPr id="212" name="Rectangle 211">
            <a:extLst>
              <a:ext uri="{FF2B5EF4-FFF2-40B4-BE49-F238E27FC236}">
                <a16:creationId xmlns:a16="http://schemas.microsoft.com/office/drawing/2014/main" id="{AC664CDB-F705-605F-7A1E-8047F726DA4B}"/>
              </a:ext>
            </a:extLst>
          </p:cNvPr>
          <p:cNvSpPr/>
          <p:nvPr>
            <p:custDataLst>
              <p:tags r:id="rId65"/>
            </p:custDataLst>
          </p:nvPr>
        </p:nvSpPr>
        <p:spPr bwMode="gray">
          <a:xfrm>
            <a:off x="9056688" y="3778251"/>
            <a:ext cx="146050" cy="68263"/>
          </a:xfrm>
          <a:prstGeom prst="rect">
            <a:avLst/>
          </a:prstGeom>
          <a:solidFill>
            <a:srgbClr val="66AB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9525" tIns="0" rIns="9525" bIns="0" rtlCol="0" anchor="ctr"/>
          <a:lstStyle/>
          <a:p>
            <a:pPr algn="ctr">
              <a:lnSpc>
                <a:spcPct val="90000"/>
              </a:lnSpc>
              <a:spcBef>
                <a:spcPct val="0"/>
              </a:spcBef>
              <a:spcAft>
                <a:spcPct val="0"/>
              </a:spcAft>
            </a:pPr>
            <a:fld id="{83161EE2-FC1E-49F7-9706-C2421A8CDF47}" type="datetime'''''''''''''''''''''''''''''''''''''''1''5''''''''%'''''''''">
              <a:rPr lang="en-GB" altLang="en-US" sz="500" smtClean="0">
                <a:solidFill>
                  <a:schemeClr val="bg1"/>
                </a:solidFill>
                <a:effectLst/>
              </a:rPr>
              <a:pPr algn="ctr">
                <a:lnSpc>
                  <a:spcPct val="90000"/>
                </a:lnSpc>
                <a:spcBef>
                  <a:spcPct val="0"/>
                </a:spcBef>
                <a:spcAft>
                  <a:spcPct val="0"/>
                </a:spcAft>
              </a:pPr>
              <a:t>15%</a:t>
            </a:fld>
            <a:endParaRPr lang="en-GB" sz="500">
              <a:solidFill>
                <a:schemeClr val="bg1"/>
              </a:solidFill>
            </a:endParaRPr>
          </a:p>
        </p:txBody>
      </p:sp>
      <p:sp>
        <p:nvSpPr>
          <p:cNvPr id="213" name="Rectangle 212">
            <a:extLst>
              <a:ext uri="{FF2B5EF4-FFF2-40B4-BE49-F238E27FC236}">
                <a16:creationId xmlns:a16="http://schemas.microsoft.com/office/drawing/2014/main" id="{B6CFC5D8-0BBA-1023-9400-723DB065FAEC}"/>
              </a:ext>
            </a:extLst>
          </p:cNvPr>
          <p:cNvSpPr/>
          <p:nvPr>
            <p:custDataLst>
              <p:tags r:id="rId66"/>
            </p:custDataLst>
          </p:nvPr>
        </p:nvSpPr>
        <p:spPr bwMode="gray">
          <a:xfrm>
            <a:off x="9056688" y="4772026"/>
            <a:ext cx="146050" cy="68263"/>
          </a:xfrm>
          <a:prstGeom prst="rect">
            <a:avLst/>
          </a:prstGeom>
          <a:solidFill>
            <a:srgbClr val="4C6C9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9525" tIns="0" rIns="9525" bIns="0" rtlCol="0" anchor="ctr"/>
          <a:lstStyle/>
          <a:p>
            <a:pPr algn="ctr">
              <a:lnSpc>
                <a:spcPct val="90000"/>
              </a:lnSpc>
              <a:spcBef>
                <a:spcPct val="0"/>
              </a:spcBef>
              <a:spcAft>
                <a:spcPct val="0"/>
              </a:spcAft>
            </a:pPr>
            <a:fld id="{CCEA83D8-846B-4102-86F8-61D34BCA49E5}" type="datetime'''''''''''''3''''''''''''''''''8''''''''''''''''''%'''''''''''">
              <a:rPr lang="en-GB" altLang="en-US" sz="500" smtClean="0">
                <a:solidFill>
                  <a:schemeClr val="bg1"/>
                </a:solidFill>
                <a:effectLst/>
              </a:rPr>
              <a:pPr algn="ctr">
                <a:lnSpc>
                  <a:spcPct val="90000"/>
                </a:lnSpc>
                <a:spcBef>
                  <a:spcPct val="0"/>
                </a:spcBef>
                <a:spcAft>
                  <a:spcPct val="0"/>
                </a:spcAft>
              </a:pPr>
              <a:t>38%</a:t>
            </a:fld>
            <a:endParaRPr lang="en-GB" sz="500">
              <a:solidFill>
                <a:schemeClr val="bg1"/>
              </a:solidFill>
            </a:endParaRPr>
          </a:p>
        </p:txBody>
      </p:sp>
      <p:sp>
        <p:nvSpPr>
          <p:cNvPr id="470" name="Rectangle 469">
            <a:extLst>
              <a:ext uri="{FF2B5EF4-FFF2-40B4-BE49-F238E27FC236}">
                <a16:creationId xmlns:a16="http://schemas.microsoft.com/office/drawing/2014/main" id="{3ED574F1-6842-8870-3601-379FB7D43B7A}"/>
              </a:ext>
            </a:extLst>
          </p:cNvPr>
          <p:cNvSpPr/>
          <p:nvPr>
            <p:custDataLst>
              <p:tags r:id="rId67"/>
            </p:custDataLst>
          </p:nvPr>
        </p:nvSpPr>
        <p:spPr bwMode="auto">
          <a:xfrm>
            <a:off x="9050338" y="5559425"/>
            <a:ext cx="160338" cy="514350"/>
          </a:xfrm>
          <a:prstGeom prst="rect">
            <a:avLst/>
          </a:prstGeom>
          <a:noFill/>
          <a:ln>
            <a:noFill/>
          </a:ln>
          <a:effectLst/>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vert270" wrap="none" lIns="0" tIns="0" rIns="0" bIns="0" numCol="1" spcCol="0" rtlCol="0" anchor="ctr" anchorCtr="0">
            <a:noAutofit/>
          </a:bodyPr>
          <a:lstStyle/>
          <a:p>
            <a:pPr algn="r">
              <a:spcBef>
                <a:spcPct val="0"/>
              </a:spcBef>
              <a:spcAft>
                <a:spcPct val="0"/>
              </a:spcAft>
            </a:pPr>
            <a:fld id="{67E995EA-397B-45FF-8367-70142C95E3D5}" type="datetime'S''l''o''''v''''''''''''''''''''e''''n''''''i''a'''''''''''">
              <a:rPr lang="en-GB" altLang="en-US" sz="1050" smtClean="0">
                <a:solidFill>
                  <a:schemeClr val="tx1"/>
                </a:solidFill>
              </a:rPr>
              <a:pPr/>
              <a:t>Slovenia</a:t>
            </a:fld>
            <a:endParaRPr lang="en-GB" sz="1050" err="1">
              <a:solidFill>
                <a:schemeClr val="tx1"/>
              </a:solidFill>
            </a:endParaRPr>
          </a:p>
        </p:txBody>
      </p:sp>
      <p:sp>
        <p:nvSpPr>
          <p:cNvPr id="214" name="Rectangle 213">
            <a:extLst>
              <a:ext uri="{FF2B5EF4-FFF2-40B4-BE49-F238E27FC236}">
                <a16:creationId xmlns:a16="http://schemas.microsoft.com/office/drawing/2014/main" id="{29D8C93A-0B10-6D2D-2CF9-85D00FF081D7}"/>
              </a:ext>
            </a:extLst>
          </p:cNvPr>
          <p:cNvSpPr/>
          <p:nvPr>
            <p:custDataLst>
              <p:tags r:id="rId68"/>
            </p:custDataLst>
          </p:nvPr>
        </p:nvSpPr>
        <p:spPr bwMode="gray">
          <a:xfrm>
            <a:off x="9261475" y="2246314"/>
            <a:ext cx="146050" cy="68263"/>
          </a:xfrm>
          <a:prstGeom prst="rect">
            <a:avLst/>
          </a:prstGeom>
          <a:solidFill>
            <a:srgbClr val="C0C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9525" tIns="0" rIns="9525" bIns="0" rtlCol="0" anchor="ctr"/>
          <a:lstStyle/>
          <a:p>
            <a:pPr algn="ctr">
              <a:lnSpc>
                <a:spcPct val="90000"/>
              </a:lnSpc>
              <a:spcBef>
                <a:spcPct val="0"/>
              </a:spcBef>
              <a:spcAft>
                <a:spcPct val="0"/>
              </a:spcAft>
            </a:pPr>
            <a:fld id="{E69BDE78-FA42-41BE-BF99-729D215BA3AC}" type="datetime'''''''''''''''''''''''27''''''''''%'''''''''''''''''''''''''''">
              <a:rPr lang="en-GB" altLang="en-US" sz="500" smtClean="0">
                <a:solidFill>
                  <a:schemeClr val="tx1"/>
                </a:solidFill>
                <a:effectLst/>
              </a:rPr>
              <a:pPr algn="ctr">
                <a:lnSpc>
                  <a:spcPct val="90000"/>
                </a:lnSpc>
                <a:spcBef>
                  <a:spcPct val="0"/>
                </a:spcBef>
                <a:spcAft>
                  <a:spcPct val="0"/>
                </a:spcAft>
              </a:pPr>
              <a:t>27%</a:t>
            </a:fld>
            <a:endParaRPr lang="en-GB" sz="500">
              <a:solidFill>
                <a:schemeClr val="tx1"/>
              </a:solidFill>
            </a:endParaRPr>
          </a:p>
        </p:txBody>
      </p:sp>
      <p:sp>
        <p:nvSpPr>
          <p:cNvPr id="215" name="Rectangle 214">
            <a:extLst>
              <a:ext uri="{FF2B5EF4-FFF2-40B4-BE49-F238E27FC236}">
                <a16:creationId xmlns:a16="http://schemas.microsoft.com/office/drawing/2014/main" id="{4747ADC5-D52F-0C08-A825-303AEA207FA6}"/>
              </a:ext>
            </a:extLst>
          </p:cNvPr>
          <p:cNvSpPr/>
          <p:nvPr>
            <p:custDataLst>
              <p:tags r:id="rId69"/>
            </p:custDataLst>
          </p:nvPr>
        </p:nvSpPr>
        <p:spPr bwMode="gray">
          <a:xfrm>
            <a:off x="9261475" y="3154364"/>
            <a:ext cx="146050" cy="68263"/>
          </a:xfrm>
          <a:prstGeom prst="rect">
            <a:avLst/>
          </a:prstGeom>
          <a:solidFill>
            <a:srgbClr val="BCE8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9525" tIns="0" rIns="9525" bIns="0" rtlCol="0" anchor="ctr"/>
          <a:lstStyle/>
          <a:p>
            <a:pPr algn="ctr">
              <a:lnSpc>
                <a:spcPct val="90000"/>
              </a:lnSpc>
              <a:spcBef>
                <a:spcPct val="0"/>
              </a:spcBef>
              <a:spcAft>
                <a:spcPct val="0"/>
              </a:spcAft>
            </a:pPr>
            <a:fld id="{8B8D851B-ADC1-4FC3-A2DA-2212DBD82C9C}" type="datetime'''''''''2''''''''''''1''''''''''''''''''''''%'''''''''''">
              <a:rPr lang="en-GB" altLang="en-US" sz="500" smtClean="0">
                <a:solidFill>
                  <a:schemeClr val="tx1"/>
                </a:solidFill>
                <a:effectLst/>
              </a:rPr>
              <a:pPr algn="ctr">
                <a:lnSpc>
                  <a:spcPct val="90000"/>
                </a:lnSpc>
                <a:spcBef>
                  <a:spcPct val="0"/>
                </a:spcBef>
                <a:spcAft>
                  <a:spcPct val="0"/>
                </a:spcAft>
              </a:pPr>
              <a:t>21%</a:t>
            </a:fld>
            <a:endParaRPr lang="en-GB" sz="500">
              <a:solidFill>
                <a:schemeClr val="tx1"/>
              </a:solidFill>
            </a:endParaRPr>
          </a:p>
        </p:txBody>
      </p:sp>
      <p:sp>
        <p:nvSpPr>
          <p:cNvPr id="216" name="Rectangle 215">
            <a:extLst>
              <a:ext uri="{FF2B5EF4-FFF2-40B4-BE49-F238E27FC236}">
                <a16:creationId xmlns:a16="http://schemas.microsoft.com/office/drawing/2014/main" id="{09C1E5CD-835F-9477-51AD-D9D89AADA835}"/>
              </a:ext>
            </a:extLst>
          </p:cNvPr>
          <p:cNvSpPr/>
          <p:nvPr>
            <p:custDataLst>
              <p:tags r:id="rId70"/>
            </p:custDataLst>
          </p:nvPr>
        </p:nvSpPr>
        <p:spPr bwMode="gray">
          <a:xfrm>
            <a:off x="9261475" y="3976689"/>
            <a:ext cx="146050" cy="68263"/>
          </a:xfrm>
          <a:prstGeom prst="rect">
            <a:avLst/>
          </a:prstGeom>
          <a:solidFill>
            <a:srgbClr val="66AB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9525" tIns="0" rIns="9525" bIns="0" rtlCol="0" anchor="ctr"/>
          <a:lstStyle/>
          <a:p>
            <a:pPr algn="ctr">
              <a:lnSpc>
                <a:spcPct val="90000"/>
              </a:lnSpc>
              <a:spcBef>
                <a:spcPct val="0"/>
              </a:spcBef>
              <a:spcAft>
                <a:spcPct val="0"/>
              </a:spcAft>
            </a:pPr>
            <a:fld id="{95081FC5-A4FB-4A87-A16D-0EB7BF608676}" type="datetime'''''''''''''2''''''''''''''3''''''''%'">
              <a:rPr lang="en-GB" altLang="en-US" sz="500" smtClean="0">
                <a:solidFill>
                  <a:schemeClr val="bg1"/>
                </a:solidFill>
                <a:effectLst/>
              </a:rPr>
              <a:pPr algn="ctr">
                <a:lnSpc>
                  <a:spcPct val="90000"/>
                </a:lnSpc>
                <a:spcBef>
                  <a:spcPct val="0"/>
                </a:spcBef>
                <a:spcAft>
                  <a:spcPct val="0"/>
                </a:spcAft>
              </a:pPr>
              <a:t>23%</a:t>
            </a:fld>
            <a:endParaRPr lang="en-GB" sz="500">
              <a:solidFill>
                <a:schemeClr val="bg1"/>
              </a:solidFill>
            </a:endParaRPr>
          </a:p>
        </p:txBody>
      </p:sp>
      <p:sp>
        <p:nvSpPr>
          <p:cNvPr id="217" name="Rectangle 216">
            <a:extLst>
              <a:ext uri="{FF2B5EF4-FFF2-40B4-BE49-F238E27FC236}">
                <a16:creationId xmlns:a16="http://schemas.microsoft.com/office/drawing/2014/main" id="{BF487B43-3953-38D0-3F52-79A4483B15D9}"/>
              </a:ext>
            </a:extLst>
          </p:cNvPr>
          <p:cNvSpPr/>
          <p:nvPr>
            <p:custDataLst>
              <p:tags r:id="rId71"/>
            </p:custDataLst>
          </p:nvPr>
        </p:nvSpPr>
        <p:spPr bwMode="gray">
          <a:xfrm>
            <a:off x="9261475" y="4941889"/>
            <a:ext cx="146050" cy="68263"/>
          </a:xfrm>
          <a:prstGeom prst="rect">
            <a:avLst/>
          </a:prstGeom>
          <a:solidFill>
            <a:srgbClr val="4C6C9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9525" tIns="0" rIns="9525" bIns="0" rtlCol="0" anchor="ctr"/>
          <a:lstStyle/>
          <a:p>
            <a:pPr algn="ctr">
              <a:lnSpc>
                <a:spcPct val="90000"/>
              </a:lnSpc>
              <a:spcBef>
                <a:spcPct val="0"/>
              </a:spcBef>
              <a:spcAft>
                <a:spcPct val="0"/>
              </a:spcAft>
            </a:pPr>
            <a:fld id="{189BE512-D649-47CC-9717-3CC530608129}" type="datetime'2''9''''''%'''''''''''''''''''''''''">
              <a:rPr lang="en-GB" altLang="en-US" sz="500" smtClean="0">
                <a:solidFill>
                  <a:schemeClr val="bg1"/>
                </a:solidFill>
                <a:effectLst/>
              </a:rPr>
              <a:pPr algn="ctr">
                <a:lnSpc>
                  <a:spcPct val="90000"/>
                </a:lnSpc>
                <a:spcBef>
                  <a:spcPct val="0"/>
                </a:spcBef>
                <a:spcAft>
                  <a:spcPct val="0"/>
                </a:spcAft>
              </a:pPr>
              <a:t>29%</a:t>
            </a:fld>
            <a:endParaRPr lang="en-GB" sz="500">
              <a:solidFill>
                <a:schemeClr val="bg1"/>
              </a:solidFill>
            </a:endParaRPr>
          </a:p>
        </p:txBody>
      </p:sp>
      <p:sp>
        <p:nvSpPr>
          <p:cNvPr id="475" name="Rectangle 474">
            <a:extLst>
              <a:ext uri="{FF2B5EF4-FFF2-40B4-BE49-F238E27FC236}">
                <a16:creationId xmlns:a16="http://schemas.microsoft.com/office/drawing/2014/main" id="{BF38D94C-D1B8-D004-6A24-D265CEF7F822}"/>
              </a:ext>
            </a:extLst>
          </p:cNvPr>
          <p:cNvSpPr/>
          <p:nvPr>
            <p:custDataLst>
              <p:tags r:id="rId72"/>
            </p:custDataLst>
          </p:nvPr>
        </p:nvSpPr>
        <p:spPr bwMode="auto">
          <a:xfrm>
            <a:off x="9255125" y="5559425"/>
            <a:ext cx="160338" cy="484188"/>
          </a:xfrm>
          <a:prstGeom prst="rect">
            <a:avLst/>
          </a:prstGeom>
          <a:noFill/>
          <a:ln>
            <a:noFill/>
          </a:ln>
          <a:effectLst/>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vert270" wrap="none" lIns="0" tIns="0" rIns="0" bIns="0" numCol="1" spcCol="0" rtlCol="0" anchor="ctr" anchorCtr="0">
            <a:noAutofit/>
          </a:bodyPr>
          <a:lstStyle/>
          <a:p>
            <a:pPr algn="r">
              <a:spcBef>
                <a:spcPct val="0"/>
              </a:spcBef>
              <a:spcAft>
                <a:spcPct val="0"/>
              </a:spcAft>
            </a:pPr>
            <a:fld id="{9E73E1DF-D060-4284-92AD-577100240E93}" type="datetime'''''''''''''''''''C''''ze''''''''''c''''''''hi''''a'''''''''''">
              <a:rPr lang="en-GB" altLang="en-US" sz="1050" smtClean="0">
                <a:solidFill>
                  <a:schemeClr val="tx1"/>
                </a:solidFill>
              </a:rPr>
              <a:pPr/>
              <a:t>Czechia</a:t>
            </a:fld>
            <a:endParaRPr lang="en-GB" sz="1050" err="1">
              <a:solidFill>
                <a:schemeClr val="tx1"/>
              </a:solidFill>
            </a:endParaRPr>
          </a:p>
        </p:txBody>
      </p:sp>
      <p:sp>
        <p:nvSpPr>
          <p:cNvPr id="218" name="Rectangle 217">
            <a:extLst>
              <a:ext uri="{FF2B5EF4-FFF2-40B4-BE49-F238E27FC236}">
                <a16:creationId xmlns:a16="http://schemas.microsoft.com/office/drawing/2014/main" id="{4B7196D5-8952-C9B0-D0BB-27EFF22BD4D0}"/>
              </a:ext>
            </a:extLst>
          </p:cNvPr>
          <p:cNvSpPr/>
          <p:nvPr>
            <p:custDataLst>
              <p:tags r:id="rId73"/>
            </p:custDataLst>
          </p:nvPr>
        </p:nvSpPr>
        <p:spPr bwMode="gray">
          <a:xfrm>
            <a:off x="9464675" y="2416176"/>
            <a:ext cx="146050" cy="68263"/>
          </a:xfrm>
          <a:prstGeom prst="rect">
            <a:avLst/>
          </a:prstGeom>
          <a:solidFill>
            <a:srgbClr val="C0C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9525" tIns="0" rIns="9525" bIns="0" rtlCol="0" anchor="ctr"/>
          <a:lstStyle/>
          <a:p>
            <a:pPr algn="ctr">
              <a:lnSpc>
                <a:spcPct val="90000"/>
              </a:lnSpc>
              <a:spcBef>
                <a:spcPct val="0"/>
              </a:spcBef>
              <a:spcAft>
                <a:spcPct val="0"/>
              </a:spcAft>
            </a:pPr>
            <a:fld id="{C4196627-A9EF-4294-A72C-F88CA19B9090}" type="datetime'''''''''''3''''''''6''''''''''%'''''''''''''''">
              <a:rPr lang="en-GB" altLang="en-US" sz="500" smtClean="0">
                <a:solidFill>
                  <a:schemeClr val="tx1"/>
                </a:solidFill>
                <a:effectLst/>
              </a:rPr>
              <a:pPr algn="ctr">
                <a:lnSpc>
                  <a:spcPct val="90000"/>
                </a:lnSpc>
                <a:spcBef>
                  <a:spcPct val="0"/>
                </a:spcBef>
                <a:spcAft>
                  <a:spcPct val="0"/>
                </a:spcAft>
              </a:pPr>
              <a:t>36%</a:t>
            </a:fld>
            <a:endParaRPr lang="en-GB" sz="500">
              <a:solidFill>
                <a:schemeClr val="tx1"/>
              </a:solidFill>
            </a:endParaRPr>
          </a:p>
        </p:txBody>
      </p:sp>
      <p:sp>
        <p:nvSpPr>
          <p:cNvPr id="219" name="Rectangle 218">
            <a:extLst>
              <a:ext uri="{FF2B5EF4-FFF2-40B4-BE49-F238E27FC236}">
                <a16:creationId xmlns:a16="http://schemas.microsoft.com/office/drawing/2014/main" id="{FDFC869D-A933-2F91-9FC6-A56893D04D7A}"/>
              </a:ext>
            </a:extLst>
          </p:cNvPr>
          <p:cNvSpPr/>
          <p:nvPr>
            <p:custDataLst>
              <p:tags r:id="rId74"/>
            </p:custDataLst>
          </p:nvPr>
        </p:nvSpPr>
        <p:spPr bwMode="gray">
          <a:xfrm>
            <a:off x="9464675" y="3352801"/>
            <a:ext cx="146050" cy="68263"/>
          </a:xfrm>
          <a:prstGeom prst="rect">
            <a:avLst/>
          </a:prstGeom>
          <a:solidFill>
            <a:srgbClr val="BCE8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9525" tIns="0" rIns="9525" bIns="0" rtlCol="0" anchor="ctr"/>
          <a:lstStyle/>
          <a:p>
            <a:pPr algn="ctr">
              <a:lnSpc>
                <a:spcPct val="90000"/>
              </a:lnSpc>
              <a:spcBef>
                <a:spcPct val="0"/>
              </a:spcBef>
              <a:spcAft>
                <a:spcPct val="0"/>
              </a:spcAft>
            </a:pPr>
            <a:fld id="{2EAD6375-A28F-4E08-AEE9-559A02698ACC}" type="datetime'''''''''''''''''''''''''''1''''4%'''''''''''''''''''''">
              <a:rPr lang="en-GB" altLang="en-US" sz="500" smtClean="0">
                <a:solidFill>
                  <a:schemeClr val="tx1"/>
                </a:solidFill>
                <a:effectLst/>
              </a:rPr>
              <a:pPr algn="ctr">
                <a:lnSpc>
                  <a:spcPct val="90000"/>
                </a:lnSpc>
                <a:spcBef>
                  <a:spcPct val="0"/>
                </a:spcBef>
                <a:spcAft>
                  <a:spcPct val="0"/>
                </a:spcAft>
              </a:pPr>
              <a:t>14%</a:t>
            </a:fld>
            <a:endParaRPr lang="en-GB" sz="500">
              <a:solidFill>
                <a:schemeClr val="tx1"/>
              </a:solidFill>
            </a:endParaRPr>
          </a:p>
        </p:txBody>
      </p:sp>
      <p:sp>
        <p:nvSpPr>
          <p:cNvPr id="220" name="Rectangle 219">
            <a:extLst>
              <a:ext uri="{FF2B5EF4-FFF2-40B4-BE49-F238E27FC236}">
                <a16:creationId xmlns:a16="http://schemas.microsoft.com/office/drawing/2014/main" id="{2998762F-4E2E-3B06-307E-F0E455DB2D3E}"/>
              </a:ext>
            </a:extLst>
          </p:cNvPr>
          <p:cNvSpPr/>
          <p:nvPr>
            <p:custDataLst>
              <p:tags r:id="rId75"/>
            </p:custDataLst>
          </p:nvPr>
        </p:nvSpPr>
        <p:spPr bwMode="gray">
          <a:xfrm>
            <a:off x="9464675" y="4033839"/>
            <a:ext cx="146050" cy="68263"/>
          </a:xfrm>
          <a:prstGeom prst="rect">
            <a:avLst/>
          </a:prstGeom>
          <a:solidFill>
            <a:srgbClr val="66AB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9525" tIns="0" rIns="9525" bIns="0" rtlCol="0" anchor="ctr"/>
          <a:lstStyle/>
          <a:p>
            <a:pPr algn="ctr">
              <a:lnSpc>
                <a:spcPct val="90000"/>
              </a:lnSpc>
              <a:spcBef>
                <a:spcPct val="0"/>
              </a:spcBef>
              <a:spcAft>
                <a:spcPct val="0"/>
              </a:spcAft>
            </a:pPr>
            <a:fld id="{50DAC32E-FC91-47F4-BA9A-D4BC9E32A3A9}" type="datetime'''''''''''2''''''''''''''3''''''''''''''''''''''%'''''''">
              <a:rPr lang="en-GB" altLang="en-US" sz="500" smtClean="0">
                <a:solidFill>
                  <a:schemeClr val="bg1"/>
                </a:solidFill>
                <a:effectLst/>
              </a:rPr>
              <a:pPr algn="ctr">
                <a:lnSpc>
                  <a:spcPct val="90000"/>
                </a:lnSpc>
                <a:spcBef>
                  <a:spcPct val="0"/>
                </a:spcBef>
                <a:spcAft>
                  <a:spcPct val="0"/>
                </a:spcAft>
              </a:pPr>
              <a:t>23%</a:t>
            </a:fld>
            <a:endParaRPr lang="en-GB" sz="500">
              <a:solidFill>
                <a:schemeClr val="bg1"/>
              </a:solidFill>
            </a:endParaRPr>
          </a:p>
        </p:txBody>
      </p:sp>
      <p:sp>
        <p:nvSpPr>
          <p:cNvPr id="221" name="Rectangle 220">
            <a:extLst>
              <a:ext uri="{FF2B5EF4-FFF2-40B4-BE49-F238E27FC236}">
                <a16:creationId xmlns:a16="http://schemas.microsoft.com/office/drawing/2014/main" id="{66DD2E57-8177-D30E-CB32-809FDC656EE4}"/>
              </a:ext>
            </a:extLst>
          </p:cNvPr>
          <p:cNvSpPr/>
          <p:nvPr>
            <p:custDataLst>
              <p:tags r:id="rId76"/>
            </p:custDataLst>
          </p:nvPr>
        </p:nvSpPr>
        <p:spPr bwMode="gray">
          <a:xfrm>
            <a:off x="9464675" y="4970464"/>
            <a:ext cx="146050" cy="68263"/>
          </a:xfrm>
          <a:prstGeom prst="rect">
            <a:avLst/>
          </a:prstGeom>
          <a:solidFill>
            <a:srgbClr val="4C6C9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9525" tIns="0" rIns="9525" bIns="0" rtlCol="0" anchor="ctr"/>
          <a:lstStyle/>
          <a:p>
            <a:pPr algn="ctr">
              <a:lnSpc>
                <a:spcPct val="90000"/>
              </a:lnSpc>
              <a:spcBef>
                <a:spcPct val="0"/>
              </a:spcBef>
              <a:spcAft>
                <a:spcPct val="0"/>
              </a:spcAft>
            </a:pPr>
            <a:fld id="{CBB5B9C2-9D66-4FFE-8134-8D873FE6BF4D}" type="datetime'''''''''''''''''''''''''''''''''''2''''''''''''''''7''''''%'">
              <a:rPr lang="en-GB" altLang="en-US" sz="500" smtClean="0">
                <a:solidFill>
                  <a:schemeClr val="bg1"/>
                </a:solidFill>
                <a:effectLst/>
              </a:rPr>
              <a:pPr algn="ctr">
                <a:lnSpc>
                  <a:spcPct val="90000"/>
                </a:lnSpc>
                <a:spcBef>
                  <a:spcPct val="0"/>
                </a:spcBef>
                <a:spcAft>
                  <a:spcPct val="0"/>
                </a:spcAft>
              </a:pPr>
              <a:t>27%</a:t>
            </a:fld>
            <a:endParaRPr lang="en-GB" sz="500">
              <a:solidFill>
                <a:schemeClr val="bg1"/>
              </a:solidFill>
            </a:endParaRPr>
          </a:p>
        </p:txBody>
      </p:sp>
      <p:sp>
        <p:nvSpPr>
          <p:cNvPr id="480" name="Rectangle 479">
            <a:extLst>
              <a:ext uri="{FF2B5EF4-FFF2-40B4-BE49-F238E27FC236}">
                <a16:creationId xmlns:a16="http://schemas.microsoft.com/office/drawing/2014/main" id="{381906A9-2C66-EB31-4FAC-B39CB5B8ACB8}"/>
              </a:ext>
            </a:extLst>
          </p:cNvPr>
          <p:cNvSpPr/>
          <p:nvPr>
            <p:custDataLst>
              <p:tags r:id="rId77"/>
            </p:custDataLst>
          </p:nvPr>
        </p:nvSpPr>
        <p:spPr bwMode="auto">
          <a:xfrm>
            <a:off x="9458325" y="5559425"/>
            <a:ext cx="160338" cy="417513"/>
          </a:xfrm>
          <a:prstGeom prst="rect">
            <a:avLst/>
          </a:prstGeom>
          <a:noFill/>
          <a:ln>
            <a:noFill/>
          </a:ln>
          <a:effectLst/>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vert270" wrap="none" lIns="0" tIns="0" rIns="0" bIns="0" numCol="1" spcCol="0" rtlCol="0" anchor="ctr" anchorCtr="0">
            <a:noAutofit/>
          </a:bodyPr>
          <a:lstStyle/>
          <a:p>
            <a:pPr algn="r">
              <a:spcBef>
                <a:spcPct val="0"/>
              </a:spcBef>
              <a:spcAft>
                <a:spcPct val="0"/>
              </a:spcAft>
            </a:pPr>
            <a:fld id="{0944FC65-03D3-4D20-A38F-7E24BB249BF4}" type="datetime'''''''''''P''o''''l''''''an''''d'''''''''''''''''">
              <a:rPr lang="en-GB" altLang="en-US" sz="1050" smtClean="0">
                <a:solidFill>
                  <a:schemeClr val="tx1"/>
                </a:solidFill>
              </a:rPr>
              <a:pPr/>
              <a:t>Poland</a:t>
            </a:fld>
            <a:endParaRPr lang="en-GB" sz="1050" err="1">
              <a:solidFill>
                <a:schemeClr val="tx1"/>
              </a:solidFill>
            </a:endParaRPr>
          </a:p>
        </p:txBody>
      </p:sp>
      <p:sp>
        <p:nvSpPr>
          <p:cNvPr id="222" name="Rectangle 221">
            <a:extLst>
              <a:ext uri="{FF2B5EF4-FFF2-40B4-BE49-F238E27FC236}">
                <a16:creationId xmlns:a16="http://schemas.microsoft.com/office/drawing/2014/main" id="{7D8AB2A3-A2F7-6030-4A54-89D7D9F2B71D}"/>
              </a:ext>
            </a:extLst>
          </p:cNvPr>
          <p:cNvSpPr/>
          <p:nvPr>
            <p:custDataLst>
              <p:tags r:id="rId78"/>
            </p:custDataLst>
          </p:nvPr>
        </p:nvSpPr>
        <p:spPr bwMode="gray">
          <a:xfrm>
            <a:off x="9669463" y="2473326"/>
            <a:ext cx="146050" cy="68263"/>
          </a:xfrm>
          <a:prstGeom prst="rect">
            <a:avLst/>
          </a:prstGeom>
          <a:solidFill>
            <a:srgbClr val="C0C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9525" tIns="0" rIns="9525" bIns="0" rtlCol="0" anchor="ctr"/>
          <a:lstStyle/>
          <a:p>
            <a:pPr algn="ctr">
              <a:lnSpc>
                <a:spcPct val="90000"/>
              </a:lnSpc>
              <a:spcBef>
                <a:spcPct val="0"/>
              </a:spcBef>
              <a:spcAft>
                <a:spcPct val="0"/>
              </a:spcAft>
            </a:pPr>
            <a:fld id="{3349B06B-5333-4DC7-A268-F8650A4413A2}" type="datetime'''''''''''''''''39%'''''''''''''''''''''''''''''''">
              <a:rPr lang="en-GB" altLang="en-US" sz="500" smtClean="0">
                <a:solidFill>
                  <a:schemeClr val="tx1"/>
                </a:solidFill>
                <a:effectLst/>
              </a:rPr>
              <a:pPr algn="ctr">
                <a:lnSpc>
                  <a:spcPct val="90000"/>
                </a:lnSpc>
                <a:spcBef>
                  <a:spcPct val="0"/>
                </a:spcBef>
                <a:spcAft>
                  <a:spcPct val="0"/>
                </a:spcAft>
              </a:pPr>
              <a:t>39%</a:t>
            </a:fld>
            <a:endParaRPr lang="en-GB" sz="500">
              <a:solidFill>
                <a:schemeClr val="tx1"/>
              </a:solidFill>
            </a:endParaRPr>
          </a:p>
        </p:txBody>
      </p:sp>
      <p:sp>
        <p:nvSpPr>
          <p:cNvPr id="223" name="Rectangle 222">
            <a:extLst>
              <a:ext uri="{FF2B5EF4-FFF2-40B4-BE49-F238E27FC236}">
                <a16:creationId xmlns:a16="http://schemas.microsoft.com/office/drawing/2014/main" id="{0B4A16C3-55E2-D15E-0924-99C49B8FCB58}"/>
              </a:ext>
            </a:extLst>
          </p:cNvPr>
          <p:cNvSpPr/>
          <p:nvPr>
            <p:custDataLst>
              <p:tags r:id="rId79"/>
            </p:custDataLst>
          </p:nvPr>
        </p:nvSpPr>
        <p:spPr bwMode="gray">
          <a:xfrm>
            <a:off x="9669463" y="3438526"/>
            <a:ext cx="146050" cy="68263"/>
          </a:xfrm>
          <a:prstGeom prst="rect">
            <a:avLst/>
          </a:prstGeom>
          <a:solidFill>
            <a:srgbClr val="BCE8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9525" tIns="0" rIns="9525" bIns="0" rtlCol="0" anchor="ctr"/>
          <a:lstStyle/>
          <a:p>
            <a:pPr algn="ctr">
              <a:lnSpc>
                <a:spcPct val="90000"/>
              </a:lnSpc>
              <a:spcBef>
                <a:spcPct val="0"/>
              </a:spcBef>
              <a:spcAft>
                <a:spcPct val="0"/>
              </a:spcAft>
            </a:pPr>
            <a:fld id="{0519D034-9F86-440C-96F9-6D2954E0A252}" type="datetime'''''''''1''''''''''''2''%'''''''''''''''''''''''''''''''''''''">
              <a:rPr lang="en-GB" altLang="en-US" sz="500" smtClean="0">
                <a:solidFill>
                  <a:schemeClr val="tx1"/>
                </a:solidFill>
                <a:effectLst/>
              </a:rPr>
              <a:pPr algn="ctr">
                <a:lnSpc>
                  <a:spcPct val="90000"/>
                </a:lnSpc>
                <a:spcBef>
                  <a:spcPct val="0"/>
                </a:spcBef>
                <a:spcAft>
                  <a:spcPct val="0"/>
                </a:spcAft>
              </a:pPr>
              <a:t>12%</a:t>
            </a:fld>
            <a:endParaRPr lang="en-GB" sz="500">
              <a:solidFill>
                <a:schemeClr val="tx1"/>
              </a:solidFill>
            </a:endParaRPr>
          </a:p>
        </p:txBody>
      </p:sp>
      <p:sp>
        <p:nvSpPr>
          <p:cNvPr id="224" name="Rectangle 223">
            <a:extLst>
              <a:ext uri="{FF2B5EF4-FFF2-40B4-BE49-F238E27FC236}">
                <a16:creationId xmlns:a16="http://schemas.microsoft.com/office/drawing/2014/main" id="{FE771DB1-BCF6-B4A2-3B9A-7DED5FCC73AE}"/>
              </a:ext>
            </a:extLst>
          </p:cNvPr>
          <p:cNvSpPr/>
          <p:nvPr>
            <p:custDataLst>
              <p:tags r:id="rId80"/>
            </p:custDataLst>
          </p:nvPr>
        </p:nvSpPr>
        <p:spPr bwMode="gray">
          <a:xfrm>
            <a:off x="9669463" y="3976689"/>
            <a:ext cx="146050" cy="68263"/>
          </a:xfrm>
          <a:prstGeom prst="rect">
            <a:avLst/>
          </a:prstGeom>
          <a:solidFill>
            <a:srgbClr val="66AB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9525" tIns="0" rIns="9525" bIns="0" rtlCol="0" anchor="ctr"/>
          <a:lstStyle/>
          <a:p>
            <a:pPr algn="ctr">
              <a:lnSpc>
                <a:spcPct val="90000"/>
              </a:lnSpc>
              <a:spcBef>
                <a:spcPct val="0"/>
              </a:spcBef>
              <a:spcAft>
                <a:spcPct val="0"/>
              </a:spcAft>
            </a:pPr>
            <a:fld id="{4A71B2C3-E444-4B4F-B817-42ECF36B13FA}" type="datetime'''''''''''''''''''1''''''''''''''''''''''''''7''''''''''%'''">
              <a:rPr lang="en-GB" altLang="en-US" sz="500" smtClean="0">
                <a:solidFill>
                  <a:schemeClr val="bg1"/>
                </a:solidFill>
                <a:effectLst/>
              </a:rPr>
              <a:pPr algn="ctr">
                <a:lnSpc>
                  <a:spcPct val="90000"/>
                </a:lnSpc>
                <a:spcBef>
                  <a:spcPct val="0"/>
                </a:spcBef>
                <a:spcAft>
                  <a:spcPct val="0"/>
                </a:spcAft>
              </a:pPr>
              <a:t>17%</a:t>
            </a:fld>
            <a:endParaRPr lang="en-GB" sz="500">
              <a:solidFill>
                <a:schemeClr val="bg1"/>
              </a:solidFill>
            </a:endParaRPr>
          </a:p>
        </p:txBody>
      </p:sp>
      <p:sp>
        <p:nvSpPr>
          <p:cNvPr id="225" name="Rectangle 224">
            <a:extLst>
              <a:ext uri="{FF2B5EF4-FFF2-40B4-BE49-F238E27FC236}">
                <a16:creationId xmlns:a16="http://schemas.microsoft.com/office/drawing/2014/main" id="{2A67B69D-F4F8-D8C2-7BED-3F6C204A1474}"/>
              </a:ext>
            </a:extLst>
          </p:cNvPr>
          <p:cNvSpPr/>
          <p:nvPr>
            <p:custDataLst>
              <p:tags r:id="rId81"/>
            </p:custDataLst>
          </p:nvPr>
        </p:nvSpPr>
        <p:spPr bwMode="gray">
          <a:xfrm>
            <a:off x="9669463" y="4884739"/>
            <a:ext cx="146050" cy="68263"/>
          </a:xfrm>
          <a:prstGeom prst="rect">
            <a:avLst/>
          </a:prstGeom>
          <a:solidFill>
            <a:srgbClr val="4C6C9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9525" tIns="0" rIns="9525" bIns="0" rtlCol="0" anchor="ctr"/>
          <a:lstStyle/>
          <a:p>
            <a:pPr algn="ctr">
              <a:lnSpc>
                <a:spcPct val="90000"/>
              </a:lnSpc>
              <a:spcBef>
                <a:spcPct val="0"/>
              </a:spcBef>
              <a:spcAft>
                <a:spcPct val="0"/>
              </a:spcAft>
            </a:pPr>
            <a:fld id="{5F5438A4-555A-4A3F-AB6D-E8E8238157CA}" type="datetime'''''3''''''''''2''%'''''''''''''''">
              <a:rPr lang="en-GB" altLang="en-US" sz="500" smtClean="0">
                <a:solidFill>
                  <a:schemeClr val="bg1"/>
                </a:solidFill>
                <a:effectLst/>
              </a:rPr>
              <a:pPr algn="ctr">
                <a:lnSpc>
                  <a:spcPct val="90000"/>
                </a:lnSpc>
                <a:spcBef>
                  <a:spcPct val="0"/>
                </a:spcBef>
                <a:spcAft>
                  <a:spcPct val="0"/>
                </a:spcAft>
              </a:pPr>
              <a:t>32%</a:t>
            </a:fld>
            <a:endParaRPr lang="en-GB" sz="500">
              <a:solidFill>
                <a:schemeClr val="bg1"/>
              </a:solidFill>
            </a:endParaRPr>
          </a:p>
        </p:txBody>
      </p:sp>
      <p:sp>
        <p:nvSpPr>
          <p:cNvPr id="485" name="Rectangle 484">
            <a:extLst>
              <a:ext uri="{FF2B5EF4-FFF2-40B4-BE49-F238E27FC236}">
                <a16:creationId xmlns:a16="http://schemas.microsoft.com/office/drawing/2014/main" id="{B1C1B5C4-808A-FC1F-3FF6-5A74C01B6AB6}"/>
              </a:ext>
            </a:extLst>
          </p:cNvPr>
          <p:cNvSpPr/>
          <p:nvPr>
            <p:custDataLst>
              <p:tags r:id="rId82"/>
            </p:custDataLst>
          </p:nvPr>
        </p:nvSpPr>
        <p:spPr bwMode="auto">
          <a:xfrm>
            <a:off x="9663113" y="5559424"/>
            <a:ext cx="160338" cy="744538"/>
          </a:xfrm>
          <a:prstGeom prst="rect">
            <a:avLst/>
          </a:prstGeom>
          <a:noFill/>
          <a:ln>
            <a:noFill/>
          </a:ln>
          <a:effectLst/>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vert270" wrap="none" lIns="0" tIns="0" rIns="0" bIns="0" numCol="1" spcCol="0" rtlCol="0" anchor="ctr" anchorCtr="0">
            <a:noAutofit/>
          </a:bodyPr>
          <a:lstStyle/>
          <a:p>
            <a:pPr algn="r">
              <a:spcBef>
                <a:spcPct val="0"/>
              </a:spcBef>
              <a:spcAft>
                <a:spcPct val="0"/>
              </a:spcAft>
            </a:pPr>
            <a:fld id="{36F3970C-59A6-485F-90A5-6AE90EDE2312}" type="datetime'''Lu''''''''xe''''''''''''''''m''''''''b''o''''u''r''g'''''">
              <a:rPr lang="en-GB" altLang="en-US" sz="1050" smtClean="0">
                <a:solidFill>
                  <a:schemeClr val="tx1"/>
                </a:solidFill>
              </a:rPr>
              <a:pPr/>
              <a:t>Luxembourg</a:t>
            </a:fld>
            <a:endParaRPr lang="en-GB" sz="1050">
              <a:solidFill>
                <a:schemeClr val="tx1"/>
              </a:solidFill>
            </a:endParaRPr>
          </a:p>
        </p:txBody>
      </p:sp>
      <p:sp>
        <p:nvSpPr>
          <p:cNvPr id="226" name="Rectangle 225">
            <a:extLst>
              <a:ext uri="{FF2B5EF4-FFF2-40B4-BE49-F238E27FC236}">
                <a16:creationId xmlns:a16="http://schemas.microsoft.com/office/drawing/2014/main" id="{B5BE28D4-392B-14B3-DB28-DCC837C54414}"/>
              </a:ext>
            </a:extLst>
          </p:cNvPr>
          <p:cNvSpPr/>
          <p:nvPr>
            <p:custDataLst>
              <p:tags r:id="rId83"/>
            </p:custDataLst>
          </p:nvPr>
        </p:nvSpPr>
        <p:spPr bwMode="gray">
          <a:xfrm>
            <a:off x="9872663" y="2728914"/>
            <a:ext cx="146050" cy="68263"/>
          </a:xfrm>
          <a:prstGeom prst="rect">
            <a:avLst/>
          </a:prstGeom>
          <a:solidFill>
            <a:srgbClr val="C0C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9525" tIns="0" rIns="9525" bIns="0" rtlCol="0" anchor="ctr"/>
          <a:lstStyle/>
          <a:p>
            <a:pPr algn="ctr">
              <a:lnSpc>
                <a:spcPct val="90000"/>
              </a:lnSpc>
              <a:spcBef>
                <a:spcPct val="0"/>
              </a:spcBef>
              <a:spcAft>
                <a:spcPct val="0"/>
              </a:spcAft>
            </a:pPr>
            <a:fld id="{7C4C2C88-92FB-4CED-8B74-F31AAEFC7516}" type="datetime'''''''''5''3''''''''''%'''''''''''''''">
              <a:rPr lang="en-GB" altLang="en-US" sz="500" smtClean="0">
                <a:solidFill>
                  <a:schemeClr val="tx1"/>
                </a:solidFill>
                <a:effectLst/>
              </a:rPr>
              <a:pPr algn="ctr">
                <a:lnSpc>
                  <a:spcPct val="90000"/>
                </a:lnSpc>
                <a:spcBef>
                  <a:spcPct val="0"/>
                </a:spcBef>
                <a:spcAft>
                  <a:spcPct val="0"/>
                </a:spcAft>
              </a:pPr>
              <a:t>53%</a:t>
            </a:fld>
            <a:endParaRPr lang="en-GB" sz="500" dirty="0">
              <a:solidFill>
                <a:schemeClr val="tx1"/>
              </a:solidFill>
            </a:endParaRPr>
          </a:p>
        </p:txBody>
      </p:sp>
      <p:sp>
        <p:nvSpPr>
          <p:cNvPr id="227" name="Rectangle 226">
            <a:extLst>
              <a:ext uri="{FF2B5EF4-FFF2-40B4-BE49-F238E27FC236}">
                <a16:creationId xmlns:a16="http://schemas.microsoft.com/office/drawing/2014/main" id="{E59F639A-9DE1-1496-54B8-5AD0525D122B}"/>
              </a:ext>
            </a:extLst>
          </p:cNvPr>
          <p:cNvSpPr/>
          <p:nvPr>
            <p:custDataLst>
              <p:tags r:id="rId84"/>
            </p:custDataLst>
          </p:nvPr>
        </p:nvSpPr>
        <p:spPr bwMode="gray">
          <a:xfrm>
            <a:off x="9872663" y="4346576"/>
            <a:ext cx="146050" cy="68263"/>
          </a:xfrm>
          <a:prstGeom prst="rect">
            <a:avLst/>
          </a:prstGeom>
          <a:solidFill>
            <a:srgbClr val="66AB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9525" tIns="0" rIns="9525" bIns="0" rtlCol="0" anchor="ctr"/>
          <a:lstStyle/>
          <a:p>
            <a:pPr algn="ctr">
              <a:lnSpc>
                <a:spcPct val="90000"/>
              </a:lnSpc>
              <a:spcBef>
                <a:spcPct val="0"/>
              </a:spcBef>
              <a:spcAft>
                <a:spcPct val="0"/>
              </a:spcAft>
            </a:pPr>
            <a:fld id="{BF20872E-44E3-46A1-9627-CBFAD8C551C5}" type="datetime'''''''''''''''''21''%'''''''''''''''''''''''''''''''''''''''">
              <a:rPr lang="en-GB" altLang="en-US" sz="500" smtClean="0">
                <a:solidFill>
                  <a:schemeClr val="bg1"/>
                </a:solidFill>
                <a:effectLst/>
              </a:rPr>
              <a:pPr algn="ctr">
                <a:lnSpc>
                  <a:spcPct val="90000"/>
                </a:lnSpc>
                <a:spcBef>
                  <a:spcPct val="0"/>
                </a:spcBef>
                <a:spcAft>
                  <a:spcPct val="0"/>
                </a:spcAft>
              </a:pPr>
              <a:t>21%</a:t>
            </a:fld>
            <a:endParaRPr lang="en-GB" sz="500">
              <a:solidFill>
                <a:schemeClr val="bg1"/>
              </a:solidFill>
            </a:endParaRPr>
          </a:p>
        </p:txBody>
      </p:sp>
      <p:sp>
        <p:nvSpPr>
          <p:cNvPr id="228" name="Rectangle 227">
            <a:extLst>
              <a:ext uri="{FF2B5EF4-FFF2-40B4-BE49-F238E27FC236}">
                <a16:creationId xmlns:a16="http://schemas.microsoft.com/office/drawing/2014/main" id="{FA19184D-C6BD-19A6-6E13-644045B8BFCD}"/>
              </a:ext>
            </a:extLst>
          </p:cNvPr>
          <p:cNvSpPr/>
          <p:nvPr>
            <p:custDataLst>
              <p:tags r:id="rId85"/>
            </p:custDataLst>
          </p:nvPr>
        </p:nvSpPr>
        <p:spPr bwMode="gray">
          <a:xfrm>
            <a:off x="9872663" y="5111751"/>
            <a:ext cx="146050" cy="68263"/>
          </a:xfrm>
          <a:prstGeom prst="rect">
            <a:avLst/>
          </a:prstGeom>
          <a:solidFill>
            <a:srgbClr val="4C6C9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9525" tIns="0" rIns="9525" bIns="0" rtlCol="0" anchor="ctr"/>
          <a:lstStyle/>
          <a:p>
            <a:pPr algn="ctr">
              <a:lnSpc>
                <a:spcPct val="90000"/>
              </a:lnSpc>
              <a:spcBef>
                <a:spcPct val="0"/>
              </a:spcBef>
              <a:spcAft>
                <a:spcPct val="0"/>
              </a:spcAft>
            </a:pPr>
            <a:fld id="{0541AFEC-7FC4-4FB4-A2D2-FE3BDCAC7ACB}" type="datetime'''''''''''''''''''''''''2''''''''0''''''%'''''''''''''">
              <a:rPr lang="en-GB" altLang="en-US" sz="500" smtClean="0">
                <a:solidFill>
                  <a:schemeClr val="bg1"/>
                </a:solidFill>
                <a:effectLst/>
              </a:rPr>
              <a:pPr algn="ctr">
                <a:lnSpc>
                  <a:spcPct val="90000"/>
                </a:lnSpc>
                <a:spcBef>
                  <a:spcPct val="0"/>
                </a:spcBef>
                <a:spcAft>
                  <a:spcPct val="0"/>
                </a:spcAft>
              </a:pPr>
              <a:t>20%</a:t>
            </a:fld>
            <a:endParaRPr lang="en-GB" sz="500">
              <a:solidFill>
                <a:schemeClr val="bg1"/>
              </a:solidFill>
            </a:endParaRPr>
          </a:p>
        </p:txBody>
      </p:sp>
      <p:sp>
        <p:nvSpPr>
          <p:cNvPr id="489" name="Rectangle 488">
            <a:extLst>
              <a:ext uri="{FF2B5EF4-FFF2-40B4-BE49-F238E27FC236}">
                <a16:creationId xmlns:a16="http://schemas.microsoft.com/office/drawing/2014/main" id="{A55BBD59-2DB2-3735-D7A7-8FE4561CFB28}"/>
              </a:ext>
            </a:extLst>
          </p:cNvPr>
          <p:cNvSpPr/>
          <p:nvPr>
            <p:custDataLst>
              <p:tags r:id="rId86"/>
            </p:custDataLst>
          </p:nvPr>
        </p:nvSpPr>
        <p:spPr bwMode="auto">
          <a:xfrm>
            <a:off x="9866313" y="5559425"/>
            <a:ext cx="160338" cy="492125"/>
          </a:xfrm>
          <a:prstGeom prst="rect">
            <a:avLst/>
          </a:prstGeom>
          <a:noFill/>
          <a:ln>
            <a:noFill/>
          </a:ln>
          <a:effectLst/>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vert270" wrap="none" lIns="0" tIns="0" rIns="0" bIns="0" numCol="1" spcCol="0" rtlCol="0" anchor="ctr" anchorCtr="0">
            <a:noAutofit/>
          </a:bodyPr>
          <a:lstStyle/>
          <a:p>
            <a:pPr algn="r">
              <a:spcBef>
                <a:spcPct val="0"/>
              </a:spcBef>
              <a:spcAft>
                <a:spcPct val="0"/>
              </a:spcAft>
            </a:pPr>
            <a:fld id="{3411362A-FBD3-424F-BAF9-1D9C9AAF0F77}" type="datetime'''''B''u''l''g''''''''a''''''''''''''''''''''r''i''a'">
              <a:rPr lang="en-GB" altLang="en-US" sz="1050" smtClean="0">
                <a:solidFill>
                  <a:schemeClr val="tx1"/>
                </a:solidFill>
              </a:rPr>
              <a:pPr/>
              <a:t>Bulgaria</a:t>
            </a:fld>
            <a:endParaRPr lang="en-GB" sz="1050" err="1">
              <a:solidFill>
                <a:schemeClr val="tx1"/>
              </a:solidFill>
            </a:endParaRPr>
          </a:p>
        </p:txBody>
      </p:sp>
      <p:sp>
        <p:nvSpPr>
          <p:cNvPr id="229" name="Rectangle 228">
            <a:extLst>
              <a:ext uri="{FF2B5EF4-FFF2-40B4-BE49-F238E27FC236}">
                <a16:creationId xmlns:a16="http://schemas.microsoft.com/office/drawing/2014/main" id="{868F93A2-7EC5-7546-D16D-0DA19AB6DA91}"/>
              </a:ext>
            </a:extLst>
          </p:cNvPr>
          <p:cNvSpPr/>
          <p:nvPr>
            <p:custDataLst>
              <p:tags r:id="rId87"/>
            </p:custDataLst>
          </p:nvPr>
        </p:nvSpPr>
        <p:spPr bwMode="gray">
          <a:xfrm>
            <a:off x="10077450" y="2671764"/>
            <a:ext cx="146050" cy="68263"/>
          </a:xfrm>
          <a:prstGeom prst="rect">
            <a:avLst/>
          </a:prstGeom>
          <a:solidFill>
            <a:srgbClr val="C0C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9525" tIns="0" rIns="9525" bIns="0" rtlCol="0" anchor="ctr"/>
          <a:lstStyle/>
          <a:p>
            <a:pPr algn="ctr">
              <a:lnSpc>
                <a:spcPct val="90000"/>
              </a:lnSpc>
              <a:spcBef>
                <a:spcPct val="0"/>
              </a:spcBef>
              <a:spcAft>
                <a:spcPct val="0"/>
              </a:spcAft>
            </a:pPr>
            <a:fld id="{0B14D72C-B18D-4AC1-8EC1-CECF7FDD5B80}" type="datetime'''''''''''''''5''''''''''''''''''''''''0''''''''%'''''''''''">
              <a:rPr lang="en-GB" altLang="en-US" sz="500" smtClean="0">
                <a:solidFill>
                  <a:schemeClr val="tx1"/>
                </a:solidFill>
                <a:effectLst/>
              </a:rPr>
              <a:pPr algn="ctr">
                <a:lnSpc>
                  <a:spcPct val="90000"/>
                </a:lnSpc>
                <a:spcBef>
                  <a:spcPct val="0"/>
                </a:spcBef>
                <a:spcAft>
                  <a:spcPct val="0"/>
                </a:spcAft>
              </a:pPr>
              <a:t>50%</a:t>
            </a:fld>
            <a:endParaRPr lang="en-GB" sz="500">
              <a:solidFill>
                <a:schemeClr val="tx1"/>
              </a:solidFill>
            </a:endParaRPr>
          </a:p>
        </p:txBody>
      </p:sp>
      <p:sp>
        <p:nvSpPr>
          <p:cNvPr id="230" name="Rectangle 229">
            <a:extLst>
              <a:ext uri="{FF2B5EF4-FFF2-40B4-BE49-F238E27FC236}">
                <a16:creationId xmlns:a16="http://schemas.microsoft.com/office/drawing/2014/main" id="{E5C7BB44-614F-D187-336E-2F8305333E95}"/>
              </a:ext>
            </a:extLst>
          </p:cNvPr>
          <p:cNvSpPr/>
          <p:nvPr>
            <p:custDataLst>
              <p:tags r:id="rId88"/>
            </p:custDataLst>
          </p:nvPr>
        </p:nvSpPr>
        <p:spPr bwMode="gray">
          <a:xfrm>
            <a:off x="10077450" y="4430714"/>
            <a:ext cx="146050" cy="68263"/>
          </a:xfrm>
          <a:prstGeom prst="rect">
            <a:avLst/>
          </a:prstGeom>
          <a:solidFill>
            <a:srgbClr val="66AB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9525" tIns="0" rIns="9525" bIns="0" rtlCol="0" anchor="ctr"/>
          <a:lstStyle/>
          <a:p>
            <a:pPr algn="ctr">
              <a:lnSpc>
                <a:spcPct val="90000"/>
              </a:lnSpc>
              <a:spcBef>
                <a:spcPct val="0"/>
              </a:spcBef>
              <a:spcAft>
                <a:spcPct val="0"/>
              </a:spcAft>
            </a:pPr>
            <a:fld id="{AFD3F0D1-A966-46D0-8748-D3F38C4D5D37}" type="datetime'''''2''''6''''''''''''%'''''''''''''''''''''''''''''">
              <a:rPr lang="en-GB" altLang="en-US" sz="500" smtClean="0">
                <a:solidFill>
                  <a:schemeClr val="bg1"/>
                </a:solidFill>
                <a:effectLst/>
              </a:rPr>
              <a:pPr algn="ctr">
                <a:lnSpc>
                  <a:spcPct val="90000"/>
                </a:lnSpc>
                <a:spcBef>
                  <a:spcPct val="0"/>
                </a:spcBef>
                <a:spcAft>
                  <a:spcPct val="0"/>
                </a:spcAft>
              </a:pPr>
              <a:t>26%</a:t>
            </a:fld>
            <a:endParaRPr lang="en-GB" sz="500">
              <a:solidFill>
                <a:schemeClr val="bg1"/>
              </a:solidFill>
            </a:endParaRPr>
          </a:p>
        </p:txBody>
      </p:sp>
      <p:sp>
        <p:nvSpPr>
          <p:cNvPr id="231" name="Rectangle 230">
            <a:extLst>
              <a:ext uri="{FF2B5EF4-FFF2-40B4-BE49-F238E27FC236}">
                <a16:creationId xmlns:a16="http://schemas.microsoft.com/office/drawing/2014/main" id="{F27E4964-36A7-68BB-FBB9-11C91A5E5037}"/>
              </a:ext>
            </a:extLst>
          </p:cNvPr>
          <p:cNvSpPr/>
          <p:nvPr>
            <p:custDataLst>
              <p:tags r:id="rId89"/>
            </p:custDataLst>
          </p:nvPr>
        </p:nvSpPr>
        <p:spPr bwMode="gray">
          <a:xfrm>
            <a:off x="10077450" y="5197476"/>
            <a:ext cx="146050" cy="68263"/>
          </a:xfrm>
          <a:prstGeom prst="rect">
            <a:avLst/>
          </a:prstGeom>
          <a:solidFill>
            <a:srgbClr val="4C6C9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9525" tIns="0" rIns="9525" bIns="0" rtlCol="0" anchor="ctr"/>
          <a:lstStyle/>
          <a:p>
            <a:pPr algn="ctr">
              <a:lnSpc>
                <a:spcPct val="90000"/>
              </a:lnSpc>
              <a:spcBef>
                <a:spcPct val="0"/>
              </a:spcBef>
              <a:spcAft>
                <a:spcPct val="0"/>
              </a:spcAft>
            </a:pPr>
            <a:fld id="{D5A97539-643C-4CC1-8B1C-FBF14136E851}" type="datetime'''''''''15''''''''''''''''''%'''''''''''''''''''''">
              <a:rPr lang="en-GB" altLang="en-US" sz="500" smtClean="0">
                <a:solidFill>
                  <a:schemeClr val="bg1"/>
                </a:solidFill>
                <a:effectLst/>
              </a:rPr>
              <a:pPr algn="ctr">
                <a:lnSpc>
                  <a:spcPct val="90000"/>
                </a:lnSpc>
                <a:spcBef>
                  <a:spcPct val="0"/>
                </a:spcBef>
                <a:spcAft>
                  <a:spcPct val="0"/>
                </a:spcAft>
              </a:pPr>
              <a:t>15%</a:t>
            </a:fld>
            <a:endParaRPr lang="en-GB" sz="500">
              <a:solidFill>
                <a:schemeClr val="bg1"/>
              </a:solidFill>
            </a:endParaRPr>
          </a:p>
        </p:txBody>
      </p:sp>
      <p:sp>
        <p:nvSpPr>
          <p:cNvPr id="493" name="Rectangle 492">
            <a:extLst>
              <a:ext uri="{FF2B5EF4-FFF2-40B4-BE49-F238E27FC236}">
                <a16:creationId xmlns:a16="http://schemas.microsoft.com/office/drawing/2014/main" id="{E3F3EB77-9550-D6D1-0C82-EA48B4F41417}"/>
              </a:ext>
            </a:extLst>
          </p:cNvPr>
          <p:cNvSpPr/>
          <p:nvPr>
            <p:custDataLst>
              <p:tags r:id="rId90"/>
            </p:custDataLst>
          </p:nvPr>
        </p:nvSpPr>
        <p:spPr bwMode="auto">
          <a:xfrm>
            <a:off x="10071100" y="5559425"/>
            <a:ext cx="160338" cy="431800"/>
          </a:xfrm>
          <a:prstGeom prst="rect">
            <a:avLst/>
          </a:prstGeom>
          <a:noFill/>
          <a:ln>
            <a:noFill/>
          </a:ln>
          <a:effectLst/>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vert270" wrap="none" lIns="0" tIns="0" rIns="0" bIns="0" numCol="1" spcCol="0" rtlCol="0" anchor="ctr" anchorCtr="0">
            <a:noAutofit/>
          </a:bodyPr>
          <a:lstStyle/>
          <a:p>
            <a:pPr algn="r">
              <a:spcBef>
                <a:spcPct val="0"/>
              </a:spcBef>
              <a:spcAft>
                <a:spcPct val="0"/>
              </a:spcAft>
            </a:pPr>
            <a:fld id="{6EC913C9-3516-4D1F-9F4B-12457A74F188}" type="datetime'C''''''''''''r''''''''o''''''a''''''''t''''i''a'''''''">
              <a:rPr lang="en-GB" altLang="en-US" sz="1050" smtClean="0">
                <a:solidFill>
                  <a:schemeClr val="tx1"/>
                </a:solidFill>
              </a:rPr>
              <a:pPr/>
              <a:t>Croatia</a:t>
            </a:fld>
            <a:endParaRPr lang="en-GB" sz="1050" err="1">
              <a:solidFill>
                <a:schemeClr val="tx1"/>
              </a:solidFill>
            </a:endParaRPr>
          </a:p>
        </p:txBody>
      </p:sp>
      <p:sp>
        <p:nvSpPr>
          <p:cNvPr id="232" name="Rectangle 231">
            <a:extLst>
              <a:ext uri="{FF2B5EF4-FFF2-40B4-BE49-F238E27FC236}">
                <a16:creationId xmlns:a16="http://schemas.microsoft.com/office/drawing/2014/main" id="{25B9AB17-C21D-2791-BBB5-0300135BC8BE}"/>
              </a:ext>
            </a:extLst>
          </p:cNvPr>
          <p:cNvSpPr/>
          <p:nvPr>
            <p:custDataLst>
              <p:tags r:id="rId91"/>
            </p:custDataLst>
          </p:nvPr>
        </p:nvSpPr>
        <p:spPr bwMode="gray">
          <a:xfrm>
            <a:off x="10280650" y="2784476"/>
            <a:ext cx="146050" cy="68263"/>
          </a:xfrm>
          <a:prstGeom prst="rect">
            <a:avLst/>
          </a:prstGeom>
          <a:solidFill>
            <a:srgbClr val="C0C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9525" tIns="0" rIns="9525" bIns="0" rtlCol="0" anchor="ctr"/>
          <a:lstStyle/>
          <a:p>
            <a:pPr algn="ctr">
              <a:lnSpc>
                <a:spcPct val="90000"/>
              </a:lnSpc>
              <a:spcBef>
                <a:spcPct val="0"/>
              </a:spcBef>
              <a:spcAft>
                <a:spcPct val="0"/>
              </a:spcAft>
            </a:pPr>
            <a:fld id="{DA222B01-1D03-4B7E-AA22-96FAFA21C8A7}" type="datetime'''5''6''''''''''%'''''">
              <a:rPr lang="en-GB" altLang="en-US" sz="500" smtClean="0">
                <a:solidFill>
                  <a:schemeClr val="tx1"/>
                </a:solidFill>
                <a:effectLst/>
              </a:rPr>
              <a:pPr algn="ctr">
                <a:lnSpc>
                  <a:spcPct val="90000"/>
                </a:lnSpc>
                <a:spcBef>
                  <a:spcPct val="0"/>
                </a:spcBef>
                <a:spcAft>
                  <a:spcPct val="0"/>
                </a:spcAft>
              </a:pPr>
              <a:t>56%</a:t>
            </a:fld>
            <a:endParaRPr lang="en-GB" sz="500">
              <a:solidFill>
                <a:schemeClr val="tx1"/>
              </a:solidFill>
            </a:endParaRPr>
          </a:p>
        </p:txBody>
      </p:sp>
      <p:sp>
        <p:nvSpPr>
          <p:cNvPr id="233" name="Rectangle 232">
            <a:extLst>
              <a:ext uri="{FF2B5EF4-FFF2-40B4-BE49-F238E27FC236}">
                <a16:creationId xmlns:a16="http://schemas.microsoft.com/office/drawing/2014/main" id="{14A66099-71A2-9401-D89E-05F26431FA07}"/>
              </a:ext>
            </a:extLst>
          </p:cNvPr>
          <p:cNvSpPr/>
          <p:nvPr>
            <p:custDataLst>
              <p:tags r:id="rId92"/>
            </p:custDataLst>
          </p:nvPr>
        </p:nvSpPr>
        <p:spPr bwMode="gray">
          <a:xfrm>
            <a:off x="10280650" y="4600576"/>
            <a:ext cx="146050" cy="68263"/>
          </a:xfrm>
          <a:prstGeom prst="rect">
            <a:avLst/>
          </a:prstGeom>
          <a:solidFill>
            <a:srgbClr val="66AB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9525" tIns="0" rIns="9525" bIns="0" rtlCol="0" anchor="ctr"/>
          <a:lstStyle/>
          <a:p>
            <a:pPr algn="ctr">
              <a:lnSpc>
                <a:spcPct val="90000"/>
              </a:lnSpc>
              <a:spcBef>
                <a:spcPct val="0"/>
              </a:spcBef>
              <a:spcAft>
                <a:spcPct val="0"/>
              </a:spcAft>
            </a:pPr>
            <a:fld id="{31C514CE-27F0-46BB-93B9-9B3F7908C3C0}" type="datetime'''32''''''''''''''''''''''''%'''''''''''''''''''">
              <a:rPr lang="en-GB" altLang="en-US" sz="500" smtClean="0">
                <a:solidFill>
                  <a:schemeClr val="bg1"/>
                </a:solidFill>
                <a:effectLst/>
              </a:rPr>
              <a:pPr algn="ctr">
                <a:lnSpc>
                  <a:spcPct val="90000"/>
                </a:lnSpc>
                <a:spcBef>
                  <a:spcPct val="0"/>
                </a:spcBef>
                <a:spcAft>
                  <a:spcPct val="0"/>
                </a:spcAft>
              </a:pPr>
              <a:t>32%</a:t>
            </a:fld>
            <a:endParaRPr lang="en-GB" sz="500">
              <a:solidFill>
                <a:schemeClr val="bg1"/>
              </a:solidFill>
            </a:endParaRPr>
          </a:p>
        </p:txBody>
      </p:sp>
      <p:sp>
        <p:nvSpPr>
          <p:cNvPr id="496" name="Rectangle 495">
            <a:extLst>
              <a:ext uri="{FF2B5EF4-FFF2-40B4-BE49-F238E27FC236}">
                <a16:creationId xmlns:a16="http://schemas.microsoft.com/office/drawing/2014/main" id="{4C0CE76E-6B16-6E07-4B71-296AE51BC74D}"/>
              </a:ext>
            </a:extLst>
          </p:cNvPr>
          <p:cNvSpPr/>
          <p:nvPr>
            <p:custDataLst>
              <p:tags r:id="rId93"/>
            </p:custDataLst>
          </p:nvPr>
        </p:nvSpPr>
        <p:spPr bwMode="auto">
          <a:xfrm>
            <a:off x="10274300" y="5559425"/>
            <a:ext cx="160338" cy="536575"/>
          </a:xfrm>
          <a:prstGeom prst="rect">
            <a:avLst/>
          </a:prstGeom>
          <a:noFill/>
          <a:ln>
            <a:noFill/>
          </a:ln>
          <a:effectLst/>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vert270" wrap="none" lIns="0" tIns="0" rIns="0" bIns="0" numCol="1" spcCol="0" rtlCol="0" anchor="ctr" anchorCtr="0">
            <a:noAutofit/>
          </a:bodyPr>
          <a:lstStyle/>
          <a:p>
            <a:pPr algn="r">
              <a:spcBef>
                <a:spcPct val="0"/>
              </a:spcBef>
              <a:spcAft>
                <a:spcPct val="0"/>
              </a:spcAft>
            </a:pPr>
            <a:fld id="{905ABDAC-C343-430B-AF78-7E46C1C8EB10}" type="datetime'''''R''''''''''om''''''''''''''''a''n''''''''''i''''''''a'''''">
              <a:rPr lang="en-GB" altLang="en-US" sz="1050" smtClean="0">
                <a:solidFill>
                  <a:schemeClr val="tx1"/>
                </a:solidFill>
              </a:rPr>
              <a:pPr/>
              <a:t>Romania</a:t>
            </a:fld>
            <a:endParaRPr lang="en-GB" sz="1050">
              <a:solidFill>
                <a:schemeClr val="tx1"/>
              </a:solidFill>
            </a:endParaRPr>
          </a:p>
        </p:txBody>
      </p:sp>
      <p:sp>
        <p:nvSpPr>
          <p:cNvPr id="234" name="Rectangle 233">
            <a:extLst>
              <a:ext uri="{FF2B5EF4-FFF2-40B4-BE49-F238E27FC236}">
                <a16:creationId xmlns:a16="http://schemas.microsoft.com/office/drawing/2014/main" id="{C004F72A-5331-7D28-BA66-F9CBADFE3113}"/>
              </a:ext>
            </a:extLst>
          </p:cNvPr>
          <p:cNvSpPr/>
          <p:nvPr>
            <p:custDataLst>
              <p:tags r:id="rId94"/>
            </p:custDataLst>
          </p:nvPr>
        </p:nvSpPr>
        <p:spPr bwMode="gray">
          <a:xfrm>
            <a:off x="10485438" y="2643189"/>
            <a:ext cx="146050" cy="68263"/>
          </a:xfrm>
          <a:prstGeom prst="rect">
            <a:avLst/>
          </a:prstGeom>
          <a:solidFill>
            <a:srgbClr val="C0C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9525" tIns="0" rIns="9525" bIns="0" rtlCol="0" anchor="ctr"/>
          <a:lstStyle/>
          <a:p>
            <a:pPr algn="ctr">
              <a:lnSpc>
                <a:spcPct val="90000"/>
              </a:lnSpc>
              <a:spcBef>
                <a:spcPct val="0"/>
              </a:spcBef>
              <a:spcAft>
                <a:spcPct val="0"/>
              </a:spcAft>
            </a:pPr>
            <a:fld id="{93F42E87-2483-49A0-A738-20552966C831}" type="datetime'''''''''''''''''''''''4''8''''''%'''''''''">
              <a:rPr lang="en-GB" altLang="en-US" sz="500" smtClean="0">
                <a:solidFill>
                  <a:schemeClr val="tx1"/>
                </a:solidFill>
                <a:effectLst/>
              </a:rPr>
              <a:pPr algn="ctr">
                <a:lnSpc>
                  <a:spcPct val="90000"/>
                </a:lnSpc>
                <a:spcBef>
                  <a:spcPct val="0"/>
                </a:spcBef>
                <a:spcAft>
                  <a:spcPct val="0"/>
                </a:spcAft>
              </a:pPr>
              <a:t>48%</a:t>
            </a:fld>
            <a:endParaRPr lang="en-GB" sz="500">
              <a:solidFill>
                <a:schemeClr val="tx1"/>
              </a:solidFill>
            </a:endParaRPr>
          </a:p>
        </p:txBody>
      </p:sp>
      <p:sp>
        <p:nvSpPr>
          <p:cNvPr id="12" name="Rectangle 11">
            <a:extLst>
              <a:ext uri="{FF2B5EF4-FFF2-40B4-BE49-F238E27FC236}">
                <a16:creationId xmlns:a16="http://schemas.microsoft.com/office/drawing/2014/main" id="{A67BF409-35D6-7C9D-2635-470E2920D95C}"/>
              </a:ext>
            </a:extLst>
          </p:cNvPr>
          <p:cNvSpPr/>
          <p:nvPr>
            <p:custDataLst>
              <p:tags r:id="rId95"/>
            </p:custDataLst>
          </p:nvPr>
        </p:nvSpPr>
        <p:spPr bwMode="gray">
          <a:xfrm>
            <a:off x="6013450" y="2019301"/>
            <a:ext cx="111125" cy="68263"/>
          </a:xfrm>
          <a:prstGeom prst="rect">
            <a:avLst/>
          </a:prstGeom>
          <a:solidFill>
            <a:srgbClr val="BCE8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9525" tIns="0" rIns="9525" bIns="0" rtlCol="0" anchor="ctr"/>
          <a:lstStyle/>
          <a:p>
            <a:pPr algn="ctr">
              <a:lnSpc>
                <a:spcPct val="90000"/>
              </a:lnSpc>
              <a:spcBef>
                <a:spcPct val="0"/>
              </a:spcBef>
              <a:spcAft>
                <a:spcPct val="0"/>
              </a:spcAft>
            </a:pPr>
            <a:fld id="{9DAF8E9A-119D-4BAE-9EF1-14D96ED8FF7F}" type="datetime'''''''''''''''''''''''''''''''''''''''''''''0''''''''%'">
              <a:rPr lang="en-GB" altLang="en-US" sz="500" smtClean="0">
                <a:solidFill>
                  <a:schemeClr val="tx1"/>
                </a:solidFill>
                <a:effectLst/>
              </a:rPr>
              <a:pPr algn="ctr">
                <a:lnSpc>
                  <a:spcPct val="90000"/>
                </a:lnSpc>
                <a:spcBef>
                  <a:spcPct val="0"/>
                </a:spcBef>
                <a:spcAft>
                  <a:spcPct val="0"/>
                </a:spcAft>
              </a:pPr>
              <a:t>0%</a:t>
            </a:fld>
            <a:endParaRPr lang="en-GB" sz="500">
              <a:solidFill>
                <a:schemeClr val="tx1"/>
              </a:solidFill>
            </a:endParaRPr>
          </a:p>
        </p:txBody>
      </p:sp>
      <p:sp>
        <p:nvSpPr>
          <p:cNvPr id="236" name="Rectangle 235">
            <a:extLst>
              <a:ext uri="{FF2B5EF4-FFF2-40B4-BE49-F238E27FC236}">
                <a16:creationId xmlns:a16="http://schemas.microsoft.com/office/drawing/2014/main" id="{A9F9EAB1-4ECF-86B0-B89E-21047D06D250}"/>
              </a:ext>
            </a:extLst>
          </p:cNvPr>
          <p:cNvSpPr/>
          <p:nvPr>
            <p:custDataLst>
              <p:tags r:id="rId96"/>
            </p:custDataLst>
          </p:nvPr>
        </p:nvSpPr>
        <p:spPr bwMode="gray">
          <a:xfrm>
            <a:off x="10485438" y="4686301"/>
            <a:ext cx="146050" cy="68263"/>
          </a:xfrm>
          <a:prstGeom prst="rect">
            <a:avLst/>
          </a:prstGeom>
          <a:solidFill>
            <a:srgbClr val="66AB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9525" tIns="0" rIns="9525" bIns="0" rtlCol="0" anchor="ctr"/>
          <a:lstStyle/>
          <a:p>
            <a:pPr algn="ctr">
              <a:lnSpc>
                <a:spcPct val="90000"/>
              </a:lnSpc>
              <a:spcBef>
                <a:spcPct val="0"/>
              </a:spcBef>
              <a:spcAft>
                <a:spcPct val="0"/>
              </a:spcAft>
            </a:pPr>
            <a:fld id="{769662C8-5167-45AF-889D-AC6DCD01ECF3}" type="datetime'''3''''''''''''''''''''''''''''''''''3''''''''''%'''''''">
              <a:rPr lang="en-GB" altLang="en-US" sz="500" smtClean="0">
                <a:solidFill>
                  <a:schemeClr val="bg1"/>
                </a:solidFill>
                <a:effectLst/>
              </a:rPr>
              <a:pPr algn="ctr">
                <a:lnSpc>
                  <a:spcPct val="90000"/>
                </a:lnSpc>
                <a:spcBef>
                  <a:spcPct val="0"/>
                </a:spcBef>
                <a:spcAft>
                  <a:spcPct val="0"/>
                </a:spcAft>
              </a:pPr>
              <a:t>33%</a:t>
            </a:fld>
            <a:endParaRPr lang="en-GB" sz="500">
              <a:solidFill>
                <a:schemeClr val="bg1"/>
              </a:solidFill>
            </a:endParaRPr>
          </a:p>
        </p:txBody>
      </p:sp>
      <p:sp>
        <p:nvSpPr>
          <p:cNvPr id="500" name="Rectangle 499">
            <a:extLst>
              <a:ext uri="{FF2B5EF4-FFF2-40B4-BE49-F238E27FC236}">
                <a16:creationId xmlns:a16="http://schemas.microsoft.com/office/drawing/2014/main" id="{3863C026-4FAC-2333-0327-C522C6B18561}"/>
              </a:ext>
            </a:extLst>
          </p:cNvPr>
          <p:cNvSpPr/>
          <p:nvPr>
            <p:custDataLst>
              <p:tags r:id="rId97"/>
            </p:custDataLst>
          </p:nvPr>
        </p:nvSpPr>
        <p:spPr bwMode="auto">
          <a:xfrm>
            <a:off x="10479088" y="5559425"/>
            <a:ext cx="160338" cy="506413"/>
          </a:xfrm>
          <a:prstGeom prst="rect">
            <a:avLst/>
          </a:prstGeom>
          <a:noFill/>
          <a:ln>
            <a:noFill/>
          </a:ln>
          <a:effectLst/>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vert270" wrap="none" lIns="0" tIns="0" rIns="0" bIns="0" numCol="1" spcCol="0" rtlCol="0" anchor="ctr" anchorCtr="0">
            <a:noAutofit/>
          </a:bodyPr>
          <a:lstStyle/>
          <a:p>
            <a:pPr algn="r">
              <a:spcBef>
                <a:spcPct val="0"/>
              </a:spcBef>
              <a:spcAft>
                <a:spcPct val="0"/>
              </a:spcAft>
            </a:pPr>
            <a:fld id="{3395F1F8-6AD8-4614-9250-9AE4423F4B85}" type="datetime'''''''''''''H''''''u''''''''''''''''n''g''''ar''''''y'">
              <a:rPr lang="en-GB" altLang="en-US" sz="1050" smtClean="0">
                <a:solidFill>
                  <a:schemeClr val="tx1"/>
                </a:solidFill>
              </a:rPr>
              <a:pPr/>
              <a:t>Hungary</a:t>
            </a:fld>
            <a:endParaRPr lang="en-GB" sz="1050">
              <a:solidFill>
                <a:schemeClr val="tx1"/>
              </a:solidFill>
            </a:endParaRPr>
          </a:p>
        </p:txBody>
      </p:sp>
      <p:sp>
        <p:nvSpPr>
          <p:cNvPr id="237" name="Rectangle 236">
            <a:extLst>
              <a:ext uri="{FF2B5EF4-FFF2-40B4-BE49-F238E27FC236}">
                <a16:creationId xmlns:a16="http://schemas.microsoft.com/office/drawing/2014/main" id="{BC4BCCF4-1F9A-DF1B-82B4-7BCDB5A79117}"/>
              </a:ext>
            </a:extLst>
          </p:cNvPr>
          <p:cNvSpPr/>
          <p:nvPr>
            <p:custDataLst>
              <p:tags r:id="rId98"/>
            </p:custDataLst>
          </p:nvPr>
        </p:nvSpPr>
        <p:spPr bwMode="gray">
          <a:xfrm>
            <a:off x="10688638" y="2784476"/>
            <a:ext cx="146050" cy="68263"/>
          </a:xfrm>
          <a:prstGeom prst="rect">
            <a:avLst/>
          </a:prstGeom>
          <a:solidFill>
            <a:srgbClr val="C0C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9525" tIns="0" rIns="9525" bIns="0" rtlCol="0" anchor="ctr"/>
          <a:lstStyle/>
          <a:p>
            <a:pPr algn="ctr">
              <a:lnSpc>
                <a:spcPct val="90000"/>
              </a:lnSpc>
              <a:spcBef>
                <a:spcPct val="0"/>
              </a:spcBef>
              <a:spcAft>
                <a:spcPct val="0"/>
              </a:spcAft>
            </a:pPr>
            <a:fld id="{433BD51D-3745-46CC-A02C-31A975F257E3}" type="datetime'5''''6''''''''''''''''''''''''''''''%'''''">
              <a:rPr lang="en-GB" altLang="en-US" sz="500" smtClean="0">
                <a:solidFill>
                  <a:schemeClr val="tx1"/>
                </a:solidFill>
                <a:effectLst/>
              </a:rPr>
              <a:pPr algn="ctr">
                <a:lnSpc>
                  <a:spcPct val="90000"/>
                </a:lnSpc>
                <a:spcBef>
                  <a:spcPct val="0"/>
                </a:spcBef>
                <a:spcAft>
                  <a:spcPct val="0"/>
                </a:spcAft>
              </a:pPr>
              <a:t>56%</a:t>
            </a:fld>
            <a:endParaRPr lang="en-GB" sz="500">
              <a:solidFill>
                <a:schemeClr val="tx1"/>
              </a:solidFill>
            </a:endParaRPr>
          </a:p>
        </p:txBody>
      </p:sp>
      <p:sp>
        <p:nvSpPr>
          <p:cNvPr id="238" name="Rectangle 237">
            <a:extLst>
              <a:ext uri="{FF2B5EF4-FFF2-40B4-BE49-F238E27FC236}">
                <a16:creationId xmlns:a16="http://schemas.microsoft.com/office/drawing/2014/main" id="{7F35E5F9-9BE4-A408-4C03-E87B0C2D6881}"/>
              </a:ext>
            </a:extLst>
          </p:cNvPr>
          <p:cNvSpPr/>
          <p:nvPr>
            <p:custDataLst>
              <p:tags r:id="rId99"/>
            </p:custDataLst>
          </p:nvPr>
        </p:nvSpPr>
        <p:spPr bwMode="gray">
          <a:xfrm>
            <a:off x="10688638" y="4375151"/>
            <a:ext cx="146050" cy="68263"/>
          </a:xfrm>
          <a:prstGeom prst="rect">
            <a:avLst/>
          </a:prstGeom>
          <a:solidFill>
            <a:srgbClr val="66AB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9525" tIns="0" rIns="9525" bIns="0" rtlCol="0" anchor="ctr"/>
          <a:lstStyle/>
          <a:p>
            <a:pPr algn="ctr">
              <a:lnSpc>
                <a:spcPct val="90000"/>
              </a:lnSpc>
              <a:spcBef>
                <a:spcPct val="0"/>
              </a:spcBef>
              <a:spcAft>
                <a:spcPct val="0"/>
              </a:spcAft>
            </a:pPr>
            <a:fld id="{4B87DC44-B8FE-481A-83BF-48A6D7612CB7}" type="datetime'''''''''''''''''''''''1''''''4''''''''''%'''">
              <a:rPr lang="en-GB" altLang="en-US" sz="500" smtClean="0">
                <a:solidFill>
                  <a:schemeClr val="bg1"/>
                </a:solidFill>
                <a:effectLst/>
              </a:rPr>
              <a:pPr algn="ctr">
                <a:lnSpc>
                  <a:spcPct val="90000"/>
                </a:lnSpc>
                <a:spcBef>
                  <a:spcPct val="0"/>
                </a:spcBef>
                <a:spcAft>
                  <a:spcPct val="0"/>
                </a:spcAft>
              </a:pPr>
              <a:t>14%</a:t>
            </a:fld>
            <a:endParaRPr lang="en-GB" sz="500">
              <a:solidFill>
                <a:schemeClr val="bg1"/>
              </a:solidFill>
            </a:endParaRPr>
          </a:p>
        </p:txBody>
      </p:sp>
      <p:sp>
        <p:nvSpPr>
          <p:cNvPr id="239" name="Rectangle 238">
            <a:extLst>
              <a:ext uri="{FF2B5EF4-FFF2-40B4-BE49-F238E27FC236}">
                <a16:creationId xmlns:a16="http://schemas.microsoft.com/office/drawing/2014/main" id="{DD57D394-AC9E-9F7D-C012-221E5A32A27F}"/>
              </a:ext>
            </a:extLst>
          </p:cNvPr>
          <p:cNvSpPr/>
          <p:nvPr>
            <p:custDataLst>
              <p:tags r:id="rId100"/>
            </p:custDataLst>
          </p:nvPr>
        </p:nvSpPr>
        <p:spPr bwMode="gray">
          <a:xfrm>
            <a:off x="10688638" y="5056189"/>
            <a:ext cx="146050" cy="68263"/>
          </a:xfrm>
          <a:prstGeom prst="rect">
            <a:avLst/>
          </a:prstGeom>
          <a:solidFill>
            <a:srgbClr val="4C6C9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9525" tIns="0" rIns="9525" bIns="0" rtlCol="0" anchor="ctr"/>
          <a:lstStyle/>
          <a:p>
            <a:pPr algn="ctr">
              <a:lnSpc>
                <a:spcPct val="90000"/>
              </a:lnSpc>
              <a:spcBef>
                <a:spcPct val="0"/>
              </a:spcBef>
              <a:spcAft>
                <a:spcPct val="0"/>
              </a:spcAft>
            </a:pPr>
            <a:fld id="{3C1B9577-0A6E-440E-9E0B-088E6D96F6AA}" type="datetime'''''''''''''''''''''''''2''''''''''''''''''3''''%'''''">
              <a:rPr lang="en-GB" altLang="en-US" sz="500" smtClean="0">
                <a:solidFill>
                  <a:schemeClr val="bg1"/>
                </a:solidFill>
                <a:effectLst/>
              </a:rPr>
              <a:pPr algn="ctr">
                <a:lnSpc>
                  <a:spcPct val="90000"/>
                </a:lnSpc>
                <a:spcBef>
                  <a:spcPct val="0"/>
                </a:spcBef>
                <a:spcAft>
                  <a:spcPct val="0"/>
                </a:spcAft>
              </a:pPr>
              <a:t>23%</a:t>
            </a:fld>
            <a:endParaRPr lang="en-GB" sz="500">
              <a:solidFill>
                <a:schemeClr val="bg1"/>
              </a:solidFill>
            </a:endParaRPr>
          </a:p>
        </p:txBody>
      </p:sp>
      <p:sp>
        <p:nvSpPr>
          <p:cNvPr id="504" name="Rectangle 503">
            <a:extLst>
              <a:ext uri="{FF2B5EF4-FFF2-40B4-BE49-F238E27FC236}">
                <a16:creationId xmlns:a16="http://schemas.microsoft.com/office/drawing/2014/main" id="{9EB45199-CA2E-3DDF-F963-57A12E4D9EAE}"/>
              </a:ext>
            </a:extLst>
          </p:cNvPr>
          <p:cNvSpPr/>
          <p:nvPr>
            <p:custDataLst>
              <p:tags r:id="rId101"/>
            </p:custDataLst>
          </p:nvPr>
        </p:nvSpPr>
        <p:spPr bwMode="auto">
          <a:xfrm>
            <a:off x="10682288" y="5559425"/>
            <a:ext cx="160338" cy="506413"/>
          </a:xfrm>
          <a:prstGeom prst="rect">
            <a:avLst/>
          </a:prstGeom>
          <a:noFill/>
          <a:ln>
            <a:noFill/>
          </a:ln>
          <a:effectLst/>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vert270" wrap="none" lIns="0" tIns="0" rIns="0" bIns="0" numCol="1" spcCol="0" rtlCol="0" anchor="ctr" anchorCtr="0">
            <a:noAutofit/>
          </a:bodyPr>
          <a:lstStyle/>
          <a:p>
            <a:pPr algn="r">
              <a:spcBef>
                <a:spcPct val="0"/>
              </a:spcBef>
              <a:spcAft>
                <a:spcPct val="0"/>
              </a:spcAft>
            </a:pPr>
            <a:fld id="{E0DCD63D-F8C5-4120-A33D-65DDCE3CF07F}" type="datetime'''''''''S''l''o''''''''''v''''a''''''''''''''''k''''''ia'">
              <a:rPr lang="en-GB" altLang="en-US" sz="1050" smtClean="0">
                <a:solidFill>
                  <a:schemeClr val="tx1"/>
                </a:solidFill>
              </a:rPr>
              <a:pPr/>
              <a:t>Slovakia</a:t>
            </a:fld>
            <a:endParaRPr lang="en-GB" sz="1050">
              <a:solidFill>
                <a:schemeClr val="tx1"/>
              </a:solidFill>
            </a:endParaRPr>
          </a:p>
        </p:txBody>
      </p:sp>
      <p:sp>
        <p:nvSpPr>
          <p:cNvPr id="240" name="Rectangle 239">
            <a:extLst>
              <a:ext uri="{FF2B5EF4-FFF2-40B4-BE49-F238E27FC236}">
                <a16:creationId xmlns:a16="http://schemas.microsoft.com/office/drawing/2014/main" id="{702E5902-30EE-61BB-AE2D-427CFA2B7465}"/>
              </a:ext>
            </a:extLst>
          </p:cNvPr>
          <p:cNvSpPr/>
          <p:nvPr>
            <p:custDataLst>
              <p:tags r:id="rId102"/>
            </p:custDataLst>
          </p:nvPr>
        </p:nvSpPr>
        <p:spPr bwMode="gray">
          <a:xfrm>
            <a:off x="10893425" y="2813051"/>
            <a:ext cx="146050" cy="68263"/>
          </a:xfrm>
          <a:prstGeom prst="rect">
            <a:avLst/>
          </a:prstGeom>
          <a:solidFill>
            <a:srgbClr val="C0C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9525" tIns="0" rIns="9525" bIns="0" rtlCol="0" anchor="ctr"/>
          <a:lstStyle/>
          <a:p>
            <a:pPr algn="ctr">
              <a:lnSpc>
                <a:spcPct val="90000"/>
              </a:lnSpc>
              <a:spcBef>
                <a:spcPct val="0"/>
              </a:spcBef>
              <a:spcAft>
                <a:spcPct val="0"/>
              </a:spcAft>
            </a:pPr>
            <a:fld id="{86252A7C-4A4A-432C-89FD-7BEB60908A1F}" type="datetime'''''''''''5''8''%'''''''''''''''''''">
              <a:rPr lang="en-GB" altLang="en-US" sz="500" smtClean="0">
                <a:solidFill>
                  <a:schemeClr val="tx1"/>
                </a:solidFill>
                <a:effectLst/>
              </a:rPr>
              <a:pPr algn="ctr">
                <a:lnSpc>
                  <a:spcPct val="90000"/>
                </a:lnSpc>
                <a:spcBef>
                  <a:spcPct val="0"/>
                </a:spcBef>
                <a:spcAft>
                  <a:spcPct val="0"/>
                </a:spcAft>
              </a:pPr>
              <a:t>58%</a:t>
            </a:fld>
            <a:endParaRPr lang="en-GB" sz="500">
              <a:solidFill>
                <a:schemeClr val="tx1"/>
              </a:solidFill>
            </a:endParaRPr>
          </a:p>
        </p:txBody>
      </p:sp>
      <p:sp>
        <p:nvSpPr>
          <p:cNvPr id="242" name="Rectangle 241">
            <a:extLst>
              <a:ext uri="{FF2B5EF4-FFF2-40B4-BE49-F238E27FC236}">
                <a16:creationId xmlns:a16="http://schemas.microsoft.com/office/drawing/2014/main" id="{15104202-551E-9C35-192D-D6D706A011ED}"/>
              </a:ext>
            </a:extLst>
          </p:cNvPr>
          <p:cNvSpPr/>
          <p:nvPr>
            <p:custDataLst>
              <p:tags r:id="rId103"/>
            </p:custDataLst>
          </p:nvPr>
        </p:nvSpPr>
        <p:spPr bwMode="gray">
          <a:xfrm>
            <a:off x="10893425" y="4545014"/>
            <a:ext cx="146050" cy="68263"/>
          </a:xfrm>
          <a:prstGeom prst="rect">
            <a:avLst/>
          </a:prstGeom>
          <a:solidFill>
            <a:srgbClr val="66AB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9525" tIns="0" rIns="9525" bIns="0" rtlCol="0" anchor="ctr"/>
          <a:lstStyle/>
          <a:p>
            <a:pPr algn="ctr">
              <a:lnSpc>
                <a:spcPct val="90000"/>
              </a:lnSpc>
              <a:spcBef>
                <a:spcPct val="0"/>
              </a:spcBef>
              <a:spcAft>
                <a:spcPct val="0"/>
              </a:spcAft>
            </a:pPr>
            <a:fld id="{7CE72075-758E-4BA0-B8DC-FD3F70CA36B1}" type="datetime'2''''''0''''''''''''''''''''''''''''''''''''''''''''''''''''%'">
              <a:rPr lang="en-GB" altLang="en-US" sz="500" smtClean="0">
                <a:solidFill>
                  <a:schemeClr val="bg1"/>
                </a:solidFill>
                <a:effectLst/>
              </a:rPr>
              <a:pPr algn="ctr">
                <a:lnSpc>
                  <a:spcPct val="90000"/>
                </a:lnSpc>
                <a:spcBef>
                  <a:spcPct val="0"/>
                </a:spcBef>
                <a:spcAft>
                  <a:spcPct val="0"/>
                </a:spcAft>
              </a:pPr>
              <a:t>20%</a:t>
            </a:fld>
            <a:endParaRPr lang="en-GB" sz="500">
              <a:solidFill>
                <a:schemeClr val="bg1"/>
              </a:solidFill>
            </a:endParaRPr>
          </a:p>
        </p:txBody>
      </p:sp>
      <p:sp>
        <p:nvSpPr>
          <p:cNvPr id="243" name="Rectangle 242">
            <a:extLst>
              <a:ext uri="{FF2B5EF4-FFF2-40B4-BE49-F238E27FC236}">
                <a16:creationId xmlns:a16="http://schemas.microsoft.com/office/drawing/2014/main" id="{A554A1C3-F98A-D532-FED3-7178FCF47EDB}"/>
              </a:ext>
            </a:extLst>
          </p:cNvPr>
          <p:cNvSpPr/>
          <p:nvPr>
            <p:custDataLst>
              <p:tags r:id="rId104"/>
            </p:custDataLst>
          </p:nvPr>
        </p:nvSpPr>
        <p:spPr bwMode="gray">
          <a:xfrm>
            <a:off x="10893425" y="5197476"/>
            <a:ext cx="146050" cy="68263"/>
          </a:xfrm>
          <a:prstGeom prst="rect">
            <a:avLst/>
          </a:prstGeom>
          <a:solidFill>
            <a:srgbClr val="4C6C9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9525" tIns="0" rIns="9525" bIns="0" rtlCol="0" anchor="ctr"/>
          <a:lstStyle/>
          <a:p>
            <a:pPr algn="ctr">
              <a:lnSpc>
                <a:spcPct val="90000"/>
              </a:lnSpc>
              <a:spcBef>
                <a:spcPct val="0"/>
              </a:spcBef>
              <a:spcAft>
                <a:spcPct val="0"/>
              </a:spcAft>
            </a:pPr>
            <a:fld id="{912C6837-8A2F-4E2A-B38A-4F5986304EC8}" type="datetime'''''1''''''5''''''''''''''''''%'''''''''''">
              <a:rPr lang="en-GB" altLang="en-US" sz="500" smtClean="0">
                <a:solidFill>
                  <a:schemeClr val="bg1"/>
                </a:solidFill>
                <a:effectLst/>
              </a:rPr>
              <a:pPr algn="ctr">
                <a:lnSpc>
                  <a:spcPct val="90000"/>
                </a:lnSpc>
                <a:spcBef>
                  <a:spcPct val="0"/>
                </a:spcBef>
                <a:spcAft>
                  <a:spcPct val="0"/>
                </a:spcAft>
              </a:pPr>
              <a:t>15%</a:t>
            </a:fld>
            <a:endParaRPr lang="en-GB" sz="500">
              <a:solidFill>
                <a:schemeClr val="bg1"/>
              </a:solidFill>
            </a:endParaRPr>
          </a:p>
        </p:txBody>
      </p:sp>
      <p:sp>
        <p:nvSpPr>
          <p:cNvPr id="508" name="Rectangle 507">
            <a:extLst>
              <a:ext uri="{FF2B5EF4-FFF2-40B4-BE49-F238E27FC236}">
                <a16:creationId xmlns:a16="http://schemas.microsoft.com/office/drawing/2014/main" id="{913ECC09-C8D8-532D-8F05-536181CED17F}"/>
              </a:ext>
            </a:extLst>
          </p:cNvPr>
          <p:cNvSpPr/>
          <p:nvPr>
            <p:custDataLst>
              <p:tags r:id="rId105"/>
            </p:custDataLst>
          </p:nvPr>
        </p:nvSpPr>
        <p:spPr bwMode="auto">
          <a:xfrm>
            <a:off x="10887075" y="5559425"/>
            <a:ext cx="160338" cy="446088"/>
          </a:xfrm>
          <a:prstGeom prst="rect">
            <a:avLst/>
          </a:prstGeom>
          <a:noFill/>
          <a:ln>
            <a:noFill/>
          </a:ln>
          <a:effectLst/>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vert270" wrap="none" lIns="0" tIns="0" rIns="0" bIns="0" numCol="1" spcCol="0" rtlCol="0" anchor="ctr" anchorCtr="0">
            <a:noAutofit/>
          </a:bodyPr>
          <a:lstStyle/>
          <a:p>
            <a:pPr algn="r">
              <a:spcBef>
                <a:spcPct val="0"/>
              </a:spcBef>
              <a:spcAft>
                <a:spcPct val="0"/>
              </a:spcAft>
            </a:pPr>
            <a:fld id="{1FF95A0F-B1CC-45EC-AC9E-C4C1C7BE7BA9}" type="datetime'''Es''''''t''''''''''o''''''''''''''n''''''''ia'''''''''">
              <a:rPr lang="en-GB" altLang="en-US" sz="1050" smtClean="0">
                <a:solidFill>
                  <a:schemeClr val="tx1"/>
                </a:solidFill>
              </a:rPr>
              <a:pPr/>
              <a:t>Estonia</a:t>
            </a:fld>
            <a:endParaRPr lang="en-GB" sz="1050">
              <a:solidFill>
                <a:schemeClr val="tx1"/>
              </a:solidFill>
            </a:endParaRPr>
          </a:p>
        </p:txBody>
      </p:sp>
      <p:sp>
        <p:nvSpPr>
          <p:cNvPr id="244" name="Rectangle 243">
            <a:extLst>
              <a:ext uri="{FF2B5EF4-FFF2-40B4-BE49-F238E27FC236}">
                <a16:creationId xmlns:a16="http://schemas.microsoft.com/office/drawing/2014/main" id="{70020E65-E059-2CBF-673F-4E2F81C43AE8}"/>
              </a:ext>
            </a:extLst>
          </p:cNvPr>
          <p:cNvSpPr/>
          <p:nvPr>
            <p:custDataLst>
              <p:tags r:id="rId106"/>
            </p:custDataLst>
          </p:nvPr>
        </p:nvSpPr>
        <p:spPr bwMode="gray">
          <a:xfrm>
            <a:off x="11096625" y="2473326"/>
            <a:ext cx="146050" cy="68263"/>
          </a:xfrm>
          <a:prstGeom prst="rect">
            <a:avLst/>
          </a:prstGeom>
          <a:solidFill>
            <a:srgbClr val="C0C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9525" tIns="0" rIns="9525" bIns="0" rtlCol="0" anchor="ctr"/>
          <a:lstStyle/>
          <a:p>
            <a:pPr algn="ctr">
              <a:lnSpc>
                <a:spcPct val="90000"/>
              </a:lnSpc>
              <a:spcBef>
                <a:spcPct val="0"/>
              </a:spcBef>
              <a:spcAft>
                <a:spcPct val="0"/>
              </a:spcAft>
            </a:pPr>
            <a:fld id="{9C491839-EABA-49FC-BF1F-6B8DF9B9BBAA}" type="datetime'''''''''''''''''3''''''9''''''''''''''''''%'''''''">
              <a:rPr lang="en-GB" altLang="en-US" sz="500" smtClean="0">
                <a:solidFill>
                  <a:schemeClr val="tx1"/>
                </a:solidFill>
                <a:effectLst/>
              </a:rPr>
              <a:pPr algn="ctr">
                <a:lnSpc>
                  <a:spcPct val="90000"/>
                </a:lnSpc>
                <a:spcBef>
                  <a:spcPct val="0"/>
                </a:spcBef>
                <a:spcAft>
                  <a:spcPct val="0"/>
                </a:spcAft>
              </a:pPr>
              <a:t>39%</a:t>
            </a:fld>
            <a:endParaRPr lang="en-GB" sz="500">
              <a:solidFill>
                <a:schemeClr val="tx1"/>
              </a:solidFill>
            </a:endParaRPr>
          </a:p>
        </p:txBody>
      </p:sp>
      <p:sp>
        <p:nvSpPr>
          <p:cNvPr id="245" name="Rectangle 244">
            <a:extLst>
              <a:ext uri="{FF2B5EF4-FFF2-40B4-BE49-F238E27FC236}">
                <a16:creationId xmlns:a16="http://schemas.microsoft.com/office/drawing/2014/main" id="{43D1ACCD-AA2A-61F0-D665-6DF6FCAA76D8}"/>
              </a:ext>
            </a:extLst>
          </p:cNvPr>
          <p:cNvSpPr/>
          <p:nvPr>
            <p:custDataLst>
              <p:tags r:id="rId107"/>
            </p:custDataLst>
          </p:nvPr>
        </p:nvSpPr>
        <p:spPr bwMode="gray">
          <a:xfrm>
            <a:off x="11096625" y="3749676"/>
            <a:ext cx="146050" cy="68263"/>
          </a:xfrm>
          <a:prstGeom prst="rect">
            <a:avLst/>
          </a:prstGeom>
          <a:solidFill>
            <a:srgbClr val="BCE8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9525" tIns="0" rIns="9525" bIns="0" rtlCol="0" anchor="ctr"/>
          <a:lstStyle/>
          <a:p>
            <a:pPr algn="ctr">
              <a:lnSpc>
                <a:spcPct val="90000"/>
              </a:lnSpc>
              <a:spcBef>
                <a:spcPct val="0"/>
              </a:spcBef>
              <a:spcAft>
                <a:spcPct val="0"/>
              </a:spcAft>
            </a:pPr>
            <a:fld id="{B298679B-AEBE-4E9F-A4DF-4190884FA34C}" type="datetime'''''2''9%'''''''''''">
              <a:rPr lang="en-GB" altLang="en-US" sz="500" smtClean="0">
                <a:solidFill>
                  <a:schemeClr val="tx1"/>
                </a:solidFill>
                <a:effectLst/>
              </a:rPr>
              <a:pPr algn="ctr">
                <a:lnSpc>
                  <a:spcPct val="90000"/>
                </a:lnSpc>
                <a:spcBef>
                  <a:spcPct val="0"/>
                </a:spcBef>
                <a:spcAft>
                  <a:spcPct val="0"/>
                </a:spcAft>
              </a:pPr>
              <a:t>29%</a:t>
            </a:fld>
            <a:endParaRPr lang="en-GB" sz="500">
              <a:solidFill>
                <a:schemeClr val="tx1"/>
              </a:solidFill>
            </a:endParaRPr>
          </a:p>
        </p:txBody>
      </p:sp>
      <p:sp>
        <p:nvSpPr>
          <p:cNvPr id="246" name="Rectangle 245">
            <a:extLst>
              <a:ext uri="{FF2B5EF4-FFF2-40B4-BE49-F238E27FC236}">
                <a16:creationId xmlns:a16="http://schemas.microsoft.com/office/drawing/2014/main" id="{FD5874FC-E21D-7D5B-1A11-DFCD766C90E4}"/>
              </a:ext>
            </a:extLst>
          </p:cNvPr>
          <p:cNvSpPr/>
          <p:nvPr>
            <p:custDataLst>
              <p:tags r:id="rId108"/>
            </p:custDataLst>
          </p:nvPr>
        </p:nvSpPr>
        <p:spPr bwMode="gray">
          <a:xfrm>
            <a:off x="11096625" y="4487864"/>
            <a:ext cx="146050" cy="68263"/>
          </a:xfrm>
          <a:prstGeom prst="rect">
            <a:avLst/>
          </a:prstGeom>
          <a:solidFill>
            <a:srgbClr val="66AB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9525" tIns="0" rIns="9525" bIns="0" rtlCol="0" anchor="ctr"/>
          <a:lstStyle/>
          <a:p>
            <a:pPr algn="ctr">
              <a:lnSpc>
                <a:spcPct val="90000"/>
              </a:lnSpc>
              <a:spcBef>
                <a:spcPct val="0"/>
              </a:spcBef>
              <a:spcAft>
                <a:spcPct val="0"/>
              </a:spcAft>
            </a:pPr>
            <a:fld id="{4D6805BD-7030-465B-9EF7-78D81968E591}" type="datetime'''''''''''''''''''''''''''1''1''''''''%'''''''">
              <a:rPr lang="en-GB" altLang="en-US" sz="500" smtClean="0">
                <a:solidFill>
                  <a:schemeClr val="bg1"/>
                </a:solidFill>
                <a:effectLst/>
              </a:rPr>
              <a:pPr algn="ctr">
                <a:lnSpc>
                  <a:spcPct val="90000"/>
                </a:lnSpc>
                <a:spcBef>
                  <a:spcPct val="0"/>
                </a:spcBef>
                <a:spcAft>
                  <a:spcPct val="0"/>
                </a:spcAft>
              </a:pPr>
              <a:t>11%</a:t>
            </a:fld>
            <a:endParaRPr lang="en-GB" sz="500">
              <a:solidFill>
                <a:schemeClr val="bg1"/>
              </a:solidFill>
            </a:endParaRPr>
          </a:p>
        </p:txBody>
      </p:sp>
      <p:sp>
        <p:nvSpPr>
          <p:cNvPr id="247" name="Rectangle 246">
            <a:extLst>
              <a:ext uri="{FF2B5EF4-FFF2-40B4-BE49-F238E27FC236}">
                <a16:creationId xmlns:a16="http://schemas.microsoft.com/office/drawing/2014/main" id="{665A8AC2-13C1-9668-A99A-5FFB7397AB4D}"/>
              </a:ext>
            </a:extLst>
          </p:cNvPr>
          <p:cNvSpPr/>
          <p:nvPr>
            <p:custDataLst>
              <p:tags r:id="rId109"/>
            </p:custDataLst>
          </p:nvPr>
        </p:nvSpPr>
        <p:spPr bwMode="gray">
          <a:xfrm>
            <a:off x="11096625" y="5083176"/>
            <a:ext cx="146050" cy="68263"/>
          </a:xfrm>
          <a:prstGeom prst="rect">
            <a:avLst/>
          </a:prstGeom>
          <a:solidFill>
            <a:srgbClr val="4C6C9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9525" tIns="0" rIns="9525" bIns="0" rtlCol="0" anchor="ctr"/>
          <a:lstStyle/>
          <a:p>
            <a:pPr algn="ctr">
              <a:lnSpc>
                <a:spcPct val="90000"/>
              </a:lnSpc>
              <a:spcBef>
                <a:spcPct val="0"/>
              </a:spcBef>
              <a:spcAft>
                <a:spcPct val="0"/>
              </a:spcAft>
            </a:pPr>
            <a:fld id="{C9315D41-AEB7-47C4-AABF-F119374DFD77}" type="datetime'''''''''2''''''''''''''''''''''''1''''''%'''''''">
              <a:rPr lang="en-GB" altLang="en-US" sz="500" smtClean="0">
                <a:solidFill>
                  <a:schemeClr val="bg1"/>
                </a:solidFill>
                <a:effectLst/>
              </a:rPr>
              <a:pPr algn="ctr">
                <a:lnSpc>
                  <a:spcPct val="90000"/>
                </a:lnSpc>
                <a:spcBef>
                  <a:spcPct val="0"/>
                </a:spcBef>
                <a:spcAft>
                  <a:spcPct val="0"/>
                </a:spcAft>
              </a:pPr>
              <a:t>21%</a:t>
            </a:fld>
            <a:endParaRPr lang="en-GB" sz="500">
              <a:solidFill>
                <a:schemeClr val="bg1"/>
              </a:solidFill>
            </a:endParaRPr>
          </a:p>
        </p:txBody>
      </p:sp>
      <p:sp>
        <p:nvSpPr>
          <p:cNvPr id="235" name="Rectangle 234">
            <a:extLst>
              <a:ext uri="{FF2B5EF4-FFF2-40B4-BE49-F238E27FC236}">
                <a16:creationId xmlns:a16="http://schemas.microsoft.com/office/drawing/2014/main" id="{A385842C-F334-FDC4-3F5C-A9C7A7DAD9EC}"/>
              </a:ext>
            </a:extLst>
          </p:cNvPr>
          <p:cNvSpPr/>
          <p:nvPr>
            <p:custDataLst>
              <p:tags r:id="rId110"/>
            </p:custDataLst>
          </p:nvPr>
        </p:nvSpPr>
        <p:spPr bwMode="gray">
          <a:xfrm>
            <a:off x="10485438" y="3806826"/>
            <a:ext cx="146050" cy="68263"/>
          </a:xfrm>
          <a:prstGeom prst="rect">
            <a:avLst/>
          </a:prstGeom>
          <a:solidFill>
            <a:srgbClr val="BCE8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9525" tIns="0" rIns="9525" bIns="0" rtlCol="0" anchor="ctr"/>
          <a:lstStyle/>
          <a:p>
            <a:pPr algn="ctr">
              <a:lnSpc>
                <a:spcPct val="90000"/>
              </a:lnSpc>
              <a:spcBef>
                <a:spcPct val="0"/>
              </a:spcBef>
              <a:spcAft>
                <a:spcPct val="0"/>
              </a:spcAft>
            </a:pPr>
            <a:fld id="{CC3CE98B-A46F-429B-BDB2-3A1A4B698E34}" type="datetime'''''''''''1''''''''''4''%'''''''''''''''''''''''''''''">
              <a:rPr lang="en-GB" altLang="en-US" sz="500" smtClean="0">
                <a:solidFill>
                  <a:schemeClr val="tx1"/>
                </a:solidFill>
                <a:effectLst/>
              </a:rPr>
              <a:pPr algn="ctr">
                <a:lnSpc>
                  <a:spcPct val="90000"/>
                </a:lnSpc>
                <a:spcBef>
                  <a:spcPct val="0"/>
                </a:spcBef>
                <a:spcAft>
                  <a:spcPct val="0"/>
                </a:spcAft>
              </a:pPr>
              <a:t>14%</a:t>
            </a:fld>
            <a:endParaRPr lang="en-GB" sz="500">
              <a:solidFill>
                <a:schemeClr val="tx1"/>
              </a:solidFill>
            </a:endParaRPr>
          </a:p>
        </p:txBody>
      </p:sp>
      <p:sp>
        <p:nvSpPr>
          <p:cNvPr id="248" name="Rectangle 247">
            <a:extLst>
              <a:ext uri="{FF2B5EF4-FFF2-40B4-BE49-F238E27FC236}">
                <a16:creationId xmlns:a16="http://schemas.microsoft.com/office/drawing/2014/main" id="{1EB52BBA-6E44-C8B6-6555-8934F010E4EA}"/>
              </a:ext>
            </a:extLst>
          </p:cNvPr>
          <p:cNvSpPr/>
          <p:nvPr>
            <p:custDataLst>
              <p:tags r:id="rId111"/>
            </p:custDataLst>
          </p:nvPr>
        </p:nvSpPr>
        <p:spPr bwMode="gray">
          <a:xfrm>
            <a:off x="11301413" y="2870201"/>
            <a:ext cx="146050" cy="68263"/>
          </a:xfrm>
          <a:prstGeom prst="rect">
            <a:avLst/>
          </a:prstGeom>
          <a:solidFill>
            <a:srgbClr val="C0C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9525" tIns="0" rIns="9525" bIns="0" rtlCol="0" anchor="ctr"/>
          <a:lstStyle/>
          <a:p>
            <a:pPr algn="ctr">
              <a:lnSpc>
                <a:spcPct val="90000"/>
              </a:lnSpc>
              <a:spcBef>
                <a:spcPct val="0"/>
              </a:spcBef>
              <a:spcAft>
                <a:spcPct val="0"/>
              </a:spcAft>
            </a:pPr>
            <a:fld id="{84A18874-FD4E-4205-9884-6BB39ADA962D}" type="datetime'''''''''''''''''''''''''''''''''6''1''''''''''''''''''''''%'''">
              <a:rPr lang="en-GB" altLang="en-US" sz="500" smtClean="0">
                <a:solidFill>
                  <a:schemeClr val="tx1"/>
                </a:solidFill>
                <a:effectLst/>
              </a:rPr>
              <a:pPr algn="ctr">
                <a:lnSpc>
                  <a:spcPct val="90000"/>
                </a:lnSpc>
                <a:spcBef>
                  <a:spcPct val="0"/>
                </a:spcBef>
                <a:spcAft>
                  <a:spcPct val="0"/>
                </a:spcAft>
              </a:pPr>
              <a:t>61%</a:t>
            </a:fld>
            <a:endParaRPr lang="en-GB" sz="500">
              <a:solidFill>
                <a:schemeClr val="tx1"/>
              </a:solidFill>
            </a:endParaRPr>
          </a:p>
        </p:txBody>
      </p:sp>
      <p:sp>
        <p:nvSpPr>
          <p:cNvPr id="249" name="Rectangle 248">
            <a:extLst>
              <a:ext uri="{FF2B5EF4-FFF2-40B4-BE49-F238E27FC236}">
                <a16:creationId xmlns:a16="http://schemas.microsoft.com/office/drawing/2014/main" id="{1272E7D7-71D5-A8AB-3126-2E82FB267227}"/>
              </a:ext>
            </a:extLst>
          </p:cNvPr>
          <p:cNvSpPr/>
          <p:nvPr>
            <p:custDataLst>
              <p:tags r:id="rId112"/>
            </p:custDataLst>
          </p:nvPr>
        </p:nvSpPr>
        <p:spPr bwMode="gray">
          <a:xfrm>
            <a:off x="11301413" y="4743451"/>
            <a:ext cx="146050" cy="68263"/>
          </a:xfrm>
          <a:prstGeom prst="rect">
            <a:avLst/>
          </a:prstGeom>
          <a:solidFill>
            <a:srgbClr val="66AB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9525" tIns="0" rIns="9525" bIns="0" rtlCol="0" anchor="ctr"/>
          <a:lstStyle/>
          <a:p>
            <a:pPr algn="ctr">
              <a:lnSpc>
                <a:spcPct val="90000"/>
              </a:lnSpc>
              <a:spcBef>
                <a:spcPct val="0"/>
              </a:spcBef>
              <a:spcAft>
                <a:spcPct val="0"/>
              </a:spcAft>
            </a:pPr>
            <a:fld id="{7224FE3C-65A6-4E61-903B-9DEA909B4C19}" type="datetime'''''''''''''''''''''''''''''''''''''''''''''2''1%'''''''''''''">
              <a:rPr lang="en-GB" altLang="en-US" sz="500" smtClean="0">
                <a:solidFill>
                  <a:schemeClr val="bg1"/>
                </a:solidFill>
                <a:effectLst/>
              </a:rPr>
              <a:pPr algn="ctr">
                <a:lnSpc>
                  <a:spcPct val="90000"/>
                </a:lnSpc>
                <a:spcBef>
                  <a:spcPct val="0"/>
                </a:spcBef>
                <a:spcAft>
                  <a:spcPct val="0"/>
                </a:spcAft>
              </a:pPr>
              <a:t>21%</a:t>
            </a:fld>
            <a:endParaRPr lang="en-GB" sz="500">
              <a:solidFill>
                <a:schemeClr val="bg1"/>
              </a:solidFill>
            </a:endParaRPr>
          </a:p>
        </p:txBody>
      </p:sp>
      <p:sp>
        <p:nvSpPr>
          <p:cNvPr id="196" name="Rectangle 195">
            <a:extLst>
              <a:ext uri="{FF2B5EF4-FFF2-40B4-BE49-F238E27FC236}">
                <a16:creationId xmlns:a16="http://schemas.microsoft.com/office/drawing/2014/main" id="{2E304713-68AC-3125-F7AD-26D59CFE4490}"/>
              </a:ext>
            </a:extLst>
          </p:cNvPr>
          <p:cNvSpPr/>
          <p:nvPr>
            <p:custDataLst>
              <p:tags r:id="rId113"/>
            </p:custDataLst>
          </p:nvPr>
        </p:nvSpPr>
        <p:spPr bwMode="auto">
          <a:xfrm>
            <a:off x="11295063" y="5559425"/>
            <a:ext cx="160338" cy="357188"/>
          </a:xfrm>
          <a:prstGeom prst="rect">
            <a:avLst/>
          </a:prstGeom>
          <a:noFill/>
          <a:ln>
            <a:noFill/>
          </a:ln>
          <a:effectLst/>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vert270" wrap="none" lIns="0" tIns="0" rIns="0" bIns="0" numCol="1" spcCol="0" rtlCol="0" anchor="ctr" anchorCtr="0">
            <a:noAutofit/>
          </a:bodyPr>
          <a:lstStyle/>
          <a:p>
            <a:pPr algn="r">
              <a:spcBef>
                <a:spcPct val="0"/>
              </a:spcBef>
              <a:spcAft>
                <a:spcPct val="0"/>
              </a:spcAft>
            </a:pPr>
            <a:fld id="{E0F9D096-D705-4324-B59E-8BBEBFB0F000}" type="datetime'''L''''''''''a''''tv''''''''''''i''a'''''''">
              <a:rPr lang="en-GB" altLang="en-US" sz="1050" smtClean="0">
                <a:solidFill>
                  <a:schemeClr val="tx1"/>
                </a:solidFill>
              </a:rPr>
              <a:pPr/>
              <a:t>Latvia</a:t>
            </a:fld>
            <a:endParaRPr lang="en-GB" sz="1050" err="1">
              <a:solidFill>
                <a:schemeClr val="tx1"/>
              </a:solidFill>
            </a:endParaRPr>
          </a:p>
        </p:txBody>
      </p:sp>
      <p:sp>
        <p:nvSpPr>
          <p:cNvPr id="250" name="Rectangle 249">
            <a:extLst>
              <a:ext uri="{FF2B5EF4-FFF2-40B4-BE49-F238E27FC236}">
                <a16:creationId xmlns:a16="http://schemas.microsoft.com/office/drawing/2014/main" id="{EA647188-45F4-470F-574B-032A41007AAC}"/>
              </a:ext>
            </a:extLst>
          </p:cNvPr>
          <p:cNvSpPr/>
          <p:nvPr>
            <p:custDataLst>
              <p:tags r:id="rId114"/>
            </p:custDataLst>
          </p:nvPr>
        </p:nvSpPr>
        <p:spPr bwMode="gray">
          <a:xfrm>
            <a:off x="11504613" y="2841626"/>
            <a:ext cx="146050" cy="68263"/>
          </a:xfrm>
          <a:prstGeom prst="rect">
            <a:avLst/>
          </a:prstGeom>
          <a:solidFill>
            <a:srgbClr val="C0C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9525" tIns="0" rIns="9525" bIns="0" rtlCol="0" anchor="ctr"/>
          <a:lstStyle/>
          <a:p>
            <a:pPr algn="ctr">
              <a:lnSpc>
                <a:spcPct val="90000"/>
              </a:lnSpc>
              <a:spcBef>
                <a:spcPct val="0"/>
              </a:spcBef>
              <a:spcAft>
                <a:spcPct val="0"/>
              </a:spcAft>
            </a:pPr>
            <a:fld id="{F25D99C9-6194-4A58-AD89-2A492AEACCAE}" type="datetime'''''''''''''''''''''''''''59''%'''">
              <a:rPr lang="en-GB" altLang="en-US" sz="500" smtClean="0">
                <a:solidFill>
                  <a:schemeClr val="tx1"/>
                </a:solidFill>
                <a:effectLst/>
              </a:rPr>
              <a:pPr algn="ctr">
                <a:lnSpc>
                  <a:spcPct val="90000"/>
                </a:lnSpc>
                <a:spcBef>
                  <a:spcPct val="0"/>
                </a:spcBef>
                <a:spcAft>
                  <a:spcPct val="0"/>
                </a:spcAft>
              </a:pPr>
              <a:t>59%</a:t>
            </a:fld>
            <a:endParaRPr lang="en-GB" sz="500">
              <a:solidFill>
                <a:schemeClr val="tx1"/>
              </a:solidFill>
            </a:endParaRPr>
          </a:p>
        </p:txBody>
      </p:sp>
      <p:sp>
        <p:nvSpPr>
          <p:cNvPr id="251" name="Rectangle 250">
            <a:extLst>
              <a:ext uri="{FF2B5EF4-FFF2-40B4-BE49-F238E27FC236}">
                <a16:creationId xmlns:a16="http://schemas.microsoft.com/office/drawing/2014/main" id="{7B36430A-A96E-523B-DCFC-DD06BEBFCCDD}"/>
              </a:ext>
            </a:extLst>
          </p:cNvPr>
          <p:cNvSpPr/>
          <p:nvPr>
            <p:custDataLst>
              <p:tags r:id="rId115"/>
            </p:custDataLst>
          </p:nvPr>
        </p:nvSpPr>
        <p:spPr bwMode="gray">
          <a:xfrm>
            <a:off x="11504613" y="4260851"/>
            <a:ext cx="146050" cy="68263"/>
          </a:xfrm>
          <a:prstGeom prst="rect">
            <a:avLst/>
          </a:prstGeom>
          <a:solidFill>
            <a:srgbClr val="BCE8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9525" tIns="0" rIns="9525" bIns="0" rtlCol="0" anchor="ctr"/>
          <a:lstStyle/>
          <a:p>
            <a:pPr algn="ctr">
              <a:lnSpc>
                <a:spcPct val="90000"/>
              </a:lnSpc>
              <a:spcBef>
                <a:spcPct val="0"/>
              </a:spcBef>
              <a:spcAft>
                <a:spcPct val="0"/>
              </a:spcAft>
            </a:pPr>
            <a:fld id="{5F239233-A22E-4846-A804-E3C8E5E8516D}" type="datetime'''''''1''7''''''''''%'''''''">
              <a:rPr lang="en-GB" altLang="en-US" sz="500" smtClean="0">
                <a:solidFill>
                  <a:schemeClr val="tx1"/>
                </a:solidFill>
                <a:effectLst/>
              </a:rPr>
              <a:pPr algn="ctr">
                <a:lnSpc>
                  <a:spcPct val="90000"/>
                </a:lnSpc>
                <a:spcBef>
                  <a:spcPct val="0"/>
                </a:spcBef>
                <a:spcAft>
                  <a:spcPct val="0"/>
                </a:spcAft>
              </a:pPr>
              <a:t>17%</a:t>
            </a:fld>
            <a:endParaRPr lang="en-GB" sz="500">
              <a:solidFill>
                <a:schemeClr val="tx1"/>
              </a:solidFill>
            </a:endParaRPr>
          </a:p>
        </p:txBody>
      </p:sp>
      <p:sp>
        <p:nvSpPr>
          <p:cNvPr id="252" name="Rectangle 251">
            <a:extLst>
              <a:ext uri="{FF2B5EF4-FFF2-40B4-BE49-F238E27FC236}">
                <a16:creationId xmlns:a16="http://schemas.microsoft.com/office/drawing/2014/main" id="{47A20031-BFAB-4468-7783-E15FE88EA158}"/>
              </a:ext>
            </a:extLst>
          </p:cNvPr>
          <p:cNvSpPr/>
          <p:nvPr>
            <p:custDataLst>
              <p:tags r:id="rId116"/>
            </p:custDataLst>
          </p:nvPr>
        </p:nvSpPr>
        <p:spPr bwMode="gray">
          <a:xfrm>
            <a:off x="11504613" y="4941889"/>
            <a:ext cx="146050" cy="68263"/>
          </a:xfrm>
          <a:prstGeom prst="rect">
            <a:avLst/>
          </a:prstGeom>
          <a:solidFill>
            <a:srgbClr val="66AB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9525" tIns="0" rIns="9525" bIns="0" rtlCol="0" anchor="ctr"/>
          <a:lstStyle/>
          <a:p>
            <a:pPr algn="ctr">
              <a:lnSpc>
                <a:spcPct val="90000"/>
              </a:lnSpc>
              <a:spcBef>
                <a:spcPct val="0"/>
              </a:spcBef>
              <a:spcAft>
                <a:spcPct val="0"/>
              </a:spcAft>
            </a:pPr>
            <a:fld id="{192D9587-BBC0-40E4-B29D-52B1AECDD9B5}" type="datetime'''''''''''''''''''''''''''''''''''''''''''''20%'''''''">
              <a:rPr lang="en-GB" altLang="en-US" sz="500" smtClean="0">
                <a:solidFill>
                  <a:schemeClr val="bg1"/>
                </a:solidFill>
                <a:effectLst/>
              </a:rPr>
              <a:pPr algn="ctr">
                <a:lnSpc>
                  <a:spcPct val="90000"/>
                </a:lnSpc>
                <a:spcBef>
                  <a:spcPct val="0"/>
                </a:spcBef>
                <a:spcAft>
                  <a:spcPct val="0"/>
                </a:spcAft>
              </a:pPr>
              <a:t>20%</a:t>
            </a:fld>
            <a:endParaRPr lang="en-GB" sz="500">
              <a:solidFill>
                <a:schemeClr val="bg1"/>
              </a:solidFill>
            </a:endParaRPr>
          </a:p>
        </p:txBody>
      </p:sp>
      <p:sp>
        <p:nvSpPr>
          <p:cNvPr id="200" name="Rectangle 199">
            <a:extLst>
              <a:ext uri="{FF2B5EF4-FFF2-40B4-BE49-F238E27FC236}">
                <a16:creationId xmlns:a16="http://schemas.microsoft.com/office/drawing/2014/main" id="{304EB9A0-C315-7340-596A-21CA0FF1D896}"/>
              </a:ext>
            </a:extLst>
          </p:cNvPr>
          <p:cNvSpPr/>
          <p:nvPr>
            <p:custDataLst>
              <p:tags r:id="rId117"/>
            </p:custDataLst>
          </p:nvPr>
        </p:nvSpPr>
        <p:spPr bwMode="auto">
          <a:xfrm>
            <a:off x="11498263" y="5559425"/>
            <a:ext cx="160338" cy="544513"/>
          </a:xfrm>
          <a:prstGeom prst="rect">
            <a:avLst/>
          </a:prstGeom>
          <a:noFill/>
          <a:ln>
            <a:noFill/>
          </a:ln>
          <a:effectLst/>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vert270" wrap="none" lIns="0" tIns="0" rIns="0" bIns="0" numCol="1" spcCol="0" rtlCol="0" anchor="ctr" anchorCtr="0">
            <a:noAutofit/>
          </a:bodyPr>
          <a:lstStyle/>
          <a:p>
            <a:pPr algn="r">
              <a:spcBef>
                <a:spcPct val="0"/>
              </a:spcBef>
              <a:spcAft>
                <a:spcPct val="0"/>
              </a:spcAft>
            </a:pPr>
            <a:fld id="{76F0F9B9-AE50-4352-A287-FFB6088E1CAA}" type="datetime'''Li''''''''''''t''hu''''''a''''n''''i''a'''''''''''''''''''''">
              <a:rPr lang="en-GB" altLang="en-US" sz="1050" smtClean="0">
                <a:solidFill>
                  <a:schemeClr val="tx1"/>
                </a:solidFill>
              </a:rPr>
              <a:pPr/>
              <a:t>Lithuania</a:t>
            </a:fld>
            <a:endParaRPr lang="en-GB" sz="1050" err="1">
              <a:solidFill>
                <a:schemeClr val="tx1"/>
              </a:solidFill>
            </a:endParaRPr>
          </a:p>
        </p:txBody>
      </p:sp>
      <p:sp>
        <p:nvSpPr>
          <p:cNvPr id="722" name="Rectangle 721">
            <a:extLst>
              <a:ext uri="{FF2B5EF4-FFF2-40B4-BE49-F238E27FC236}">
                <a16:creationId xmlns:a16="http://schemas.microsoft.com/office/drawing/2014/main" id="{A0907991-0601-B8FA-854D-0DF386316055}"/>
              </a:ext>
            </a:extLst>
          </p:cNvPr>
          <p:cNvSpPr/>
          <p:nvPr>
            <p:custDataLst>
              <p:tags r:id="rId118"/>
            </p:custDataLst>
          </p:nvPr>
        </p:nvSpPr>
        <p:spPr bwMode="gray">
          <a:xfrm>
            <a:off x="11709400" y="2671764"/>
            <a:ext cx="146050" cy="68263"/>
          </a:xfrm>
          <a:prstGeom prst="rect">
            <a:avLst/>
          </a:prstGeom>
          <a:solidFill>
            <a:srgbClr val="C0C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9525" tIns="0" rIns="9525" bIns="0" rtlCol="0" anchor="ctr"/>
          <a:lstStyle/>
          <a:p>
            <a:pPr algn="ctr">
              <a:lnSpc>
                <a:spcPct val="90000"/>
              </a:lnSpc>
              <a:spcBef>
                <a:spcPct val="0"/>
              </a:spcBef>
              <a:spcAft>
                <a:spcPct val="0"/>
              </a:spcAft>
            </a:pPr>
            <a:fld id="{BDAFC0BC-DE40-442F-B815-BE0D0B20F515}" type="datetime'''5''''''0''''''''''''''''''''''''''%'''''''''''">
              <a:rPr lang="en-GB" altLang="en-US" sz="500" smtClean="0">
                <a:solidFill>
                  <a:schemeClr val="tx1"/>
                </a:solidFill>
                <a:effectLst/>
              </a:rPr>
              <a:pPr algn="ctr">
                <a:lnSpc>
                  <a:spcPct val="90000"/>
                </a:lnSpc>
                <a:spcBef>
                  <a:spcPct val="0"/>
                </a:spcBef>
                <a:spcAft>
                  <a:spcPct val="0"/>
                </a:spcAft>
              </a:pPr>
              <a:t>50%</a:t>
            </a:fld>
            <a:endParaRPr lang="en-GB" sz="500">
              <a:solidFill>
                <a:schemeClr val="tx1"/>
              </a:solidFill>
            </a:endParaRPr>
          </a:p>
        </p:txBody>
      </p:sp>
      <p:sp>
        <p:nvSpPr>
          <p:cNvPr id="723" name="Rectangle 722">
            <a:extLst>
              <a:ext uri="{FF2B5EF4-FFF2-40B4-BE49-F238E27FC236}">
                <a16:creationId xmlns:a16="http://schemas.microsoft.com/office/drawing/2014/main" id="{6DB8E43D-E332-A306-D097-04FF1B9E8AED}"/>
              </a:ext>
            </a:extLst>
          </p:cNvPr>
          <p:cNvSpPr/>
          <p:nvPr>
            <p:custDataLst>
              <p:tags r:id="rId119"/>
            </p:custDataLst>
          </p:nvPr>
        </p:nvSpPr>
        <p:spPr bwMode="gray">
          <a:xfrm>
            <a:off x="11709400" y="4146551"/>
            <a:ext cx="146050" cy="68263"/>
          </a:xfrm>
          <a:prstGeom prst="rect">
            <a:avLst/>
          </a:prstGeom>
          <a:solidFill>
            <a:srgbClr val="BCE8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9525" tIns="0" rIns="9525" bIns="0" rtlCol="0" anchor="ctr"/>
          <a:lstStyle/>
          <a:p>
            <a:pPr algn="ctr">
              <a:lnSpc>
                <a:spcPct val="90000"/>
              </a:lnSpc>
              <a:spcBef>
                <a:spcPct val="0"/>
              </a:spcBef>
              <a:spcAft>
                <a:spcPct val="0"/>
              </a:spcAft>
            </a:pPr>
            <a:fld id="{993D1174-4627-4020-8AE4-0DEBD1B293FD}" type="datetime'2''''''9''''''''''''''''%'''''''''''''''''''''''''''''">
              <a:rPr lang="en-GB" altLang="en-US" sz="500" smtClean="0">
                <a:solidFill>
                  <a:schemeClr val="tx1"/>
                </a:solidFill>
                <a:effectLst/>
              </a:rPr>
              <a:pPr algn="ctr">
                <a:lnSpc>
                  <a:spcPct val="90000"/>
                </a:lnSpc>
                <a:spcBef>
                  <a:spcPct val="0"/>
                </a:spcBef>
                <a:spcAft>
                  <a:spcPct val="0"/>
                </a:spcAft>
              </a:pPr>
              <a:t>29%</a:t>
            </a:fld>
            <a:endParaRPr lang="en-GB" sz="500">
              <a:solidFill>
                <a:schemeClr val="tx1"/>
              </a:solidFill>
            </a:endParaRPr>
          </a:p>
        </p:txBody>
      </p:sp>
      <p:sp>
        <p:nvSpPr>
          <p:cNvPr id="724" name="Rectangle 723">
            <a:extLst>
              <a:ext uri="{FF2B5EF4-FFF2-40B4-BE49-F238E27FC236}">
                <a16:creationId xmlns:a16="http://schemas.microsoft.com/office/drawing/2014/main" id="{EA639F92-3701-B3D0-6FAB-2964F22A509D}"/>
              </a:ext>
            </a:extLst>
          </p:cNvPr>
          <p:cNvSpPr/>
          <p:nvPr>
            <p:custDataLst>
              <p:tags r:id="rId120"/>
            </p:custDataLst>
          </p:nvPr>
        </p:nvSpPr>
        <p:spPr bwMode="gray">
          <a:xfrm>
            <a:off x="11709400" y="5054601"/>
            <a:ext cx="146050" cy="68263"/>
          </a:xfrm>
          <a:prstGeom prst="rect">
            <a:avLst/>
          </a:prstGeom>
          <a:solidFill>
            <a:srgbClr val="66AB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9525" tIns="0" rIns="9525" bIns="0" rtlCol="0" anchor="ctr"/>
          <a:lstStyle/>
          <a:p>
            <a:pPr algn="ctr">
              <a:lnSpc>
                <a:spcPct val="90000"/>
              </a:lnSpc>
              <a:spcBef>
                <a:spcPct val="0"/>
              </a:spcBef>
              <a:spcAft>
                <a:spcPct val="0"/>
              </a:spcAft>
            </a:pPr>
            <a:fld id="{6DD4FA79-4C9E-4F41-AF4A-C8EEB52C4E93}" type="datetime'''''2''''''''''0''''''''''''''''%'''">
              <a:rPr lang="en-GB" altLang="en-US" sz="500" smtClean="0">
                <a:solidFill>
                  <a:schemeClr val="bg1"/>
                </a:solidFill>
                <a:effectLst/>
              </a:rPr>
              <a:pPr algn="ctr">
                <a:lnSpc>
                  <a:spcPct val="90000"/>
                </a:lnSpc>
                <a:spcBef>
                  <a:spcPct val="0"/>
                </a:spcBef>
                <a:spcAft>
                  <a:spcPct val="0"/>
                </a:spcAft>
              </a:pPr>
              <a:t>20%</a:t>
            </a:fld>
            <a:endParaRPr lang="en-GB" sz="500">
              <a:solidFill>
                <a:schemeClr val="bg1"/>
              </a:solidFill>
            </a:endParaRPr>
          </a:p>
        </p:txBody>
      </p:sp>
      <p:sp>
        <p:nvSpPr>
          <p:cNvPr id="241" name="Rectangle 240">
            <a:extLst>
              <a:ext uri="{FF2B5EF4-FFF2-40B4-BE49-F238E27FC236}">
                <a16:creationId xmlns:a16="http://schemas.microsoft.com/office/drawing/2014/main" id="{0C3BEE37-6C11-BB78-D92E-AB1A8CCE0286}"/>
              </a:ext>
            </a:extLst>
          </p:cNvPr>
          <p:cNvSpPr/>
          <p:nvPr>
            <p:custDataLst>
              <p:tags r:id="rId121"/>
            </p:custDataLst>
          </p:nvPr>
        </p:nvSpPr>
        <p:spPr bwMode="auto">
          <a:xfrm>
            <a:off x="11703050" y="5559425"/>
            <a:ext cx="160338" cy="423863"/>
          </a:xfrm>
          <a:prstGeom prst="rect">
            <a:avLst/>
          </a:prstGeom>
          <a:noFill/>
          <a:ln>
            <a:noFill/>
          </a:ln>
          <a:effectLst/>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vert270" wrap="none" lIns="0" tIns="0" rIns="0" bIns="0" numCol="1" spcCol="0" rtlCol="0" anchor="ctr" anchorCtr="0">
            <a:noAutofit/>
          </a:bodyPr>
          <a:lstStyle/>
          <a:p>
            <a:pPr algn="r">
              <a:spcBef>
                <a:spcPct val="0"/>
              </a:spcBef>
              <a:spcAft>
                <a:spcPct val="0"/>
              </a:spcAft>
            </a:pPr>
            <a:fld id="{7FB69A1D-34DD-4B5E-97C5-855D8AC5F27D}" type="datetime'''C''''''''''y''p''''''''''''''''''''ru''''s'">
              <a:rPr lang="en-GB" altLang="en-US" sz="1050" smtClean="0">
                <a:solidFill>
                  <a:schemeClr val="tx1"/>
                </a:solidFill>
              </a:rPr>
              <a:pPr/>
              <a:t>Cyprus</a:t>
            </a:fld>
            <a:endParaRPr lang="en-GB" sz="1050">
              <a:solidFill>
                <a:schemeClr val="tx1"/>
              </a:solidFill>
            </a:endParaRPr>
          </a:p>
        </p:txBody>
      </p:sp>
      <p:sp>
        <p:nvSpPr>
          <p:cNvPr id="256" name="Rectangle 255">
            <a:extLst>
              <a:ext uri="{FF2B5EF4-FFF2-40B4-BE49-F238E27FC236}">
                <a16:creationId xmlns:a16="http://schemas.microsoft.com/office/drawing/2014/main" id="{665CC3D1-F1DF-76D5-B423-64A91E1E72EA}"/>
              </a:ext>
            </a:extLst>
          </p:cNvPr>
          <p:cNvSpPr/>
          <p:nvPr>
            <p:custDataLst>
              <p:tags r:id="rId122"/>
            </p:custDataLst>
          </p:nvPr>
        </p:nvSpPr>
        <p:spPr bwMode="gray">
          <a:xfrm>
            <a:off x="11912600" y="3154364"/>
            <a:ext cx="146050" cy="68263"/>
          </a:xfrm>
          <a:prstGeom prst="rect">
            <a:avLst/>
          </a:prstGeom>
          <a:solidFill>
            <a:srgbClr val="C0C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9525" tIns="0" rIns="9525" bIns="0" rtlCol="0" anchor="ctr"/>
          <a:lstStyle/>
          <a:p>
            <a:pPr algn="ctr">
              <a:lnSpc>
                <a:spcPct val="90000"/>
              </a:lnSpc>
              <a:spcBef>
                <a:spcPct val="0"/>
              </a:spcBef>
              <a:spcAft>
                <a:spcPct val="0"/>
              </a:spcAft>
            </a:pPr>
            <a:fld id="{82529007-B86F-42D0-A5DF-6462EEAC32E4}" type="datetime'''''''7''6''''''%'''''''''">
              <a:rPr lang="en-GB" altLang="en-US" sz="500" smtClean="0">
                <a:solidFill>
                  <a:schemeClr val="tx1"/>
                </a:solidFill>
                <a:effectLst/>
              </a:rPr>
              <a:pPr algn="ctr">
                <a:lnSpc>
                  <a:spcPct val="90000"/>
                </a:lnSpc>
                <a:spcBef>
                  <a:spcPct val="0"/>
                </a:spcBef>
                <a:spcAft>
                  <a:spcPct val="0"/>
                </a:spcAft>
              </a:pPr>
              <a:t>76%</a:t>
            </a:fld>
            <a:endParaRPr lang="en-GB" sz="500">
              <a:solidFill>
                <a:schemeClr val="tx1"/>
              </a:solidFill>
            </a:endParaRPr>
          </a:p>
        </p:txBody>
      </p:sp>
      <p:sp>
        <p:nvSpPr>
          <p:cNvPr id="257" name="Rectangle 256">
            <a:extLst>
              <a:ext uri="{FF2B5EF4-FFF2-40B4-BE49-F238E27FC236}">
                <a16:creationId xmlns:a16="http://schemas.microsoft.com/office/drawing/2014/main" id="{3133C600-DFAF-EC87-F56D-F8E8006FEC56}"/>
              </a:ext>
            </a:extLst>
          </p:cNvPr>
          <p:cNvSpPr/>
          <p:nvPr>
            <p:custDataLst>
              <p:tags r:id="rId123"/>
            </p:custDataLst>
          </p:nvPr>
        </p:nvSpPr>
        <p:spPr bwMode="gray">
          <a:xfrm>
            <a:off x="11912600" y="4800601"/>
            <a:ext cx="146050" cy="68263"/>
          </a:xfrm>
          <a:prstGeom prst="rect">
            <a:avLst/>
          </a:prstGeom>
          <a:solidFill>
            <a:srgbClr val="BCE8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9525" tIns="0" rIns="9525" bIns="0" rtlCol="0" anchor="ctr"/>
          <a:lstStyle/>
          <a:p>
            <a:pPr algn="ctr">
              <a:lnSpc>
                <a:spcPct val="90000"/>
              </a:lnSpc>
              <a:spcBef>
                <a:spcPct val="0"/>
              </a:spcBef>
              <a:spcAft>
                <a:spcPct val="0"/>
              </a:spcAft>
            </a:pPr>
            <a:fld id="{C7C6567C-E511-4182-8591-A79FB5C62F04}" type="datetime'''''''''''''''''''''''''''''1''''''2''''''''''''''''''''''''%'">
              <a:rPr lang="en-GB" altLang="en-US" sz="500" smtClean="0">
                <a:solidFill>
                  <a:schemeClr val="tx1"/>
                </a:solidFill>
                <a:effectLst/>
              </a:rPr>
              <a:pPr algn="ctr">
                <a:lnSpc>
                  <a:spcPct val="90000"/>
                </a:lnSpc>
                <a:spcBef>
                  <a:spcPct val="0"/>
                </a:spcBef>
                <a:spcAft>
                  <a:spcPct val="0"/>
                </a:spcAft>
              </a:pPr>
              <a:t>12%</a:t>
            </a:fld>
            <a:endParaRPr lang="en-GB" sz="500">
              <a:solidFill>
                <a:schemeClr val="tx1"/>
              </a:solidFill>
            </a:endParaRPr>
          </a:p>
        </p:txBody>
      </p:sp>
      <p:sp>
        <p:nvSpPr>
          <p:cNvPr id="319" name="Rectangle 318">
            <a:extLst>
              <a:ext uri="{FF2B5EF4-FFF2-40B4-BE49-F238E27FC236}">
                <a16:creationId xmlns:a16="http://schemas.microsoft.com/office/drawing/2014/main" id="{1278D949-2B60-6A94-DA14-F0E3C33568E9}"/>
              </a:ext>
            </a:extLst>
          </p:cNvPr>
          <p:cNvSpPr/>
          <p:nvPr>
            <p:custDataLst>
              <p:tags r:id="rId124"/>
            </p:custDataLst>
          </p:nvPr>
        </p:nvSpPr>
        <p:spPr bwMode="auto">
          <a:xfrm>
            <a:off x="11906250" y="5559425"/>
            <a:ext cx="160338" cy="327025"/>
          </a:xfrm>
          <a:prstGeom prst="rect">
            <a:avLst/>
          </a:prstGeom>
          <a:noFill/>
          <a:ln>
            <a:noFill/>
          </a:ln>
          <a:effectLst/>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vert270" wrap="none" lIns="0" tIns="0" rIns="0" bIns="0" numCol="1" spcCol="0" rtlCol="0" anchor="ctr" anchorCtr="0">
            <a:noAutofit/>
          </a:bodyPr>
          <a:lstStyle/>
          <a:p>
            <a:pPr algn="r">
              <a:spcBef>
                <a:spcPct val="0"/>
              </a:spcBef>
              <a:spcAft>
                <a:spcPct val="0"/>
              </a:spcAft>
            </a:pPr>
            <a:fld id="{27AF56BD-A52F-4757-A11F-32BE00CC53EB}" type="datetime'''''M''''''a''''''l''''''''''''''t''''a'''''''">
              <a:rPr lang="en-GB" altLang="en-US" sz="1050" smtClean="0">
                <a:solidFill>
                  <a:schemeClr val="tx1"/>
                </a:solidFill>
              </a:rPr>
              <a:pPr/>
              <a:t>Malta</a:t>
            </a:fld>
            <a:endParaRPr lang="en-GB" sz="1050">
              <a:solidFill>
                <a:schemeClr val="tx1"/>
              </a:solidFill>
            </a:endParaRPr>
          </a:p>
        </p:txBody>
      </p:sp>
      <p:sp>
        <p:nvSpPr>
          <p:cNvPr id="193" name="Rectangle 192">
            <a:extLst>
              <a:ext uri="{FF2B5EF4-FFF2-40B4-BE49-F238E27FC236}">
                <a16:creationId xmlns:a16="http://schemas.microsoft.com/office/drawing/2014/main" id="{A37A70E6-95DD-FC6D-4E5A-45A83FE92CF7}"/>
              </a:ext>
            </a:extLst>
          </p:cNvPr>
          <p:cNvSpPr/>
          <p:nvPr>
            <p:custDataLst>
              <p:tags r:id="rId125"/>
            </p:custDataLst>
          </p:nvPr>
        </p:nvSpPr>
        <p:spPr bwMode="auto">
          <a:xfrm>
            <a:off x="11090275" y="5559425"/>
            <a:ext cx="160338" cy="438150"/>
          </a:xfrm>
          <a:prstGeom prst="rect">
            <a:avLst/>
          </a:prstGeom>
          <a:noFill/>
          <a:ln>
            <a:noFill/>
          </a:ln>
          <a:effectLst/>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vert270" wrap="none" lIns="0" tIns="0" rIns="0" bIns="0" numCol="1" spcCol="0" rtlCol="0" anchor="ctr" anchorCtr="0">
            <a:noAutofit/>
          </a:bodyPr>
          <a:lstStyle/>
          <a:p>
            <a:pPr algn="r">
              <a:spcBef>
                <a:spcPct val="0"/>
              </a:spcBef>
              <a:spcAft>
                <a:spcPct val="0"/>
              </a:spcAft>
            </a:pPr>
            <a:fld id="{4F2A095C-434A-48EE-BDDE-13FE01B60CF4}" type="datetime'''G''''''''''''r''''ee''''''''''''''''''c''''''''''''''e'">
              <a:rPr lang="en-GB" altLang="en-US" sz="1050" smtClean="0">
                <a:solidFill>
                  <a:schemeClr val="tx1"/>
                </a:solidFill>
              </a:rPr>
              <a:pPr/>
              <a:t>Greece</a:t>
            </a:fld>
            <a:endParaRPr lang="en-GB" sz="1050" err="1">
              <a:solidFill>
                <a:schemeClr val="tx1"/>
              </a:solidFill>
            </a:endParaRPr>
          </a:p>
        </p:txBody>
      </p:sp>
      <p:sp>
        <p:nvSpPr>
          <p:cNvPr id="614" name="Rectangle 613">
            <a:extLst>
              <a:ext uri="{FF2B5EF4-FFF2-40B4-BE49-F238E27FC236}">
                <a16:creationId xmlns:a16="http://schemas.microsoft.com/office/drawing/2014/main" id="{5600FE19-5FD4-888F-3DC8-04013533B40F}"/>
              </a:ext>
            </a:extLst>
          </p:cNvPr>
          <p:cNvSpPr/>
          <p:nvPr>
            <p:custDataLst>
              <p:tags r:id="rId126"/>
            </p:custDataLst>
          </p:nvPr>
        </p:nvSpPr>
        <p:spPr bwMode="auto">
          <a:xfrm>
            <a:off x="6183313" y="6375400"/>
            <a:ext cx="160338" cy="120650"/>
          </a:xfrm>
          <a:prstGeom prst="rect">
            <a:avLst/>
          </a:prstGeom>
          <a:solidFill>
            <a:srgbClr val="C0C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5" name="Rectangle 614">
            <a:extLst>
              <a:ext uri="{FF2B5EF4-FFF2-40B4-BE49-F238E27FC236}">
                <a16:creationId xmlns:a16="http://schemas.microsoft.com/office/drawing/2014/main" id="{4F1FB59B-0988-FF19-82D5-85E903951617}"/>
              </a:ext>
            </a:extLst>
          </p:cNvPr>
          <p:cNvSpPr/>
          <p:nvPr>
            <p:custDataLst>
              <p:tags r:id="rId127"/>
            </p:custDataLst>
          </p:nvPr>
        </p:nvSpPr>
        <p:spPr bwMode="auto">
          <a:xfrm>
            <a:off x="6183313" y="6562725"/>
            <a:ext cx="160338" cy="120650"/>
          </a:xfrm>
          <a:prstGeom prst="rect">
            <a:avLst/>
          </a:prstGeom>
          <a:solidFill>
            <a:srgbClr val="BCE8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6" name="Rectangle 615">
            <a:extLst>
              <a:ext uri="{FF2B5EF4-FFF2-40B4-BE49-F238E27FC236}">
                <a16:creationId xmlns:a16="http://schemas.microsoft.com/office/drawing/2014/main" id="{3C82F2FD-3339-1391-3B86-318222817058}"/>
              </a:ext>
            </a:extLst>
          </p:cNvPr>
          <p:cNvSpPr/>
          <p:nvPr>
            <p:custDataLst>
              <p:tags r:id="rId128"/>
            </p:custDataLst>
          </p:nvPr>
        </p:nvSpPr>
        <p:spPr bwMode="auto">
          <a:xfrm>
            <a:off x="10147300" y="6375400"/>
            <a:ext cx="160338" cy="120650"/>
          </a:xfrm>
          <a:prstGeom prst="rect">
            <a:avLst/>
          </a:prstGeom>
          <a:solidFill>
            <a:srgbClr val="66AB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7" name="Rectangle 616">
            <a:extLst>
              <a:ext uri="{FF2B5EF4-FFF2-40B4-BE49-F238E27FC236}">
                <a16:creationId xmlns:a16="http://schemas.microsoft.com/office/drawing/2014/main" id="{77279F83-29C0-DEE3-547C-39AE87CEA994}"/>
              </a:ext>
            </a:extLst>
          </p:cNvPr>
          <p:cNvSpPr/>
          <p:nvPr>
            <p:custDataLst>
              <p:tags r:id="rId129"/>
            </p:custDataLst>
          </p:nvPr>
        </p:nvSpPr>
        <p:spPr bwMode="auto">
          <a:xfrm>
            <a:off x="10147300" y="6562725"/>
            <a:ext cx="160338" cy="120650"/>
          </a:xfrm>
          <a:prstGeom prst="rect">
            <a:avLst/>
          </a:prstGeom>
          <a:solidFill>
            <a:srgbClr val="4C6C9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8" name="Rectangle 607">
            <a:extLst>
              <a:ext uri="{FF2B5EF4-FFF2-40B4-BE49-F238E27FC236}">
                <a16:creationId xmlns:a16="http://schemas.microsoft.com/office/drawing/2014/main" id="{23EA6399-1886-4C1C-41D7-5ED1D5171792}"/>
              </a:ext>
            </a:extLst>
          </p:cNvPr>
          <p:cNvSpPr/>
          <p:nvPr>
            <p:custDataLst>
              <p:tags r:id="rId130"/>
            </p:custDataLst>
          </p:nvPr>
        </p:nvSpPr>
        <p:spPr bwMode="auto">
          <a:xfrm>
            <a:off x="6394450" y="6372225"/>
            <a:ext cx="31178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lstStyle/>
          <a:p>
            <a:pPr>
              <a:spcBef>
                <a:spcPct val="0"/>
              </a:spcBef>
              <a:spcAft>
                <a:spcPct val="0"/>
              </a:spcAft>
            </a:pPr>
            <a:fld id="{365F3B97-ED01-4D02-9BB9-9E842114C72F}" type="thinkcell&lt;?xml version=&quot;1.0&quot; encoding=&quot;UTF-16&quot; standalone=&quot;yes&quot;?&gt;&lt;root reqver=&quot;28224&quot;&gt;&lt;version val=&quot;35328&quot;/&gt;&lt;PersistentType&gt;&lt;m_guid val=&quot;7aa55d4f-555a-42d1-91f4-a82bf730ce38&quot;/&gt;&lt;m_prec&gt;&lt;m_yearfmt&gt;&lt;begin val=&quot;0&quot;/&gt;&lt;end val=&quot;4&quot;/&gt;&lt;/m_yearfmt&gt;&lt;/m_prec&gt;&lt;m_bUseExcelFont val=&quot;0&quot;/&gt;&lt;m_bUseExcelFontColor val=&quot;0&quot;/&gt;&lt;/PersistentType&gt;&lt;/root&gt;">
              <a:rPr lang="en-US" altLang="en-US" sz="900" smtClean="0">
                <a:solidFill>
                  <a:schemeClr val="tx1"/>
                </a:solidFill>
              </a:rPr>
              <a:pPr/>
              <a:t>Not yet filed for P&amp;R (unavailable through any public channel)</a:t>
            </a:fld>
            <a:endParaRPr lang="en-GB" sz="900" dirty="0">
              <a:solidFill>
                <a:schemeClr val="tx1"/>
              </a:solidFill>
            </a:endParaRPr>
          </a:p>
        </p:txBody>
      </p:sp>
      <p:sp>
        <p:nvSpPr>
          <p:cNvPr id="610" name="Rectangle 609">
            <a:extLst>
              <a:ext uri="{FF2B5EF4-FFF2-40B4-BE49-F238E27FC236}">
                <a16:creationId xmlns:a16="http://schemas.microsoft.com/office/drawing/2014/main" id="{3D7F4446-5A2B-3E52-633A-4E48B8D62C1E}"/>
              </a:ext>
            </a:extLst>
          </p:cNvPr>
          <p:cNvSpPr/>
          <p:nvPr>
            <p:custDataLst>
              <p:tags r:id="rId131"/>
            </p:custDataLst>
          </p:nvPr>
        </p:nvSpPr>
        <p:spPr bwMode="auto">
          <a:xfrm>
            <a:off x="6394450" y="6559550"/>
            <a:ext cx="36512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lstStyle/>
          <a:p>
            <a:pPr>
              <a:spcBef>
                <a:spcPct val="0"/>
              </a:spcBef>
              <a:spcAft>
                <a:spcPct val="0"/>
              </a:spcAft>
            </a:pPr>
            <a:fld id="{0548A8EB-7182-411A-A5ED-8FFC990C474B}" type="thinkcell&lt;?xml version=&quot;1.0&quot; encoding=&quot;UTF-16&quot; standalone=&quot;yes&quot;?&gt;&lt;root reqver=&quot;28224&quot;&gt;&lt;version val=&quot;35328&quot;/&gt;&lt;PersistentType&gt;&lt;m_guid val=&quot;355aef08-f98b-42cf-be7a-729bfcbdf92d&quot;/&gt;&lt;m_prec&gt;&lt;m_yearfmt&gt;&lt;begin val=&quot;0&quot;/&gt;&lt;end val=&quot;4&quot;/&gt;&lt;/m_yearfmt&gt;&lt;/m_prec&gt;&lt;m_bUseExcelFont val=&quot;0&quot;/&gt;&lt;m_bUseExcelFontColor val=&quot;0&quot;/&gt;&lt;/PersistentType&gt;&lt;/root&gt;">
              <a:rPr lang="en-US" altLang="en-US" sz="900" smtClean="0">
                <a:solidFill>
                  <a:schemeClr val="tx1"/>
                </a:solidFill>
              </a:rPr>
              <a:pPr/>
              <a:t>Not yet filed for P&amp;R (available through EAP/CAP/Other public channel) </a:t>
            </a:fld>
            <a:endParaRPr lang="en-GB" sz="900">
              <a:solidFill>
                <a:schemeClr val="tx1"/>
              </a:solidFill>
            </a:endParaRPr>
          </a:p>
        </p:txBody>
      </p:sp>
      <p:sp>
        <p:nvSpPr>
          <p:cNvPr id="611" name="Rectangle 610">
            <a:extLst>
              <a:ext uri="{FF2B5EF4-FFF2-40B4-BE49-F238E27FC236}">
                <a16:creationId xmlns:a16="http://schemas.microsoft.com/office/drawing/2014/main" id="{C6C60F93-2E28-E5EF-0E5C-0BB6BD2BB4CD}"/>
              </a:ext>
            </a:extLst>
          </p:cNvPr>
          <p:cNvSpPr/>
          <p:nvPr>
            <p:custDataLst>
              <p:tags r:id="rId132"/>
            </p:custDataLst>
          </p:nvPr>
        </p:nvSpPr>
        <p:spPr bwMode="auto">
          <a:xfrm>
            <a:off x="10358438" y="6372225"/>
            <a:ext cx="15875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lstStyle/>
          <a:p>
            <a:pPr>
              <a:spcBef>
                <a:spcPct val="0"/>
              </a:spcBef>
              <a:spcAft>
                <a:spcPct val="0"/>
              </a:spcAft>
            </a:pPr>
            <a:fld id="{63150061-A2F3-4E47-AC8C-8EC91F7A05F0}" type="datetime'Fi''''le''d ''''''fo''''''r P&amp;''R (''''no''t-r''eimbursed) '">
              <a:rPr lang="en-US" altLang="en-US" sz="900" smtClean="0">
                <a:solidFill>
                  <a:schemeClr val="tx1"/>
                </a:solidFill>
                <a:effectLst/>
              </a:rPr>
              <a:pPr>
                <a:spcBef>
                  <a:spcPct val="0"/>
                </a:spcBef>
                <a:spcAft>
                  <a:spcPct val="0"/>
                </a:spcAft>
              </a:pPr>
              <a:t>Filed for P&amp;R (not-reimbursed) </a:t>
            </a:fld>
            <a:endParaRPr lang="en-GB" sz="900">
              <a:solidFill>
                <a:schemeClr val="tx1"/>
              </a:solidFill>
            </a:endParaRPr>
          </a:p>
        </p:txBody>
      </p:sp>
      <p:sp>
        <p:nvSpPr>
          <p:cNvPr id="612" name="Rectangle 611">
            <a:extLst>
              <a:ext uri="{FF2B5EF4-FFF2-40B4-BE49-F238E27FC236}">
                <a16:creationId xmlns:a16="http://schemas.microsoft.com/office/drawing/2014/main" id="{3C490B4C-FD6A-8C07-6FD7-8541A87FCA07}"/>
              </a:ext>
            </a:extLst>
          </p:cNvPr>
          <p:cNvSpPr/>
          <p:nvPr>
            <p:custDataLst>
              <p:tags r:id="rId133"/>
            </p:custDataLst>
          </p:nvPr>
        </p:nvSpPr>
        <p:spPr bwMode="auto">
          <a:xfrm>
            <a:off x="10358438" y="6559550"/>
            <a:ext cx="6159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lstStyle/>
          <a:p>
            <a:pPr>
              <a:spcBef>
                <a:spcPct val="0"/>
              </a:spcBef>
              <a:spcAft>
                <a:spcPct val="0"/>
              </a:spcAft>
            </a:pPr>
            <a:fld id="{5561A61C-8096-4564-B307-F4EDD78C0F19}" type="datetime'''''Re''''''''i''''''''''''mbur''''s''''''''''e''''d'''''''">
              <a:rPr lang="en-GB" altLang="en-US" sz="900" smtClean="0">
                <a:solidFill>
                  <a:schemeClr val="tx1"/>
                </a:solidFill>
                <a:effectLst/>
              </a:rPr>
              <a:pPr>
                <a:spcBef>
                  <a:spcPct val="0"/>
                </a:spcBef>
                <a:spcAft>
                  <a:spcPct val="0"/>
                </a:spcAft>
              </a:pPr>
              <a:t>Reimbursed</a:t>
            </a:fld>
            <a:endParaRPr lang="en-GB" sz="900">
              <a:solidFill>
                <a:schemeClr val="tx1"/>
              </a:solidFill>
            </a:endParaRPr>
          </a:p>
        </p:txBody>
      </p:sp>
    </p:spTree>
    <p:extLst>
      <p:ext uri="{BB962C8B-B14F-4D97-AF65-F5344CB8AC3E}">
        <p14:creationId xmlns:p14="http://schemas.microsoft.com/office/powerpoint/2010/main" val="2822238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8699BA0-1E74-D693-B9C5-617E7C105B68}"/>
              </a:ext>
            </a:extLst>
          </p:cNvPr>
          <p:cNvGraphicFramePr>
            <a:graphicFrameLocks noChangeAspect="1"/>
          </p:cNvGraphicFramePr>
          <p:nvPr>
            <p:custDataLst>
              <p:tags r:id="rId1"/>
            </p:custDataLst>
            <p:extLst>
              <p:ext uri="{D42A27DB-BD31-4B8C-83A1-F6EECF244321}">
                <p14:modId xmlns:p14="http://schemas.microsoft.com/office/powerpoint/2010/main" val="7949132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5" imgW="360" imgH="360" progId="TCLayout.ActiveDocument.1">
                  <p:embed/>
                </p:oleObj>
              </mc:Choice>
              <mc:Fallback>
                <p:oleObj name="think-cell Slide" r:id="rId105" imgW="360" imgH="360" progId="TCLayout.ActiveDocument.1">
                  <p:embed/>
                  <p:pic>
                    <p:nvPicPr>
                      <p:cNvPr id="5" name="Object 4" hidden="1">
                        <a:extLst>
                          <a:ext uri="{FF2B5EF4-FFF2-40B4-BE49-F238E27FC236}">
                            <a16:creationId xmlns:a16="http://schemas.microsoft.com/office/drawing/2014/main" id="{A8699BA0-1E74-D693-B9C5-617E7C105B68}"/>
                          </a:ext>
                        </a:extLst>
                      </p:cNvPr>
                      <p:cNvPicPr/>
                      <p:nvPr/>
                    </p:nvPicPr>
                    <p:blipFill>
                      <a:blip r:embed="rId10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FBB8010-0C4B-543F-4299-D60CDDA51561}"/>
              </a:ext>
            </a:extLst>
          </p:cNvPr>
          <p:cNvSpPr>
            <a:spLocks noGrp="1"/>
          </p:cNvSpPr>
          <p:nvPr>
            <p:ph type="title"/>
          </p:nvPr>
        </p:nvSpPr>
        <p:spPr/>
        <p:txBody>
          <a:bodyPr vert="horz"/>
          <a:lstStyle/>
          <a:p>
            <a:r>
              <a:rPr lang="en-US"/>
              <a:t>While there are delays in P&amp;R filing in for some products, this is not a key driver of low availability of medicines in all countries</a:t>
            </a:r>
            <a:endParaRPr lang="en-GB"/>
          </a:p>
        </p:txBody>
      </p:sp>
      <p:sp>
        <p:nvSpPr>
          <p:cNvPr id="14" name="Arrow: Chevron 13">
            <a:extLst>
              <a:ext uri="{FF2B5EF4-FFF2-40B4-BE49-F238E27FC236}">
                <a16:creationId xmlns:a16="http://schemas.microsoft.com/office/drawing/2014/main" id="{593DE50B-439F-A8DE-42E1-05892D466F1F}"/>
              </a:ext>
            </a:extLst>
          </p:cNvPr>
          <p:cNvSpPr/>
          <p:nvPr/>
        </p:nvSpPr>
        <p:spPr>
          <a:xfrm>
            <a:off x="8952000" y="0"/>
            <a:ext cx="3240000" cy="263951"/>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bg1"/>
                </a:solidFill>
              </a:rPr>
              <a:t>Root causes of delays</a:t>
            </a:r>
          </a:p>
        </p:txBody>
      </p:sp>
      <p:sp>
        <p:nvSpPr>
          <p:cNvPr id="15" name="Rectangle 14">
            <a:extLst>
              <a:ext uri="{FF2B5EF4-FFF2-40B4-BE49-F238E27FC236}">
                <a16:creationId xmlns:a16="http://schemas.microsoft.com/office/drawing/2014/main" id="{2A80CDD8-E87B-08E2-73A0-961052EAA0B8}"/>
              </a:ext>
            </a:extLst>
          </p:cNvPr>
          <p:cNvSpPr/>
          <p:nvPr/>
        </p:nvSpPr>
        <p:spPr>
          <a:xfrm>
            <a:off x="8286161" y="0"/>
            <a:ext cx="3905839" cy="33936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rrow: Pentagon 15">
            <a:extLst>
              <a:ext uri="{FF2B5EF4-FFF2-40B4-BE49-F238E27FC236}">
                <a16:creationId xmlns:a16="http://schemas.microsoft.com/office/drawing/2014/main" id="{06E59DED-D381-D7D9-26B0-86F190789146}"/>
              </a:ext>
            </a:extLst>
          </p:cNvPr>
          <p:cNvSpPr/>
          <p:nvPr/>
        </p:nvSpPr>
        <p:spPr>
          <a:xfrm>
            <a:off x="0" y="0"/>
            <a:ext cx="3240000" cy="263951"/>
          </a:xfrm>
          <a:prstGeom prst="homePlat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t>Speed of marketing authorisation</a:t>
            </a:r>
          </a:p>
        </p:txBody>
      </p:sp>
      <p:sp>
        <p:nvSpPr>
          <p:cNvPr id="18" name="Arrow: Chevron 17">
            <a:extLst>
              <a:ext uri="{FF2B5EF4-FFF2-40B4-BE49-F238E27FC236}">
                <a16:creationId xmlns:a16="http://schemas.microsoft.com/office/drawing/2014/main" id="{C1E8C1C5-2C30-38DF-A68C-F5C1A810C8B7}"/>
              </a:ext>
            </a:extLst>
          </p:cNvPr>
          <p:cNvSpPr/>
          <p:nvPr/>
        </p:nvSpPr>
        <p:spPr>
          <a:xfrm>
            <a:off x="2984000" y="0"/>
            <a:ext cx="3240000" cy="263951"/>
          </a:xfrm>
          <a:prstGeom prst="chevron">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bg1"/>
                </a:solidFill>
              </a:rPr>
              <a:t>Status of filing and reimbursement</a:t>
            </a:r>
          </a:p>
        </p:txBody>
      </p:sp>
      <p:sp>
        <p:nvSpPr>
          <p:cNvPr id="17" name="Rectangle 16">
            <a:extLst>
              <a:ext uri="{FF2B5EF4-FFF2-40B4-BE49-F238E27FC236}">
                <a16:creationId xmlns:a16="http://schemas.microsoft.com/office/drawing/2014/main" id="{383EA528-A1F7-A5AC-E473-F64FD628393A}"/>
              </a:ext>
            </a:extLst>
          </p:cNvPr>
          <p:cNvSpPr/>
          <p:nvPr/>
        </p:nvSpPr>
        <p:spPr>
          <a:xfrm>
            <a:off x="0" y="0"/>
            <a:ext cx="6095999" cy="33936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Chevron 12">
            <a:extLst>
              <a:ext uri="{FF2B5EF4-FFF2-40B4-BE49-F238E27FC236}">
                <a16:creationId xmlns:a16="http://schemas.microsoft.com/office/drawing/2014/main" id="{F27955D1-9679-0748-7D4A-FD216C1534F5}"/>
              </a:ext>
            </a:extLst>
          </p:cNvPr>
          <p:cNvSpPr/>
          <p:nvPr/>
        </p:nvSpPr>
        <p:spPr>
          <a:xfrm>
            <a:off x="5968000" y="0"/>
            <a:ext cx="3240000" cy="263951"/>
          </a:xfrm>
          <a:prstGeom prst="chevron">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bg1"/>
                </a:solidFill>
              </a:rPr>
              <a:t>Speed of filing and reimbursement</a:t>
            </a:r>
          </a:p>
        </p:txBody>
      </p:sp>
      <p:sp>
        <p:nvSpPr>
          <p:cNvPr id="20" name="Rectangle 19">
            <a:extLst>
              <a:ext uri="{FF2B5EF4-FFF2-40B4-BE49-F238E27FC236}">
                <a16:creationId xmlns:a16="http://schemas.microsoft.com/office/drawing/2014/main" id="{41E8C968-67EE-9BB7-FB69-3D4F7542C2C1}"/>
              </a:ext>
            </a:extLst>
          </p:cNvPr>
          <p:cNvSpPr/>
          <p:nvPr/>
        </p:nvSpPr>
        <p:spPr>
          <a:xfrm>
            <a:off x="685801" y="1768878"/>
            <a:ext cx="4397376" cy="4350263"/>
          </a:xfrm>
          <a:prstGeom prst="rect">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Bef>
                <a:spcPts val="600"/>
              </a:spcBef>
              <a:spcAft>
                <a:spcPts val="600"/>
              </a:spcAft>
              <a:buFont typeface="Arial" panose="020B0604020202020204" pitchFamily="34" charset="0"/>
              <a:buChar char="•"/>
            </a:pPr>
            <a:r>
              <a:rPr lang="en-US" sz="1400" dirty="0">
                <a:solidFill>
                  <a:schemeClr val="tx1"/>
                </a:solidFill>
              </a:rPr>
              <a:t>Although the Portal contains products that have been on the market for different lengths of time, across products that have been successfully reimbursed:</a:t>
            </a:r>
          </a:p>
          <a:p>
            <a:pPr marL="742950" lvl="1" indent="-285750">
              <a:spcBef>
                <a:spcPts val="600"/>
              </a:spcBef>
              <a:spcAft>
                <a:spcPts val="600"/>
              </a:spcAft>
              <a:buFont typeface="Courier New" panose="02070309020205020404" pitchFamily="49" charset="0"/>
              <a:buChar char="o"/>
            </a:pPr>
            <a:r>
              <a:rPr lang="en-US" b="1" dirty="0">
                <a:solidFill>
                  <a:schemeClr val="accent2">
                    <a:lumMod val="75000"/>
                  </a:schemeClr>
                </a:solidFill>
              </a:rPr>
              <a:t>29% </a:t>
            </a:r>
            <a:r>
              <a:rPr lang="en-US" sz="1400" b="1" dirty="0">
                <a:solidFill>
                  <a:schemeClr val="accent2">
                    <a:lumMod val="75000"/>
                  </a:schemeClr>
                </a:solidFill>
              </a:rPr>
              <a:t>(or an average of 127 days)</a:t>
            </a:r>
            <a:r>
              <a:rPr lang="en-US" sz="1400" dirty="0">
                <a:solidFill>
                  <a:schemeClr val="tx1"/>
                </a:solidFill>
              </a:rPr>
              <a:t> of the total time between EMA approval and availability can be attributed to the time between receiving EMA marketing authorization and P&amp;R filing</a:t>
            </a:r>
          </a:p>
          <a:p>
            <a:pPr marL="742950" lvl="1" indent="-285750">
              <a:spcBef>
                <a:spcPts val="600"/>
              </a:spcBef>
              <a:spcAft>
                <a:spcPts val="600"/>
              </a:spcAft>
              <a:buFont typeface="Courier New" panose="02070309020205020404" pitchFamily="49" charset="0"/>
              <a:buChar char="o"/>
            </a:pPr>
            <a:r>
              <a:rPr lang="en-US" b="1" dirty="0">
                <a:solidFill>
                  <a:schemeClr val="accent2">
                    <a:lumMod val="75000"/>
                  </a:schemeClr>
                </a:solidFill>
              </a:rPr>
              <a:t>71% </a:t>
            </a:r>
            <a:r>
              <a:rPr lang="en-US" sz="1400" b="1" dirty="0">
                <a:solidFill>
                  <a:schemeClr val="accent2">
                    <a:lumMod val="75000"/>
                  </a:schemeClr>
                </a:solidFill>
              </a:rPr>
              <a:t>(or an average of 307 days)</a:t>
            </a:r>
            <a:r>
              <a:rPr lang="en-US" sz="1400" dirty="0">
                <a:solidFill>
                  <a:schemeClr val="tx1"/>
                </a:solidFill>
              </a:rPr>
              <a:t> of this time is attributable to the time between P&amp;R filing and P&amp;R decisions at the country-level</a:t>
            </a:r>
          </a:p>
          <a:p>
            <a:pPr marL="285750" indent="-285750">
              <a:spcBef>
                <a:spcPts val="600"/>
              </a:spcBef>
              <a:spcAft>
                <a:spcPts val="600"/>
              </a:spcAft>
              <a:buFont typeface="Arial" panose="020B0604020202020204" pitchFamily="34" charset="0"/>
              <a:buChar char="•"/>
            </a:pPr>
            <a:r>
              <a:rPr lang="en-US" sz="1400" dirty="0">
                <a:solidFill>
                  <a:schemeClr val="tx1"/>
                </a:solidFill>
              </a:rPr>
              <a:t>This pattern varies across countries: the proportion of the total time taken up by the time it takes a company to file for P&amp;R is </a:t>
            </a:r>
            <a:r>
              <a:rPr lang="en-US" sz="1400" b="1" dirty="0">
                <a:solidFill>
                  <a:schemeClr val="accent2">
                    <a:lumMod val="75000"/>
                  </a:schemeClr>
                </a:solidFill>
              </a:rPr>
              <a:t>lowest in EU4+UK markets</a:t>
            </a:r>
            <a:r>
              <a:rPr lang="en-US" sz="1400" dirty="0">
                <a:solidFill>
                  <a:schemeClr val="tx1"/>
                </a:solidFill>
              </a:rPr>
              <a:t> (</a:t>
            </a:r>
            <a:r>
              <a:rPr lang="en-US" sz="1400" b="1" dirty="0">
                <a:solidFill>
                  <a:schemeClr val="accent2">
                    <a:lumMod val="75000"/>
                  </a:schemeClr>
                </a:solidFill>
              </a:rPr>
              <a:t>25% </a:t>
            </a:r>
            <a:r>
              <a:rPr lang="en-US" sz="1400" dirty="0">
                <a:solidFill>
                  <a:schemeClr val="tx1"/>
                </a:solidFill>
              </a:rPr>
              <a:t>on average) and </a:t>
            </a:r>
            <a:r>
              <a:rPr lang="en-US" sz="1400" b="1" dirty="0">
                <a:solidFill>
                  <a:schemeClr val="accent2">
                    <a:lumMod val="75000"/>
                  </a:schemeClr>
                </a:solidFill>
              </a:rPr>
              <a:t>highest in CEE</a:t>
            </a:r>
            <a:r>
              <a:rPr lang="en-US" sz="1400" dirty="0">
                <a:solidFill>
                  <a:schemeClr val="tx1"/>
                </a:solidFill>
              </a:rPr>
              <a:t> (</a:t>
            </a:r>
            <a:r>
              <a:rPr lang="en-US" sz="1400" b="1" dirty="0">
                <a:solidFill>
                  <a:schemeClr val="accent2">
                    <a:lumMod val="75000"/>
                  </a:schemeClr>
                </a:solidFill>
              </a:rPr>
              <a:t>30%</a:t>
            </a:r>
            <a:r>
              <a:rPr lang="en-US" sz="1400" dirty="0">
                <a:solidFill>
                  <a:schemeClr val="tx1"/>
                </a:solidFill>
              </a:rPr>
              <a:t> on average)</a:t>
            </a:r>
          </a:p>
        </p:txBody>
      </p:sp>
      <p:sp>
        <p:nvSpPr>
          <p:cNvPr id="21" name="Rectangle 20">
            <a:extLst>
              <a:ext uri="{FF2B5EF4-FFF2-40B4-BE49-F238E27FC236}">
                <a16:creationId xmlns:a16="http://schemas.microsoft.com/office/drawing/2014/main" id="{5DEC8A37-C07C-C07A-D237-13168A15BF78}"/>
              </a:ext>
            </a:extLst>
          </p:cNvPr>
          <p:cNvSpPr/>
          <p:nvPr/>
        </p:nvSpPr>
        <p:spPr>
          <a:xfrm>
            <a:off x="685801" y="1386417"/>
            <a:ext cx="4397376" cy="38246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r>
              <a:rPr lang="en-GB" sz="1400" b="1" dirty="0">
                <a:solidFill>
                  <a:schemeClr val="accent2">
                    <a:lumMod val="75000"/>
                  </a:schemeClr>
                </a:solidFill>
              </a:rPr>
              <a:t>Key findings: Speed of filing and reimbursement</a:t>
            </a:r>
          </a:p>
        </p:txBody>
      </p:sp>
      <p:sp>
        <p:nvSpPr>
          <p:cNvPr id="73" name="TextBox 72">
            <a:extLst>
              <a:ext uri="{FF2B5EF4-FFF2-40B4-BE49-F238E27FC236}">
                <a16:creationId xmlns:a16="http://schemas.microsoft.com/office/drawing/2014/main" id="{DCB2A728-9E68-7CC9-F94E-8F37F1FF3B14}"/>
              </a:ext>
            </a:extLst>
          </p:cNvPr>
          <p:cNvSpPr txBox="1"/>
          <p:nvPr/>
        </p:nvSpPr>
        <p:spPr>
          <a:xfrm>
            <a:off x="5586749" y="1461088"/>
            <a:ext cx="6457614" cy="461665"/>
          </a:xfrm>
          <a:prstGeom prst="rect">
            <a:avLst/>
          </a:prstGeom>
          <a:noFill/>
        </p:spPr>
        <p:txBody>
          <a:bodyPr wrap="square">
            <a:spAutoFit/>
          </a:bodyPr>
          <a:lstStyle/>
          <a:p>
            <a:pPr algn="ctr"/>
            <a:r>
              <a:rPr lang="en-US" sz="1200" b="1" i="1" dirty="0"/>
              <a:t>Time to file for P&amp;R as proportion of the total time until reimbursement following EMA marketing </a:t>
            </a:r>
            <a:r>
              <a:rPr lang="en-US" sz="1200" b="1" i="1" dirty="0" err="1"/>
              <a:t>authorisation</a:t>
            </a:r>
            <a:endParaRPr lang="en-GB" sz="1200" b="1" i="1" baseline="30000" dirty="0"/>
          </a:p>
        </p:txBody>
      </p:sp>
      <p:sp>
        <p:nvSpPr>
          <p:cNvPr id="4" name="TextBox 3">
            <a:extLst>
              <a:ext uri="{FF2B5EF4-FFF2-40B4-BE49-F238E27FC236}">
                <a16:creationId xmlns:a16="http://schemas.microsoft.com/office/drawing/2014/main" id="{50BF416C-F564-8EFF-8851-D4DBED04F2A2}"/>
              </a:ext>
            </a:extLst>
          </p:cNvPr>
          <p:cNvSpPr txBox="1"/>
          <p:nvPr/>
        </p:nvSpPr>
        <p:spPr>
          <a:xfrm>
            <a:off x="683084" y="6176800"/>
            <a:ext cx="7449679" cy="630942"/>
          </a:xfrm>
          <a:prstGeom prst="rect">
            <a:avLst/>
          </a:prstGeom>
          <a:noFill/>
        </p:spPr>
        <p:txBody>
          <a:bodyPr wrap="square">
            <a:spAutoFit/>
          </a:bodyPr>
          <a:lstStyle/>
          <a:p>
            <a:pPr algn="l"/>
            <a:r>
              <a:rPr lang="en-US" sz="700" i="1" dirty="0"/>
              <a:t>Note: Data is not available for all products in all countries. Where the sample size of products in any given country was less than three, these countries have been removed from the figure and include Cyprus, Malta and Hungary. This is due to the risk of bias in the results from a very small number of products and due to the risk of de-anonymizing individual products. The data reported for Germany should be interpreted as time to completion of the national P&amp;R process rather than time to reimbursement, as </a:t>
            </a:r>
            <a:r>
              <a:rPr lang="en-US" sz="700" i="1" dirty="0" err="1"/>
              <a:t>authorised</a:t>
            </a:r>
            <a:r>
              <a:rPr lang="en-US" sz="700" i="1" dirty="0"/>
              <a:t> products are immediately eligible for reimbursement in Germany. </a:t>
            </a:r>
          </a:p>
          <a:p>
            <a:pPr algn="l"/>
            <a:r>
              <a:rPr lang="en-US" sz="700" i="1" dirty="0"/>
              <a:t>*The time to the reimbursement decision does not distinguish between time taken for stop-clocks, negotiations with manufacturers and active decision-making by the national HTA body</a:t>
            </a:r>
            <a:endParaRPr lang="en-GB" sz="700" i="1" dirty="0"/>
          </a:p>
        </p:txBody>
      </p:sp>
      <p:sp>
        <p:nvSpPr>
          <p:cNvPr id="46" name="TextBox 45">
            <a:extLst>
              <a:ext uri="{FF2B5EF4-FFF2-40B4-BE49-F238E27FC236}">
                <a16:creationId xmlns:a16="http://schemas.microsoft.com/office/drawing/2014/main" id="{3EAAD1A7-86F6-1A12-D1D1-3B49F3AD3401}"/>
              </a:ext>
            </a:extLst>
          </p:cNvPr>
          <p:cNvSpPr txBox="1"/>
          <p:nvPr/>
        </p:nvSpPr>
        <p:spPr>
          <a:xfrm rot="16200000">
            <a:off x="4233068" y="3153331"/>
            <a:ext cx="2276475" cy="430887"/>
          </a:xfrm>
          <a:prstGeom prst="rect">
            <a:avLst/>
          </a:prstGeom>
          <a:noFill/>
        </p:spPr>
        <p:txBody>
          <a:bodyPr wrap="square" rtlCol="0">
            <a:spAutoFit/>
          </a:bodyPr>
          <a:lstStyle/>
          <a:p>
            <a:pPr algn="ctr"/>
            <a:r>
              <a:rPr lang="en-GB" sz="1050" dirty="0"/>
              <a:t>Total days since EMA marketing authorisation</a:t>
            </a:r>
          </a:p>
        </p:txBody>
      </p:sp>
      <p:graphicFrame>
        <p:nvGraphicFramePr>
          <p:cNvPr id="264" name="Chart 263">
            <a:extLst>
              <a:ext uri="{FF2B5EF4-FFF2-40B4-BE49-F238E27FC236}">
                <a16:creationId xmlns:a16="http://schemas.microsoft.com/office/drawing/2014/main" id="{411F421A-CDCA-0C46-19B1-A7530D3F72FB}"/>
              </a:ext>
            </a:extLst>
          </p:cNvPr>
          <p:cNvGraphicFramePr/>
          <p:nvPr>
            <p:custDataLst>
              <p:tags r:id="rId2"/>
            </p:custDataLst>
            <p:extLst>
              <p:ext uri="{D42A27DB-BD31-4B8C-83A1-F6EECF244321}">
                <p14:modId xmlns:p14="http://schemas.microsoft.com/office/powerpoint/2010/main" val="3314322461"/>
              </p:ext>
            </p:extLst>
          </p:nvPr>
        </p:nvGraphicFramePr>
        <p:xfrm>
          <a:off x="5557838" y="1858963"/>
          <a:ext cx="6521450" cy="3197225"/>
        </p:xfrm>
        <a:graphic>
          <a:graphicData uri="http://schemas.openxmlformats.org/drawingml/2006/chart">
            <c:chart xmlns:c="http://schemas.openxmlformats.org/drawingml/2006/chart" xmlns:r="http://schemas.openxmlformats.org/officeDocument/2006/relationships" r:id="rId107"/>
          </a:graphicData>
        </a:graphic>
      </p:graphicFrame>
      <p:sp>
        <p:nvSpPr>
          <p:cNvPr id="170" name="Rectangle 169">
            <a:extLst>
              <a:ext uri="{FF2B5EF4-FFF2-40B4-BE49-F238E27FC236}">
                <a16:creationId xmlns:a16="http://schemas.microsoft.com/office/drawing/2014/main" id="{ED13AA40-1223-FE01-333C-FEA884D1FA42}"/>
              </a:ext>
            </a:extLst>
          </p:cNvPr>
          <p:cNvSpPr/>
          <p:nvPr>
            <p:custDataLst>
              <p:tags r:id="rId3"/>
            </p:custDataLst>
          </p:nvPr>
        </p:nvSpPr>
        <p:spPr bwMode="auto">
          <a:xfrm>
            <a:off x="6172200" y="4916488"/>
            <a:ext cx="168275" cy="514350"/>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vert270" wrap="none" lIns="0" tIns="0" rIns="0" bIns="0" rtlCol="0" anchor="ctr"/>
          <a:lstStyle/>
          <a:p>
            <a:pPr algn="r">
              <a:spcBef>
                <a:spcPct val="0"/>
              </a:spcBef>
              <a:spcAft>
                <a:spcPct val="0"/>
              </a:spcAft>
            </a:pPr>
            <a:fld id="{53400185-3D28-4F22-84AB-9776BA54533A}" type="datetime'''''''''''E''ng''''''''l''''''a''''n''''''''''''''''d'">
              <a:rPr lang="en-US" altLang="en-US" sz="1100" smtClean="0">
                <a:solidFill>
                  <a:schemeClr val="tx1"/>
                </a:solidFill>
              </a:rPr>
              <a:pPr/>
              <a:t>England</a:t>
            </a:fld>
            <a:endParaRPr lang="en-US" sz="1100">
              <a:solidFill>
                <a:schemeClr val="tx1"/>
              </a:solidFill>
            </a:endParaRPr>
          </a:p>
        </p:txBody>
      </p:sp>
      <p:sp>
        <p:nvSpPr>
          <p:cNvPr id="11" name="Rectangle 10">
            <a:extLst>
              <a:ext uri="{FF2B5EF4-FFF2-40B4-BE49-F238E27FC236}">
                <a16:creationId xmlns:a16="http://schemas.microsoft.com/office/drawing/2014/main" id="{EB12192E-CA0A-DF6C-434F-8623AACC6FED}"/>
              </a:ext>
            </a:extLst>
          </p:cNvPr>
          <p:cNvSpPr/>
          <p:nvPr>
            <p:custDataLst>
              <p:tags r:id="rId4"/>
            </p:custDataLst>
          </p:nvPr>
        </p:nvSpPr>
        <p:spPr bwMode="auto">
          <a:xfrm>
            <a:off x="6397625" y="4916488"/>
            <a:ext cx="168275" cy="520700"/>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vert270" wrap="none" lIns="0" tIns="0" rIns="0" bIns="0" rtlCol="0" anchor="ctr"/>
          <a:lstStyle/>
          <a:p>
            <a:pPr algn="r">
              <a:spcBef>
                <a:spcPct val="0"/>
              </a:spcBef>
              <a:spcAft>
                <a:spcPct val="0"/>
              </a:spcAft>
            </a:pPr>
            <a:fld id="{1609A52E-4C01-4179-9856-BE3E067F4349}" type="datetime'Po''rt''''''''''''''''''''''''''u''''g''''''''a''l'">
              <a:rPr lang="en-US" altLang="en-US" sz="1100" smtClean="0">
                <a:solidFill>
                  <a:schemeClr val="tx1"/>
                </a:solidFill>
              </a:rPr>
              <a:pPr/>
              <a:t>Portugal</a:t>
            </a:fld>
            <a:endParaRPr lang="en-US" sz="1100">
              <a:solidFill>
                <a:schemeClr val="tx1"/>
              </a:solidFill>
            </a:endParaRPr>
          </a:p>
        </p:txBody>
      </p:sp>
      <p:sp>
        <p:nvSpPr>
          <p:cNvPr id="23" name="Rectangle 22">
            <a:extLst>
              <a:ext uri="{FF2B5EF4-FFF2-40B4-BE49-F238E27FC236}">
                <a16:creationId xmlns:a16="http://schemas.microsoft.com/office/drawing/2014/main" id="{CC884A68-299E-4A97-DB05-A93458FEC046}"/>
              </a:ext>
            </a:extLst>
          </p:cNvPr>
          <p:cNvSpPr/>
          <p:nvPr>
            <p:custDataLst>
              <p:tags r:id="rId5"/>
            </p:custDataLst>
          </p:nvPr>
        </p:nvSpPr>
        <p:spPr bwMode="auto">
          <a:xfrm>
            <a:off x="6621463" y="4916488"/>
            <a:ext cx="168275" cy="573088"/>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vert270" wrap="none" lIns="0" tIns="0" rIns="0" bIns="0" rtlCol="0" anchor="ctr"/>
          <a:lstStyle/>
          <a:p>
            <a:pPr algn="r">
              <a:spcBef>
                <a:spcPct val="0"/>
              </a:spcBef>
              <a:spcAft>
                <a:spcPct val="0"/>
              </a:spcAft>
            </a:pPr>
            <a:fld id="{EE97BCC8-2663-44D6-B8F6-7EFDDE12E8EA}" type="datetime'''''Ge''''''''''''''''rm''''''a''''''''n''''y'''''''''''''''''">
              <a:rPr lang="en-US" altLang="en-US" sz="1100" smtClean="0">
                <a:solidFill>
                  <a:schemeClr val="tx1"/>
                </a:solidFill>
              </a:rPr>
              <a:pPr/>
              <a:t>Germany</a:t>
            </a:fld>
            <a:endParaRPr lang="en-US" sz="1100">
              <a:solidFill>
                <a:schemeClr val="tx1"/>
              </a:solidFill>
            </a:endParaRPr>
          </a:p>
        </p:txBody>
      </p:sp>
      <p:sp>
        <p:nvSpPr>
          <p:cNvPr id="24" name="Rectangle 23">
            <a:extLst>
              <a:ext uri="{FF2B5EF4-FFF2-40B4-BE49-F238E27FC236}">
                <a16:creationId xmlns:a16="http://schemas.microsoft.com/office/drawing/2014/main" id="{FA3C3EE6-01E4-7015-8F7D-6146B5F315E3}"/>
              </a:ext>
            </a:extLst>
          </p:cNvPr>
          <p:cNvSpPr/>
          <p:nvPr>
            <p:custDataLst>
              <p:tags r:id="rId6"/>
            </p:custDataLst>
          </p:nvPr>
        </p:nvSpPr>
        <p:spPr bwMode="auto">
          <a:xfrm>
            <a:off x="6846888" y="4916489"/>
            <a:ext cx="168275" cy="460375"/>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vert270" wrap="none" lIns="0" tIns="0" rIns="0" bIns="0" rtlCol="0" anchor="ctr"/>
          <a:lstStyle/>
          <a:p>
            <a:pPr algn="r">
              <a:spcBef>
                <a:spcPct val="0"/>
              </a:spcBef>
              <a:spcAft>
                <a:spcPct val="0"/>
              </a:spcAft>
            </a:pPr>
            <a:fld id="{32AED78B-B6BE-4E12-ACA9-2EFE8FA9A5C5}" type="datetime'''F''''i''''''n''''''''''''''''''l''''a''n''d'''">
              <a:rPr lang="en-US" altLang="en-US" sz="1100" smtClean="0">
                <a:solidFill>
                  <a:schemeClr val="tx1"/>
                </a:solidFill>
              </a:rPr>
              <a:pPr/>
              <a:t>Finland</a:t>
            </a:fld>
            <a:endParaRPr lang="en-US" sz="1100">
              <a:solidFill>
                <a:schemeClr val="tx1"/>
              </a:solidFill>
            </a:endParaRPr>
          </a:p>
        </p:txBody>
      </p:sp>
      <p:sp>
        <p:nvSpPr>
          <p:cNvPr id="25" name="Rectangle 24">
            <a:extLst>
              <a:ext uri="{FF2B5EF4-FFF2-40B4-BE49-F238E27FC236}">
                <a16:creationId xmlns:a16="http://schemas.microsoft.com/office/drawing/2014/main" id="{8C8C8CF2-0C2B-BB63-EC6C-3E0FA6A405CF}"/>
              </a:ext>
            </a:extLst>
          </p:cNvPr>
          <p:cNvSpPr/>
          <p:nvPr>
            <p:custDataLst>
              <p:tags r:id="rId7"/>
            </p:custDataLst>
          </p:nvPr>
        </p:nvSpPr>
        <p:spPr bwMode="auto">
          <a:xfrm>
            <a:off x="7072313" y="4916489"/>
            <a:ext cx="168275" cy="506413"/>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vert270" wrap="none" lIns="0" tIns="0" rIns="0" bIns="0" rtlCol="0" anchor="ctr"/>
          <a:lstStyle/>
          <a:p>
            <a:pPr algn="r">
              <a:spcBef>
                <a:spcPct val="0"/>
              </a:spcBef>
              <a:spcAft>
                <a:spcPct val="0"/>
              </a:spcAft>
            </a:pPr>
            <a:fld id="{08ABC2AE-FB73-4BDC-B629-3DDC45E1A430}" type="datetime'''''''''''''''''''''S''''''''''w''ed''''''''e''''''''''n'">
              <a:rPr lang="en-US" altLang="en-US" sz="1100" smtClean="0">
                <a:solidFill>
                  <a:schemeClr val="tx1"/>
                </a:solidFill>
              </a:rPr>
              <a:pPr/>
              <a:t>Sweden</a:t>
            </a:fld>
            <a:endParaRPr lang="en-US" sz="1100">
              <a:solidFill>
                <a:schemeClr val="tx1"/>
              </a:solidFill>
            </a:endParaRPr>
          </a:p>
        </p:txBody>
      </p:sp>
      <p:sp>
        <p:nvSpPr>
          <p:cNvPr id="26" name="Rectangle 25">
            <a:extLst>
              <a:ext uri="{FF2B5EF4-FFF2-40B4-BE49-F238E27FC236}">
                <a16:creationId xmlns:a16="http://schemas.microsoft.com/office/drawing/2014/main" id="{B55793AC-8F92-B1DF-9809-30FFDF4166AE}"/>
              </a:ext>
            </a:extLst>
          </p:cNvPr>
          <p:cNvSpPr/>
          <p:nvPr>
            <p:custDataLst>
              <p:tags r:id="rId8"/>
            </p:custDataLst>
          </p:nvPr>
        </p:nvSpPr>
        <p:spPr bwMode="auto">
          <a:xfrm>
            <a:off x="7297738" y="4916489"/>
            <a:ext cx="168275" cy="544513"/>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vert270" wrap="none" lIns="0" tIns="0" rIns="0" bIns="0" rtlCol="0" anchor="ctr"/>
          <a:lstStyle/>
          <a:p>
            <a:pPr algn="r">
              <a:spcBef>
                <a:spcPct val="0"/>
              </a:spcBef>
              <a:spcAft>
                <a:spcPct val="0"/>
              </a:spcAft>
            </a:pPr>
            <a:fld id="{13E2747E-EE2B-42CF-9FED-188AF79CED0A}" type="datetime'''''''''S''''c''''''o''''t''l''a''''n''d'''''''''''">
              <a:rPr lang="en-US" altLang="en-US" sz="1100" smtClean="0">
                <a:solidFill>
                  <a:schemeClr val="tx1"/>
                </a:solidFill>
              </a:rPr>
              <a:pPr/>
              <a:t>Scotland</a:t>
            </a:fld>
            <a:endParaRPr lang="en-US" sz="1100">
              <a:solidFill>
                <a:schemeClr val="tx1"/>
              </a:solidFill>
            </a:endParaRPr>
          </a:p>
        </p:txBody>
      </p:sp>
      <p:sp>
        <p:nvSpPr>
          <p:cNvPr id="27" name="Rectangle 26">
            <a:extLst>
              <a:ext uri="{FF2B5EF4-FFF2-40B4-BE49-F238E27FC236}">
                <a16:creationId xmlns:a16="http://schemas.microsoft.com/office/drawing/2014/main" id="{B8E67A55-3910-2D9F-677E-EC74E9828799}"/>
              </a:ext>
            </a:extLst>
          </p:cNvPr>
          <p:cNvSpPr/>
          <p:nvPr>
            <p:custDataLst>
              <p:tags r:id="rId9"/>
            </p:custDataLst>
          </p:nvPr>
        </p:nvSpPr>
        <p:spPr bwMode="auto">
          <a:xfrm>
            <a:off x="7521575" y="4916488"/>
            <a:ext cx="168275" cy="434975"/>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vert270" wrap="none" lIns="0" tIns="0" rIns="0" bIns="0" rtlCol="0" anchor="ctr"/>
          <a:lstStyle/>
          <a:p>
            <a:pPr algn="r">
              <a:spcBef>
                <a:spcPct val="0"/>
              </a:spcBef>
              <a:spcAft>
                <a:spcPct val="0"/>
              </a:spcAft>
            </a:pPr>
            <a:fld id="{900291A8-97FC-458B-B234-929FECF9AD41}" type="datetime'''''''F''''''''''''''''''''''r''''''a''n''''''''''ce'''''">
              <a:rPr lang="en-US" altLang="en-US" sz="1100" smtClean="0">
                <a:solidFill>
                  <a:schemeClr val="tx1"/>
                </a:solidFill>
              </a:rPr>
              <a:pPr/>
              <a:t>France</a:t>
            </a:fld>
            <a:endParaRPr lang="en-US" sz="1100">
              <a:solidFill>
                <a:schemeClr val="tx1"/>
              </a:solidFill>
            </a:endParaRPr>
          </a:p>
        </p:txBody>
      </p:sp>
      <p:sp>
        <p:nvSpPr>
          <p:cNvPr id="28" name="Rectangle 27">
            <a:extLst>
              <a:ext uri="{FF2B5EF4-FFF2-40B4-BE49-F238E27FC236}">
                <a16:creationId xmlns:a16="http://schemas.microsoft.com/office/drawing/2014/main" id="{394879AA-2E9F-1942-B1E1-7B89F6031807}"/>
              </a:ext>
            </a:extLst>
          </p:cNvPr>
          <p:cNvSpPr/>
          <p:nvPr>
            <p:custDataLst>
              <p:tags r:id="rId10"/>
            </p:custDataLst>
          </p:nvPr>
        </p:nvSpPr>
        <p:spPr bwMode="auto">
          <a:xfrm>
            <a:off x="7747000" y="4916488"/>
            <a:ext cx="168275" cy="566738"/>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vert270" wrap="none" lIns="0" tIns="0" rIns="0" bIns="0" rtlCol="0" anchor="ctr"/>
          <a:lstStyle/>
          <a:p>
            <a:pPr algn="r">
              <a:spcBef>
                <a:spcPct val="0"/>
              </a:spcBef>
              <a:spcAft>
                <a:spcPct val="0"/>
              </a:spcAft>
            </a:pPr>
            <a:fld id="{721E460B-DFD8-4E63-9990-4809A65ED223}" type="datetime'''''''De''''n''''m''''''''''''a''r''''''''''k'''">
              <a:rPr lang="en-US" altLang="en-US" sz="1100" smtClean="0">
                <a:solidFill>
                  <a:schemeClr val="tx1"/>
                </a:solidFill>
              </a:rPr>
              <a:pPr/>
              <a:t>Denmark</a:t>
            </a:fld>
            <a:endParaRPr lang="en-US" sz="1100">
              <a:solidFill>
                <a:schemeClr val="tx1"/>
              </a:solidFill>
            </a:endParaRPr>
          </a:p>
        </p:txBody>
      </p:sp>
      <p:sp>
        <p:nvSpPr>
          <p:cNvPr id="29" name="Rectangle 28">
            <a:extLst>
              <a:ext uri="{FF2B5EF4-FFF2-40B4-BE49-F238E27FC236}">
                <a16:creationId xmlns:a16="http://schemas.microsoft.com/office/drawing/2014/main" id="{6BEA6BFF-ECFC-EC7C-AF9F-432590B470CF}"/>
              </a:ext>
            </a:extLst>
          </p:cNvPr>
          <p:cNvSpPr/>
          <p:nvPr>
            <p:custDataLst>
              <p:tags r:id="rId11"/>
            </p:custDataLst>
          </p:nvPr>
        </p:nvSpPr>
        <p:spPr bwMode="auto">
          <a:xfrm>
            <a:off x="7972425" y="4916488"/>
            <a:ext cx="168275" cy="776288"/>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vert270" wrap="none" lIns="0" tIns="0" rIns="0" bIns="0" rtlCol="0" anchor="ctr"/>
          <a:lstStyle/>
          <a:p>
            <a:pPr algn="r">
              <a:spcBef>
                <a:spcPct val="0"/>
              </a:spcBef>
              <a:spcAft>
                <a:spcPct val="0"/>
              </a:spcAft>
            </a:pPr>
            <a:fld id="{1E5D4041-5309-4B66-956C-D0BC96FEAF0B}" type="datetime'''''L''''''''''''ux''''e''''''''''''mb''''o''''''ur''g'''">
              <a:rPr lang="en-US" altLang="en-US" sz="1100" smtClean="0">
                <a:solidFill>
                  <a:schemeClr val="tx1"/>
                </a:solidFill>
              </a:rPr>
              <a:pPr/>
              <a:t>Luxembourg</a:t>
            </a:fld>
            <a:endParaRPr lang="en-US" sz="1100">
              <a:solidFill>
                <a:schemeClr val="tx1"/>
              </a:solidFill>
            </a:endParaRPr>
          </a:p>
        </p:txBody>
      </p:sp>
      <p:sp>
        <p:nvSpPr>
          <p:cNvPr id="30" name="Rectangle 29">
            <a:extLst>
              <a:ext uri="{FF2B5EF4-FFF2-40B4-BE49-F238E27FC236}">
                <a16:creationId xmlns:a16="http://schemas.microsoft.com/office/drawing/2014/main" id="{3DFB7BA4-6CCC-EED5-BBE2-E41D9C816B03}"/>
              </a:ext>
            </a:extLst>
          </p:cNvPr>
          <p:cNvSpPr/>
          <p:nvPr>
            <p:custDataLst>
              <p:tags r:id="rId12"/>
            </p:custDataLst>
          </p:nvPr>
        </p:nvSpPr>
        <p:spPr bwMode="auto">
          <a:xfrm>
            <a:off x="8197850" y="4916489"/>
            <a:ext cx="168275" cy="506413"/>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vert270" wrap="none" lIns="0" tIns="0" rIns="0" bIns="0" rtlCol="0" anchor="ctr"/>
          <a:lstStyle/>
          <a:p>
            <a:pPr algn="r">
              <a:spcBef>
                <a:spcPct val="0"/>
              </a:spcBef>
              <a:spcAft>
                <a:spcPct val="0"/>
              </a:spcAft>
            </a:pPr>
            <a:fld id="{326479C2-3692-42C6-87CA-DCA6859991FF}" type="datetime'''B''''''''''e''''''''''''''l''''giu''''''''''m'''''''">
              <a:rPr lang="en-US" altLang="en-US" sz="1100" smtClean="0">
                <a:solidFill>
                  <a:schemeClr val="tx1"/>
                </a:solidFill>
              </a:rPr>
              <a:pPr/>
              <a:t>Belgium</a:t>
            </a:fld>
            <a:endParaRPr lang="en-US" sz="1100">
              <a:solidFill>
                <a:schemeClr val="tx1"/>
              </a:solidFill>
            </a:endParaRPr>
          </a:p>
        </p:txBody>
      </p:sp>
      <p:sp>
        <p:nvSpPr>
          <p:cNvPr id="31" name="Rectangle 30">
            <a:extLst>
              <a:ext uri="{FF2B5EF4-FFF2-40B4-BE49-F238E27FC236}">
                <a16:creationId xmlns:a16="http://schemas.microsoft.com/office/drawing/2014/main" id="{FEA0578B-1488-AF30-25AE-8776018578E2}"/>
              </a:ext>
            </a:extLst>
          </p:cNvPr>
          <p:cNvSpPr/>
          <p:nvPr>
            <p:custDataLst>
              <p:tags r:id="rId13"/>
            </p:custDataLst>
          </p:nvPr>
        </p:nvSpPr>
        <p:spPr bwMode="auto">
          <a:xfrm>
            <a:off x="8423275" y="4916488"/>
            <a:ext cx="168275" cy="373063"/>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vert270" wrap="none" lIns="0" tIns="0" rIns="0" bIns="0" rtlCol="0" anchor="ctr"/>
          <a:lstStyle/>
          <a:p>
            <a:pPr algn="r">
              <a:spcBef>
                <a:spcPct val="0"/>
              </a:spcBef>
              <a:spcAft>
                <a:spcPct val="0"/>
              </a:spcAft>
            </a:pPr>
            <a:fld id="{5C23E435-7A69-47BB-B924-B096BE6FC379}" type="datetime'''L''''a''t''v''''i''''''a'''''''''''''''''">
              <a:rPr lang="en-US" altLang="en-US" sz="1100" smtClean="0">
                <a:solidFill>
                  <a:schemeClr val="tx1"/>
                </a:solidFill>
              </a:rPr>
              <a:pPr/>
              <a:t>Latvia</a:t>
            </a:fld>
            <a:endParaRPr lang="en-US" sz="1100">
              <a:solidFill>
                <a:schemeClr val="tx1"/>
              </a:solidFill>
            </a:endParaRPr>
          </a:p>
        </p:txBody>
      </p:sp>
      <p:sp>
        <p:nvSpPr>
          <p:cNvPr id="32" name="Rectangle 31">
            <a:extLst>
              <a:ext uri="{FF2B5EF4-FFF2-40B4-BE49-F238E27FC236}">
                <a16:creationId xmlns:a16="http://schemas.microsoft.com/office/drawing/2014/main" id="{7CD480D1-6953-0537-A499-4065312B18ED}"/>
              </a:ext>
            </a:extLst>
          </p:cNvPr>
          <p:cNvSpPr/>
          <p:nvPr>
            <p:custDataLst>
              <p:tags r:id="rId14"/>
            </p:custDataLst>
          </p:nvPr>
        </p:nvSpPr>
        <p:spPr bwMode="auto">
          <a:xfrm>
            <a:off x="8647113" y="4916488"/>
            <a:ext cx="168275" cy="466725"/>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vert270" wrap="none" lIns="0" tIns="0" rIns="0" bIns="0" rtlCol="0" anchor="ctr"/>
          <a:lstStyle/>
          <a:p>
            <a:pPr algn="r">
              <a:spcBef>
                <a:spcPct val="0"/>
              </a:spcBef>
              <a:spcAft>
                <a:spcPct val="0"/>
              </a:spcAft>
            </a:pPr>
            <a:fld id="{B4CF39CA-9C8A-479E-B3F0-D90365221A6F}" type="datetime'''''''''''''''''E''''''''''''sto''''''n''''''''''''ia'''''">
              <a:rPr lang="en-US" altLang="en-US" sz="1100" smtClean="0">
                <a:solidFill>
                  <a:schemeClr val="tx1"/>
                </a:solidFill>
              </a:rPr>
              <a:pPr/>
              <a:t>Estonia</a:t>
            </a:fld>
            <a:endParaRPr lang="en-US" sz="1100">
              <a:solidFill>
                <a:schemeClr val="tx1"/>
              </a:solidFill>
            </a:endParaRPr>
          </a:p>
        </p:txBody>
      </p:sp>
      <p:sp>
        <p:nvSpPr>
          <p:cNvPr id="33" name="Rectangle 32">
            <a:extLst>
              <a:ext uri="{FF2B5EF4-FFF2-40B4-BE49-F238E27FC236}">
                <a16:creationId xmlns:a16="http://schemas.microsoft.com/office/drawing/2014/main" id="{0ED8D307-2CE8-1F50-3167-665177DB38BD}"/>
              </a:ext>
            </a:extLst>
          </p:cNvPr>
          <p:cNvSpPr/>
          <p:nvPr>
            <p:custDataLst>
              <p:tags r:id="rId15"/>
            </p:custDataLst>
          </p:nvPr>
        </p:nvSpPr>
        <p:spPr bwMode="auto">
          <a:xfrm>
            <a:off x="8872538" y="4916488"/>
            <a:ext cx="168275" cy="754063"/>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vert270" wrap="none" lIns="0" tIns="0" rIns="0" bIns="0" rtlCol="0" anchor="ctr"/>
          <a:lstStyle/>
          <a:p>
            <a:pPr algn="r">
              <a:spcBef>
                <a:spcPct val="0"/>
              </a:spcBef>
              <a:spcAft>
                <a:spcPct val="0"/>
              </a:spcAft>
            </a:pPr>
            <a:fld id="{24056B17-9D47-4904-B95E-E18ACDD29B36}" type="datetime'N''et''h''e''''''''''''''''''''''r''''l''''''''''a''''''nd''s'">
              <a:rPr lang="en-US" altLang="en-US" sz="1100" smtClean="0">
                <a:solidFill>
                  <a:schemeClr val="tx1"/>
                </a:solidFill>
              </a:rPr>
              <a:pPr/>
              <a:t>Netherlands</a:t>
            </a:fld>
            <a:endParaRPr lang="en-US" sz="1100">
              <a:solidFill>
                <a:schemeClr val="tx1"/>
              </a:solidFill>
            </a:endParaRPr>
          </a:p>
        </p:txBody>
      </p:sp>
      <p:sp>
        <p:nvSpPr>
          <p:cNvPr id="34" name="Rectangle 33">
            <a:extLst>
              <a:ext uri="{FF2B5EF4-FFF2-40B4-BE49-F238E27FC236}">
                <a16:creationId xmlns:a16="http://schemas.microsoft.com/office/drawing/2014/main" id="{85D457A1-1B0E-678F-113D-0B8FE81254DC}"/>
              </a:ext>
            </a:extLst>
          </p:cNvPr>
          <p:cNvSpPr/>
          <p:nvPr>
            <p:custDataLst>
              <p:tags r:id="rId16"/>
            </p:custDataLst>
          </p:nvPr>
        </p:nvSpPr>
        <p:spPr bwMode="auto">
          <a:xfrm>
            <a:off x="9097963" y="4916488"/>
            <a:ext cx="168275" cy="427038"/>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vert270" wrap="none" lIns="0" tIns="0" rIns="0" bIns="0" rtlCol="0" anchor="ctr"/>
          <a:lstStyle/>
          <a:p>
            <a:pPr algn="r">
              <a:spcBef>
                <a:spcPct val="0"/>
              </a:spcBef>
              <a:spcAft>
                <a:spcPct val="0"/>
              </a:spcAft>
            </a:pPr>
            <a:fld id="{5A494C88-E2CD-4086-98F3-22667E05D284}" type="datetime'''I''''''''re''''''''''la''''''''''''''''''nd'''''''''">
              <a:rPr lang="en-US" altLang="en-US" sz="1100" smtClean="0">
                <a:solidFill>
                  <a:schemeClr val="tx1"/>
                </a:solidFill>
              </a:rPr>
              <a:pPr/>
              <a:t>Ireland</a:t>
            </a:fld>
            <a:endParaRPr lang="en-US" sz="1100">
              <a:solidFill>
                <a:schemeClr val="tx1"/>
              </a:solidFill>
            </a:endParaRPr>
          </a:p>
        </p:txBody>
      </p:sp>
      <p:sp>
        <p:nvSpPr>
          <p:cNvPr id="35" name="Rectangle 34">
            <a:extLst>
              <a:ext uri="{FF2B5EF4-FFF2-40B4-BE49-F238E27FC236}">
                <a16:creationId xmlns:a16="http://schemas.microsoft.com/office/drawing/2014/main" id="{47E91E5B-5B69-07F0-F3D1-0DD2F33A5B12}"/>
              </a:ext>
            </a:extLst>
          </p:cNvPr>
          <p:cNvSpPr/>
          <p:nvPr>
            <p:custDataLst>
              <p:tags r:id="rId17"/>
            </p:custDataLst>
          </p:nvPr>
        </p:nvSpPr>
        <p:spPr bwMode="auto">
          <a:xfrm>
            <a:off x="9323388" y="4916489"/>
            <a:ext cx="168275" cy="530225"/>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vert270" wrap="none" lIns="0" tIns="0" rIns="0" bIns="0" rtlCol="0" anchor="ctr"/>
          <a:lstStyle/>
          <a:p>
            <a:pPr algn="r">
              <a:spcBef>
                <a:spcPct val="0"/>
              </a:spcBef>
              <a:spcAft>
                <a:spcPct val="0"/>
              </a:spcAft>
            </a:pPr>
            <a:fld id="{03A53E1A-2A6B-4136-824A-FFCA02BF150B}" type="datetime'''S''l''''''o''v''''''a''''''ki''''''''''''a'''''''">
              <a:rPr lang="en-US" altLang="en-US" sz="1100" smtClean="0">
                <a:solidFill>
                  <a:schemeClr val="tx1"/>
                </a:solidFill>
              </a:rPr>
              <a:pPr/>
              <a:t>Slovakia</a:t>
            </a:fld>
            <a:endParaRPr lang="en-US" sz="1100">
              <a:solidFill>
                <a:schemeClr val="tx1"/>
              </a:solidFill>
            </a:endParaRPr>
          </a:p>
        </p:txBody>
      </p:sp>
      <p:sp>
        <p:nvSpPr>
          <p:cNvPr id="36" name="Rectangle 35">
            <a:extLst>
              <a:ext uri="{FF2B5EF4-FFF2-40B4-BE49-F238E27FC236}">
                <a16:creationId xmlns:a16="http://schemas.microsoft.com/office/drawing/2014/main" id="{ED836021-703F-98EE-D72C-68A5D88C5573}"/>
              </a:ext>
            </a:extLst>
          </p:cNvPr>
          <p:cNvSpPr/>
          <p:nvPr>
            <p:custDataLst>
              <p:tags r:id="rId18"/>
            </p:custDataLst>
          </p:nvPr>
        </p:nvSpPr>
        <p:spPr bwMode="auto">
          <a:xfrm>
            <a:off x="9547225" y="4916489"/>
            <a:ext cx="168275" cy="506413"/>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vert270" wrap="none" lIns="0" tIns="0" rIns="0" bIns="0" rtlCol="0" anchor="ctr"/>
          <a:lstStyle/>
          <a:p>
            <a:pPr algn="r">
              <a:spcBef>
                <a:spcPct val="0"/>
              </a:spcBef>
              <a:spcAft>
                <a:spcPct val="0"/>
              </a:spcAft>
            </a:pPr>
            <a:fld id="{5EDC9C50-499E-4E7F-A7F3-63753BED2015}" type="datetime'''''''''''C''''''z''''ec''''''''''''h''''''i''''''''''''''a'">
              <a:rPr lang="en-US" altLang="en-US" sz="1100" smtClean="0">
                <a:solidFill>
                  <a:schemeClr val="tx1"/>
                </a:solidFill>
              </a:rPr>
              <a:pPr/>
              <a:t>Czechia</a:t>
            </a:fld>
            <a:endParaRPr lang="en-US" sz="1100">
              <a:solidFill>
                <a:schemeClr val="tx1"/>
              </a:solidFill>
            </a:endParaRPr>
          </a:p>
        </p:txBody>
      </p:sp>
      <p:sp>
        <p:nvSpPr>
          <p:cNvPr id="37" name="Rectangle 36">
            <a:extLst>
              <a:ext uri="{FF2B5EF4-FFF2-40B4-BE49-F238E27FC236}">
                <a16:creationId xmlns:a16="http://schemas.microsoft.com/office/drawing/2014/main" id="{F29CF2F4-6FEC-BBAB-984B-C65740B87C22}"/>
              </a:ext>
            </a:extLst>
          </p:cNvPr>
          <p:cNvSpPr/>
          <p:nvPr>
            <p:custDataLst>
              <p:tags r:id="rId19"/>
            </p:custDataLst>
          </p:nvPr>
        </p:nvSpPr>
        <p:spPr bwMode="auto">
          <a:xfrm>
            <a:off x="9772650" y="4916488"/>
            <a:ext cx="168275" cy="538163"/>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vert270" wrap="none" lIns="0" tIns="0" rIns="0" bIns="0" rtlCol="0" anchor="ctr"/>
          <a:lstStyle/>
          <a:p>
            <a:pPr algn="r">
              <a:spcBef>
                <a:spcPct val="0"/>
              </a:spcBef>
              <a:spcAft>
                <a:spcPct val="0"/>
              </a:spcAft>
            </a:pPr>
            <a:fld id="{E0EFDA72-0451-4F2C-AFAF-C141A9816AA5}" type="datetime'''''''S''''''lo''''ve''''''''ni''''a'''''''">
              <a:rPr lang="en-US" altLang="en-US" sz="1100" smtClean="0">
                <a:solidFill>
                  <a:schemeClr val="tx1"/>
                </a:solidFill>
              </a:rPr>
              <a:pPr/>
              <a:t>Slovenia</a:t>
            </a:fld>
            <a:endParaRPr lang="en-US" sz="1100">
              <a:solidFill>
                <a:schemeClr val="tx1"/>
              </a:solidFill>
            </a:endParaRPr>
          </a:p>
        </p:txBody>
      </p:sp>
      <p:sp>
        <p:nvSpPr>
          <p:cNvPr id="38" name="Rectangle 37">
            <a:extLst>
              <a:ext uri="{FF2B5EF4-FFF2-40B4-BE49-F238E27FC236}">
                <a16:creationId xmlns:a16="http://schemas.microsoft.com/office/drawing/2014/main" id="{020332B1-6F20-4C24-CAC8-69F3FDB69546}"/>
              </a:ext>
            </a:extLst>
          </p:cNvPr>
          <p:cNvSpPr/>
          <p:nvPr>
            <p:custDataLst>
              <p:tags r:id="rId20"/>
            </p:custDataLst>
          </p:nvPr>
        </p:nvSpPr>
        <p:spPr bwMode="auto">
          <a:xfrm>
            <a:off x="9998075" y="4916489"/>
            <a:ext cx="168275" cy="358775"/>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vert270" wrap="none" lIns="0" tIns="0" rIns="0" bIns="0" rtlCol="0" anchor="ctr"/>
          <a:lstStyle/>
          <a:p>
            <a:pPr algn="r">
              <a:spcBef>
                <a:spcPct val="0"/>
              </a:spcBef>
              <a:spcAft>
                <a:spcPct val="0"/>
              </a:spcAft>
            </a:pPr>
            <a:fld id="{9240393F-1A92-43AD-9236-90ADA4E5813E}" type="datetime'''''S''''''''''''p''''''''a''''''''''i''''''''''n'''''">
              <a:rPr lang="en-US" altLang="en-US" sz="1100" smtClean="0">
                <a:solidFill>
                  <a:schemeClr val="tx1"/>
                </a:solidFill>
              </a:rPr>
              <a:pPr/>
              <a:t>Spain</a:t>
            </a:fld>
            <a:endParaRPr lang="en-US" sz="1100">
              <a:solidFill>
                <a:schemeClr val="tx1"/>
              </a:solidFill>
            </a:endParaRPr>
          </a:p>
        </p:txBody>
      </p:sp>
      <p:sp>
        <p:nvSpPr>
          <p:cNvPr id="39" name="Rectangle 38">
            <a:extLst>
              <a:ext uri="{FF2B5EF4-FFF2-40B4-BE49-F238E27FC236}">
                <a16:creationId xmlns:a16="http://schemas.microsoft.com/office/drawing/2014/main" id="{4A51AB84-0F19-2548-552B-A3847E6885AA}"/>
              </a:ext>
            </a:extLst>
          </p:cNvPr>
          <p:cNvSpPr/>
          <p:nvPr>
            <p:custDataLst>
              <p:tags r:id="rId21"/>
            </p:custDataLst>
          </p:nvPr>
        </p:nvSpPr>
        <p:spPr bwMode="auto">
          <a:xfrm>
            <a:off x="10223500" y="4916488"/>
            <a:ext cx="168275" cy="255588"/>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vert270" wrap="none" lIns="0" tIns="0" rIns="0" bIns="0" rtlCol="0" anchor="ctr"/>
          <a:lstStyle/>
          <a:p>
            <a:pPr algn="r">
              <a:spcBef>
                <a:spcPct val="0"/>
              </a:spcBef>
              <a:spcAft>
                <a:spcPct val="0"/>
              </a:spcAft>
            </a:pPr>
            <a:fld id="{9CD5A28B-746E-42C4-95DD-2D8602D1774D}" type="datetime'''''''I''''''''t''''''''a''''''''''''l''''''''''y'''''">
              <a:rPr lang="en-US" altLang="en-US" sz="1100" smtClean="0">
                <a:solidFill>
                  <a:schemeClr val="tx1"/>
                </a:solidFill>
              </a:rPr>
              <a:pPr/>
              <a:t>Italy</a:t>
            </a:fld>
            <a:endParaRPr lang="en-US" sz="1100">
              <a:solidFill>
                <a:schemeClr val="tx1"/>
              </a:solidFill>
            </a:endParaRPr>
          </a:p>
        </p:txBody>
      </p:sp>
      <p:sp>
        <p:nvSpPr>
          <p:cNvPr id="40" name="Rectangle 39">
            <a:extLst>
              <a:ext uri="{FF2B5EF4-FFF2-40B4-BE49-F238E27FC236}">
                <a16:creationId xmlns:a16="http://schemas.microsoft.com/office/drawing/2014/main" id="{3338B10C-FF45-D494-CA93-52AD83992DAA}"/>
              </a:ext>
            </a:extLst>
          </p:cNvPr>
          <p:cNvSpPr/>
          <p:nvPr>
            <p:custDataLst>
              <p:tags r:id="rId22"/>
            </p:custDataLst>
          </p:nvPr>
        </p:nvSpPr>
        <p:spPr bwMode="auto">
          <a:xfrm>
            <a:off x="10448925" y="4916488"/>
            <a:ext cx="168275"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vert270" wrap="none" lIns="0" tIns="0" rIns="0" bIns="0" rtlCol="0" anchor="ctr"/>
          <a:lstStyle/>
          <a:p>
            <a:pPr algn="r">
              <a:spcBef>
                <a:spcPct val="0"/>
              </a:spcBef>
              <a:spcAft>
                <a:spcPct val="0"/>
              </a:spcAft>
            </a:pPr>
            <a:fld id="{BC2C34C8-1120-4B2F-A90B-B4C8A71B7DA9}" type="datetime'''''''''''''''Gr''e''''''e''''''''''''''''''''ce'">
              <a:rPr lang="en-US" altLang="en-US" sz="1100" smtClean="0">
                <a:solidFill>
                  <a:schemeClr val="tx1"/>
                </a:solidFill>
              </a:rPr>
              <a:pPr/>
              <a:t>Greece</a:t>
            </a:fld>
            <a:endParaRPr lang="en-US" sz="1100">
              <a:solidFill>
                <a:schemeClr val="tx1"/>
              </a:solidFill>
            </a:endParaRPr>
          </a:p>
        </p:txBody>
      </p:sp>
      <p:sp>
        <p:nvSpPr>
          <p:cNvPr id="41" name="Rectangle 40">
            <a:extLst>
              <a:ext uri="{FF2B5EF4-FFF2-40B4-BE49-F238E27FC236}">
                <a16:creationId xmlns:a16="http://schemas.microsoft.com/office/drawing/2014/main" id="{1A439490-0ABC-A9D8-CD94-1D833FFC524F}"/>
              </a:ext>
            </a:extLst>
          </p:cNvPr>
          <p:cNvSpPr/>
          <p:nvPr>
            <p:custDataLst>
              <p:tags r:id="rId23"/>
            </p:custDataLst>
          </p:nvPr>
        </p:nvSpPr>
        <p:spPr bwMode="gray">
          <a:xfrm>
            <a:off x="10656888" y="3573463"/>
            <a:ext cx="200025" cy="109538"/>
          </a:xfrm>
          <a:prstGeom prst="rect">
            <a:avLst/>
          </a:prstGeom>
          <a:solidFill>
            <a:srgbClr val="C3CFE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14288" tIns="0" rIns="14288" bIns="0" rtlCol="0" anchor="ctr"/>
          <a:lstStyle/>
          <a:p>
            <a:pPr algn="ctr">
              <a:lnSpc>
                <a:spcPct val="90000"/>
              </a:lnSpc>
              <a:spcBef>
                <a:spcPct val="0"/>
              </a:spcBef>
              <a:spcAft>
                <a:spcPct val="0"/>
              </a:spcAft>
            </a:pPr>
            <a:fld id="{E3BB0002-87DE-4934-967C-F9731CE6CDB1}" type="datetime'''''''34''''''''''''''''''''''''''''''''''''''0'''''''''">
              <a:rPr lang="en-GB" altLang="en-US" sz="800" smtClean="0">
                <a:solidFill>
                  <a:schemeClr val="tx1"/>
                </a:solidFill>
                <a:effectLst/>
              </a:rPr>
              <a:pPr/>
              <a:t>340</a:t>
            </a:fld>
            <a:endParaRPr lang="en-US" sz="800">
              <a:solidFill>
                <a:schemeClr val="tx1"/>
              </a:solidFill>
            </a:endParaRPr>
          </a:p>
        </p:txBody>
      </p:sp>
      <p:sp>
        <p:nvSpPr>
          <p:cNvPr id="42" name="Rectangle 41">
            <a:extLst>
              <a:ext uri="{FF2B5EF4-FFF2-40B4-BE49-F238E27FC236}">
                <a16:creationId xmlns:a16="http://schemas.microsoft.com/office/drawing/2014/main" id="{C9A37E44-6E5E-C761-30EB-447A89135B5F}"/>
              </a:ext>
            </a:extLst>
          </p:cNvPr>
          <p:cNvSpPr/>
          <p:nvPr>
            <p:custDataLst>
              <p:tags r:id="rId24"/>
            </p:custDataLst>
          </p:nvPr>
        </p:nvSpPr>
        <p:spPr bwMode="auto">
          <a:xfrm>
            <a:off x="10672763" y="4916489"/>
            <a:ext cx="168275" cy="474663"/>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vert270" wrap="none" lIns="0" tIns="0" rIns="0" bIns="0" rtlCol="0" anchor="ctr"/>
          <a:lstStyle/>
          <a:p>
            <a:pPr algn="r">
              <a:spcBef>
                <a:spcPct val="0"/>
              </a:spcBef>
              <a:spcAft>
                <a:spcPct val="0"/>
              </a:spcAft>
            </a:pPr>
            <a:fld id="{F4C3848A-E19F-4848-AB4A-114D2B4ACAD8}" type="datetime'N''''''''''''''''o''''''''''''''''''rw''''a''''y'''''">
              <a:rPr lang="en-US" altLang="en-US" sz="1100" smtClean="0">
                <a:solidFill>
                  <a:schemeClr val="tx1"/>
                </a:solidFill>
              </a:rPr>
              <a:pPr/>
              <a:t>Norway</a:t>
            </a:fld>
            <a:endParaRPr lang="en-US" sz="1100">
              <a:solidFill>
                <a:schemeClr val="tx1"/>
              </a:solidFill>
            </a:endParaRPr>
          </a:p>
        </p:txBody>
      </p:sp>
      <p:sp>
        <p:nvSpPr>
          <p:cNvPr id="43" name="Rectangle 42">
            <a:extLst>
              <a:ext uri="{FF2B5EF4-FFF2-40B4-BE49-F238E27FC236}">
                <a16:creationId xmlns:a16="http://schemas.microsoft.com/office/drawing/2014/main" id="{EA6F1143-FCE1-B2DD-6B21-047DFAD3F98B}"/>
              </a:ext>
            </a:extLst>
          </p:cNvPr>
          <p:cNvSpPr/>
          <p:nvPr>
            <p:custDataLst>
              <p:tags r:id="rId25"/>
            </p:custDataLst>
          </p:nvPr>
        </p:nvSpPr>
        <p:spPr bwMode="gray">
          <a:xfrm>
            <a:off x="10882313" y="3459163"/>
            <a:ext cx="200025" cy="109538"/>
          </a:xfrm>
          <a:prstGeom prst="rect">
            <a:avLst/>
          </a:prstGeom>
          <a:solidFill>
            <a:srgbClr val="C3CFE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14288" tIns="0" rIns="14288" bIns="0" rtlCol="0" anchor="ctr"/>
          <a:lstStyle/>
          <a:p>
            <a:pPr algn="ctr">
              <a:lnSpc>
                <a:spcPct val="90000"/>
              </a:lnSpc>
              <a:spcBef>
                <a:spcPct val="0"/>
              </a:spcBef>
              <a:spcAft>
                <a:spcPct val="0"/>
              </a:spcAft>
            </a:pPr>
            <a:fld id="{C9589075-7C38-4AEF-89CF-F2956656688E}" type="datetime'''3''''''''''''34'''''''''''''''">
              <a:rPr lang="en-GB" altLang="en-US" sz="800" smtClean="0">
                <a:solidFill>
                  <a:schemeClr val="tx1"/>
                </a:solidFill>
                <a:effectLst/>
              </a:rPr>
              <a:pPr/>
              <a:t>334</a:t>
            </a:fld>
            <a:endParaRPr lang="en-US" sz="800">
              <a:solidFill>
                <a:schemeClr val="tx1"/>
              </a:solidFill>
            </a:endParaRPr>
          </a:p>
        </p:txBody>
      </p:sp>
      <p:sp>
        <p:nvSpPr>
          <p:cNvPr id="45" name="Rectangle 44">
            <a:extLst>
              <a:ext uri="{FF2B5EF4-FFF2-40B4-BE49-F238E27FC236}">
                <a16:creationId xmlns:a16="http://schemas.microsoft.com/office/drawing/2014/main" id="{EAD9AFF4-7EF2-3792-E200-87C4324C3206}"/>
              </a:ext>
            </a:extLst>
          </p:cNvPr>
          <p:cNvSpPr/>
          <p:nvPr>
            <p:custDataLst>
              <p:tags r:id="rId26"/>
            </p:custDataLst>
          </p:nvPr>
        </p:nvSpPr>
        <p:spPr bwMode="auto">
          <a:xfrm>
            <a:off x="10898188" y="4916488"/>
            <a:ext cx="168275" cy="450850"/>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vert270" wrap="none" lIns="0" tIns="0" rIns="0" bIns="0" rtlCol="0" anchor="ctr"/>
          <a:lstStyle/>
          <a:p>
            <a:pPr algn="r">
              <a:spcBef>
                <a:spcPct val="0"/>
              </a:spcBef>
              <a:spcAft>
                <a:spcPct val="0"/>
              </a:spcAft>
            </a:pPr>
            <a:fld id="{EF31FC73-DB69-437E-95A8-CED63E1B1DD3}" type="datetime'''''''''''''''''''''Cr''o''a''t''ia'''''''''''''''''''">
              <a:rPr lang="en-US" altLang="en-US" sz="1100" smtClean="0">
                <a:solidFill>
                  <a:schemeClr val="tx1"/>
                </a:solidFill>
              </a:rPr>
              <a:pPr/>
              <a:t>Croatia</a:t>
            </a:fld>
            <a:endParaRPr lang="en-US" sz="1100">
              <a:solidFill>
                <a:schemeClr val="tx1"/>
              </a:solidFill>
            </a:endParaRPr>
          </a:p>
        </p:txBody>
      </p:sp>
      <p:sp>
        <p:nvSpPr>
          <p:cNvPr id="47" name="Rectangle 46">
            <a:extLst>
              <a:ext uri="{FF2B5EF4-FFF2-40B4-BE49-F238E27FC236}">
                <a16:creationId xmlns:a16="http://schemas.microsoft.com/office/drawing/2014/main" id="{F0AB6D70-1485-2BA8-0717-86EBF7094F84}"/>
              </a:ext>
            </a:extLst>
          </p:cNvPr>
          <p:cNvSpPr/>
          <p:nvPr>
            <p:custDataLst>
              <p:tags r:id="rId27"/>
            </p:custDataLst>
          </p:nvPr>
        </p:nvSpPr>
        <p:spPr bwMode="gray">
          <a:xfrm>
            <a:off x="11107738" y="3441700"/>
            <a:ext cx="200025" cy="109538"/>
          </a:xfrm>
          <a:prstGeom prst="rect">
            <a:avLst/>
          </a:prstGeom>
          <a:solidFill>
            <a:srgbClr val="C3CFE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14288" tIns="0" rIns="14288" bIns="0" rtlCol="0" anchor="ctr"/>
          <a:lstStyle/>
          <a:p>
            <a:pPr algn="ctr">
              <a:lnSpc>
                <a:spcPct val="90000"/>
              </a:lnSpc>
              <a:spcBef>
                <a:spcPct val="0"/>
              </a:spcBef>
              <a:spcAft>
                <a:spcPct val="0"/>
              </a:spcAft>
            </a:pPr>
            <a:fld id="{75E0E09C-3041-4139-8BEF-812B97AF74E3}" type="datetime'''''''''''''''''''''''''''''''''''33''''8'''''''''''''''''">
              <a:rPr lang="en-GB" altLang="en-US" sz="800" smtClean="0">
                <a:solidFill>
                  <a:schemeClr val="tx1"/>
                </a:solidFill>
                <a:effectLst/>
              </a:rPr>
              <a:pPr/>
              <a:t>338</a:t>
            </a:fld>
            <a:endParaRPr lang="en-US" sz="800">
              <a:solidFill>
                <a:schemeClr val="tx1"/>
              </a:solidFill>
            </a:endParaRPr>
          </a:p>
        </p:txBody>
      </p:sp>
      <p:sp>
        <p:nvSpPr>
          <p:cNvPr id="49" name="Rectangle 48">
            <a:extLst>
              <a:ext uri="{FF2B5EF4-FFF2-40B4-BE49-F238E27FC236}">
                <a16:creationId xmlns:a16="http://schemas.microsoft.com/office/drawing/2014/main" id="{EDE97F80-5A2F-A1D8-505C-F902057EFD53}"/>
              </a:ext>
            </a:extLst>
          </p:cNvPr>
          <p:cNvSpPr/>
          <p:nvPr>
            <p:custDataLst>
              <p:tags r:id="rId28"/>
            </p:custDataLst>
          </p:nvPr>
        </p:nvSpPr>
        <p:spPr bwMode="auto">
          <a:xfrm>
            <a:off x="11123613" y="4916488"/>
            <a:ext cx="168275" cy="514350"/>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vert270" wrap="none" lIns="0" tIns="0" rIns="0" bIns="0" rtlCol="0" anchor="ctr"/>
          <a:lstStyle/>
          <a:p>
            <a:pPr algn="r">
              <a:spcBef>
                <a:spcPct val="0"/>
              </a:spcBef>
              <a:spcAft>
                <a:spcPct val="0"/>
              </a:spcAft>
            </a:pPr>
            <a:fld id="{095CC9D7-6AD2-473F-92D3-BC11C410D725}" type="datetime'''B''''''u''''''''''''''''''''''''lg''''a''r''''''i''a'''">
              <a:rPr lang="en-US" altLang="en-US" sz="1100" smtClean="0">
                <a:solidFill>
                  <a:schemeClr val="tx1"/>
                </a:solidFill>
              </a:rPr>
              <a:pPr/>
              <a:t>Bulgaria</a:t>
            </a:fld>
            <a:endParaRPr lang="en-US" sz="1100">
              <a:solidFill>
                <a:schemeClr val="tx1"/>
              </a:solidFill>
            </a:endParaRPr>
          </a:p>
        </p:txBody>
      </p:sp>
      <p:sp>
        <p:nvSpPr>
          <p:cNvPr id="50" name="Rectangle 49">
            <a:extLst>
              <a:ext uri="{FF2B5EF4-FFF2-40B4-BE49-F238E27FC236}">
                <a16:creationId xmlns:a16="http://schemas.microsoft.com/office/drawing/2014/main" id="{E71252FD-3A38-E8B1-24D9-71CF2A52B9B4}"/>
              </a:ext>
            </a:extLst>
          </p:cNvPr>
          <p:cNvSpPr/>
          <p:nvPr>
            <p:custDataLst>
              <p:tags r:id="rId29"/>
            </p:custDataLst>
          </p:nvPr>
        </p:nvSpPr>
        <p:spPr bwMode="gray">
          <a:xfrm>
            <a:off x="11333163" y="3348038"/>
            <a:ext cx="200025" cy="109538"/>
          </a:xfrm>
          <a:prstGeom prst="rect">
            <a:avLst/>
          </a:prstGeom>
          <a:solidFill>
            <a:srgbClr val="C3CFE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14288" tIns="0" rIns="14288" bIns="0" rtlCol="0" anchor="ctr"/>
          <a:lstStyle/>
          <a:p>
            <a:pPr algn="ctr">
              <a:lnSpc>
                <a:spcPct val="90000"/>
              </a:lnSpc>
              <a:spcBef>
                <a:spcPct val="0"/>
              </a:spcBef>
              <a:spcAft>
                <a:spcPct val="0"/>
              </a:spcAft>
            </a:pPr>
            <a:fld id="{F091864F-0255-4CA7-92B4-E10D8A667AC3}" type="datetime'''''''3''''''''''''''''51'''''''''''''''''''''''''''''''''">
              <a:rPr lang="en-GB" altLang="en-US" sz="800" smtClean="0">
                <a:solidFill>
                  <a:schemeClr val="tx1"/>
                </a:solidFill>
                <a:effectLst/>
              </a:rPr>
              <a:pPr/>
              <a:t>351</a:t>
            </a:fld>
            <a:endParaRPr lang="en-US" sz="800">
              <a:solidFill>
                <a:schemeClr val="tx1"/>
              </a:solidFill>
            </a:endParaRPr>
          </a:p>
        </p:txBody>
      </p:sp>
      <p:sp>
        <p:nvSpPr>
          <p:cNvPr id="51" name="Rectangle 50">
            <a:extLst>
              <a:ext uri="{FF2B5EF4-FFF2-40B4-BE49-F238E27FC236}">
                <a16:creationId xmlns:a16="http://schemas.microsoft.com/office/drawing/2014/main" id="{5244361F-BDB6-9621-5BCB-B9BF290CA846}"/>
              </a:ext>
            </a:extLst>
          </p:cNvPr>
          <p:cNvSpPr/>
          <p:nvPr>
            <p:custDataLst>
              <p:tags r:id="rId30"/>
            </p:custDataLst>
          </p:nvPr>
        </p:nvSpPr>
        <p:spPr bwMode="auto">
          <a:xfrm>
            <a:off x="11349038" y="4916489"/>
            <a:ext cx="168275" cy="436563"/>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vert270" wrap="none" lIns="0" tIns="0" rIns="0" bIns="0" rtlCol="0" anchor="ctr"/>
          <a:lstStyle/>
          <a:p>
            <a:pPr algn="r">
              <a:spcBef>
                <a:spcPct val="0"/>
              </a:spcBef>
              <a:spcAft>
                <a:spcPct val="0"/>
              </a:spcAft>
            </a:pPr>
            <a:fld id="{8053AB13-A1D2-4EB5-AC2B-3F74CAAADAA2}" type="datetime'''''P''''''o''''''''l''a''''''''''''''n''''''''''''''d'''''''">
              <a:rPr lang="en-US" altLang="en-US" sz="1100" smtClean="0">
                <a:solidFill>
                  <a:schemeClr val="tx1"/>
                </a:solidFill>
              </a:rPr>
              <a:pPr/>
              <a:t>Poland</a:t>
            </a:fld>
            <a:endParaRPr lang="en-US" sz="1100">
              <a:solidFill>
                <a:schemeClr val="tx1"/>
              </a:solidFill>
            </a:endParaRPr>
          </a:p>
        </p:txBody>
      </p:sp>
      <p:sp>
        <p:nvSpPr>
          <p:cNvPr id="54" name="Rectangle 53">
            <a:extLst>
              <a:ext uri="{FF2B5EF4-FFF2-40B4-BE49-F238E27FC236}">
                <a16:creationId xmlns:a16="http://schemas.microsoft.com/office/drawing/2014/main" id="{8EC15F07-294E-2046-106E-31C61D11E9B6}"/>
              </a:ext>
            </a:extLst>
          </p:cNvPr>
          <p:cNvSpPr/>
          <p:nvPr>
            <p:custDataLst>
              <p:tags r:id="rId31"/>
            </p:custDataLst>
          </p:nvPr>
        </p:nvSpPr>
        <p:spPr bwMode="auto">
          <a:xfrm>
            <a:off x="11572875" y="4916488"/>
            <a:ext cx="168275" cy="560388"/>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vert270" wrap="none" lIns="0" tIns="0" rIns="0" bIns="0" rtlCol="0" anchor="ctr"/>
          <a:lstStyle/>
          <a:p>
            <a:pPr algn="r">
              <a:spcBef>
                <a:spcPct val="0"/>
              </a:spcBef>
              <a:spcAft>
                <a:spcPct val="0"/>
              </a:spcAft>
            </a:pPr>
            <a:fld id="{321C840A-E0B7-44FC-A949-BC2DE48DF3D5}" type="datetime'R''o''''m''''''''''''''''a''''''ni''''''a'''''''''''''">
              <a:rPr lang="en-US" altLang="en-US" sz="1100" smtClean="0">
                <a:solidFill>
                  <a:schemeClr val="tx1"/>
                </a:solidFill>
              </a:rPr>
              <a:pPr/>
              <a:t>Romania</a:t>
            </a:fld>
            <a:endParaRPr lang="en-US" sz="1100">
              <a:solidFill>
                <a:schemeClr val="tx1"/>
              </a:solidFill>
            </a:endParaRPr>
          </a:p>
        </p:txBody>
      </p:sp>
      <p:sp>
        <p:nvSpPr>
          <p:cNvPr id="55" name="Rectangle 54">
            <a:extLst>
              <a:ext uri="{FF2B5EF4-FFF2-40B4-BE49-F238E27FC236}">
                <a16:creationId xmlns:a16="http://schemas.microsoft.com/office/drawing/2014/main" id="{819CBCB1-8FB5-A74E-44EF-DD42194E16DE}"/>
              </a:ext>
            </a:extLst>
          </p:cNvPr>
          <p:cNvSpPr/>
          <p:nvPr>
            <p:custDataLst>
              <p:tags r:id="rId32"/>
            </p:custDataLst>
          </p:nvPr>
        </p:nvSpPr>
        <p:spPr bwMode="auto">
          <a:xfrm>
            <a:off x="11798300" y="4916488"/>
            <a:ext cx="168275" cy="568325"/>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vert270" wrap="none" lIns="0" tIns="0" rIns="0" bIns="0" rtlCol="0" anchor="ctr"/>
          <a:lstStyle/>
          <a:p>
            <a:pPr algn="r">
              <a:spcBef>
                <a:spcPct val="0"/>
              </a:spcBef>
              <a:spcAft>
                <a:spcPct val="0"/>
              </a:spcAft>
            </a:pPr>
            <a:fld id="{681F818A-C133-477A-AFA4-7EF9D6DDCE7B}" type="datetime'''''''''''''''''L''''''''''i''''thu''a''ni''''''a'''''''">
              <a:rPr lang="en-US" altLang="en-US" sz="1100" smtClean="0">
                <a:solidFill>
                  <a:schemeClr val="tx1"/>
                </a:solidFill>
              </a:rPr>
              <a:pPr/>
              <a:t>Lithuania</a:t>
            </a:fld>
            <a:endParaRPr lang="en-US" sz="1100">
              <a:solidFill>
                <a:schemeClr val="tx1"/>
              </a:solidFill>
            </a:endParaRPr>
          </a:p>
        </p:txBody>
      </p:sp>
      <p:sp>
        <p:nvSpPr>
          <p:cNvPr id="75" name="Rectangle 74">
            <a:extLst>
              <a:ext uri="{FF2B5EF4-FFF2-40B4-BE49-F238E27FC236}">
                <a16:creationId xmlns:a16="http://schemas.microsoft.com/office/drawing/2014/main" id="{AE2BBC16-0295-F027-03F1-857A0B9F7CE3}"/>
              </a:ext>
            </a:extLst>
          </p:cNvPr>
          <p:cNvSpPr/>
          <p:nvPr>
            <p:custDataLst>
              <p:tags r:id="rId33"/>
            </p:custDataLst>
          </p:nvPr>
        </p:nvSpPr>
        <p:spPr bwMode="gray">
          <a:xfrm>
            <a:off x="5930900" y="3749675"/>
            <a:ext cx="200025" cy="109538"/>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lIns="14288" tIns="0" rIns="14288" bIns="0" rtlCol="0" anchor="b"/>
          <a:lstStyle/>
          <a:p>
            <a:pPr algn="ctr">
              <a:lnSpc>
                <a:spcPct val="90000"/>
              </a:lnSpc>
              <a:spcBef>
                <a:spcPct val="0"/>
              </a:spcBef>
              <a:spcAft>
                <a:spcPct val="0"/>
              </a:spcAft>
            </a:pPr>
            <a:fld id="{2240683C-EE19-46E4-80F3-0824C42830AA}" type="datetime'''''''''''''''''''''''''''''''''''24''''''2'">
              <a:rPr lang="en-GB" altLang="en-US" sz="800" smtClean="0">
                <a:solidFill>
                  <a:schemeClr val="tx1"/>
                </a:solidFill>
              </a:rPr>
              <a:pPr/>
              <a:t>242</a:t>
            </a:fld>
            <a:endParaRPr lang="en-US" sz="800">
              <a:solidFill>
                <a:schemeClr val="tx1"/>
              </a:solidFill>
            </a:endParaRPr>
          </a:p>
        </p:txBody>
      </p:sp>
      <p:sp>
        <p:nvSpPr>
          <p:cNvPr id="144" name="Rectangle 143">
            <a:extLst>
              <a:ext uri="{FF2B5EF4-FFF2-40B4-BE49-F238E27FC236}">
                <a16:creationId xmlns:a16="http://schemas.microsoft.com/office/drawing/2014/main" id="{4F3DDD05-72CE-6EE8-CCA3-166D0A41D5D1}"/>
              </a:ext>
            </a:extLst>
          </p:cNvPr>
          <p:cNvSpPr/>
          <p:nvPr>
            <p:custDataLst>
              <p:tags r:id="rId34"/>
            </p:custDataLst>
          </p:nvPr>
        </p:nvSpPr>
        <p:spPr bwMode="gray">
          <a:xfrm>
            <a:off x="6156325" y="3729038"/>
            <a:ext cx="200025" cy="109538"/>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lIns="14288" tIns="0" rIns="14288" bIns="0" rtlCol="0" anchor="b"/>
          <a:lstStyle/>
          <a:p>
            <a:pPr algn="ctr">
              <a:lnSpc>
                <a:spcPct val="90000"/>
              </a:lnSpc>
              <a:spcBef>
                <a:spcPct val="0"/>
              </a:spcBef>
              <a:spcAft>
                <a:spcPct val="0"/>
              </a:spcAft>
            </a:pPr>
            <a:fld id="{C8F45AAD-7B47-4B7E-B8B2-7F9BF8088F98}" type="datetime'''''2''''''''8''5'''''''''''''''''''''''''''''">
              <a:rPr lang="en-GB" altLang="en-US" sz="800" smtClean="0">
                <a:solidFill>
                  <a:schemeClr val="tx1"/>
                </a:solidFill>
              </a:rPr>
              <a:pPr/>
              <a:t>285</a:t>
            </a:fld>
            <a:endParaRPr lang="en-US" sz="800">
              <a:solidFill>
                <a:schemeClr val="tx1"/>
              </a:solidFill>
            </a:endParaRPr>
          </a:p>
        </p:txBody>
      </p:sp>
      <p:sp>
        <p:nvSpPr>
          <p:cNvPr id="145" name="Rectangle 144">
            <a:extLst>
              <a:ext uri="{FF2B5EF4-FFF2-40B4-BE49-F238E27FC236}">
                <a16:creationId xmlns:a16="http://schemas.microsoft.com/office/drawing/2014/main" id="{2C9F75B4-2CA1-F459-3919-E9568258B134}"/>
              </a:ext>
            </a:extLst>
          </p:cNvPr>
          <p:cNvSpPr/>
          <p:nvPr>
            <p:custDataLst>
              <p:tags r:id="rId35"/>
            </p:custDataLst>
          </p:nvPr>
        </p:nvSpPr>
        <p:spPr bwMode="gray">
          <a:xfrm>
            <a:off x="6381750" y="3717925"/>
            <a:ext cx="200025" cy="109538"/>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lIns="14288" tIns="0" rIns="14288" bIns="0" rtlCol="0" anchor="b"/>
          <a:lstStyle/>
          <a:p>
            <a:pPr algn="ctr">
              <a:lnSpc>
                <a:spcPct val="90000"/>
              </a:lnSpc>
              <a:spcBef>
                <a:spcPct val="0"/>
              </a:spcBef>
              <a:spcAft>
                <a:spcPct val="0"/>
              </a:spcAft>
            </a:pPr>
            <a:fld id="{731C3C84-7370-4A7D-87E9-99AFA4914C6E}" type="datetime'''2''8''''''''''''''''''''''''''8'''''''''''">
              <a:rPr lang="en-GB" altLang="en-US" sz="800" smtClean="0">
                <a:solidFill>
                  <a:schemeClr val="tx1"/>
                </a:solidFill>
              </a:rPr>
              <a:pPr/>
              <a:t>288</a:t>
            </a:fld>
            <a:endParaRPr lang="en-US" sz="800">
              <a:solidFill>
                <a:schemeClr val="tx1"/>
              </a:solidFill>
            </a:endParaRPr>
          </a:p>
        </p:txBody>
      </p:sp>
      <p:sp>
        <p:nvSpPr>
          <p:cNvPr id="146" name="Rectangle 145">
            <a:extLst>
              <a:ext uri="{FF2B5EF4-FFF2-40B4-BE49-F238E27FC236}">
                <a16:creationId xmlns:a16="http://schemas.microsoft.com/office/drawing/2014/main" id="{397E7931-06A0-57FF-D0C4-2F2C6D952566}"/>
              </a:ext>
            </a:extLst>
          </p:cNvPr>
          <p:cNvSpPr/>
          <p:nvPr>
            <p:custDataLst>
              <p:tags r:id="rId36"/>
            </p:custDataLst>
          </p:nvPr>
        </p:nvSpPr>
        <p:spPr bwMode="gray">
          <a:xfrm>
            <a:off x="6605588" y="3616325"/>
            <a:ext cx="200025" cy="109538"/>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lIns="14288" tIns="0" rIns="14288" bIns="0" rtlCol="0" anchor="b"/>
          <a:lstStyle/>
          <a:p>
            <a:pPr algn="ctr">
              <a:lnSpc>
                <a:spcPct val="90000"/>
              </a:lnSpc>
              <a:spcBef>
                <a:spcPct val="0"/>
              </a:spcBef>
              <a:spcAft>
                <a:spcPct val="0"/>
              </a:spcAft>
            </a:pPr>
            <a:fld id="{5D91AA59-E003-4A6B-A3CC-74A4B0116004}" type="datetime'''''''3''1''7'''''''''">
              <a:rPr lang="en-GB" altLang="en-US" sz="800" smtClean="0">
                <a:solidFill>
                  <a:schemeClr val="tx1"/>
                </a:solidFill>
              </a:rPr>
              <a:pPr/>
              <a:t>317</a:t>
            </a:fld>
            <a:endParaRPr lang="en-US" sz="800">
              <a:solidFill>
                <a:schemeClr val="tx1"/>
              </a:solidFill>
            </a:endParaRPr>
          </a:p>
        </p:txBody>
      </p:sp>
      <p:sp>
        <p:nvSpPr>
          <p:cNvPr id="147" name="Rectangle 146">
            <a:extLst>
              <a:ext uri="{FF2B5EF4-FFF2-40B4-BE49-F238E27FC236}">
                <a16:creationId xmlns:a16="http://schemas.microsoft.com/office/drawing/2014/main" id="{00F1F9E8-9FCF-BB8D-25AA-6D54F3A9D3A8}"/>
              </a:ext>
            </a:extLst>
          </p:cNvPr>
          <p:cNvSpPr/>
          <p:nvPr>
            <p:custDataLst>
              <p:tags r:id="rId37"/>
            </p:custDataLst>
          </p:nvPr>
        </p:nvSpPr>
        <p:spPr bwMode="gray">
          <a:xfrm>
            <a:off x="6831013" y="3598863"/>
            <a:ext cx="200025" cy="109538"/>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lIns="14288" tIns="0" rIns="14288" bIns="0" rtlCol="0" anchor="b"/>
          <a:lstStyle/>
          <a:p>
            <a:pPr algn="ctr">
              <a:lnSpc>
                <a:spcPct val="90000"/>
              </a:lnSpc>
              <a:spcBef>
                <a:spcPct val="0"/>
              </a:spcBef>
              <a:spcAft>
                <a:spcPct val="0"/>
              </a:spcAft>
            </a:pPr>
            <a:fld id="{755FFA87-ACEC-42BD-84F1-A679413B8C83}" type="datetime'''3''''''''2''''''''''''''''''''''''''''''''''2'''">
              <a:rPr lang="en-GB" altLang="en-US" sz="800" smtClean="0">
                <a:solidFill>
                  <a:schemeClr val="tx1"/>
                </a:solidFill>
              </a:rPr>
              <a:pPr/>
              <a:t>322</a:t>
            </a:fld>
            <a:endParaRPr lang="en-US" sz="800">
              <a:solidFill>
                <a:schemeClr val="tx1"/>
              </a:solidFill>
            </a:endParaRPr>
          </a:p>
        </p:txBody>
      </p:sp>
      <p:sp>
        <p:nvSpPr>
          <p:cNvPr id="148" name="Rectangle 147">
            <a:extLst>
              <a:ext uri="{FF2B5EF4-FFF2-40B4-BE49-F238E27FC236}">
                <a16:creationId xmlns:a16="http://schemas.microsoft.com/office/drawing/2014/main" id="{395FB5D2-787B-0049-65B5-1C63DA3FFFDC}"/>
              </a:ext>
            </a:extLst>
          </p:cNvPr>
          <p:cNvSpPr/>
          <p:nvPr>
            <p:custDataLst>
              <p:tags r:id="rId38"/>
            </p:custDataLst>
          </p:nvPr>
        </p:nvSpPr>
        <p:spPr bwMode="gray">
          <a:xfrm>
            <a:off x="7056438" y="3502025"/>
            <a:ext cx="200025" cy="109538"/>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lIns="14288" tIns="0" rIns="14288" bIns="0" rtlCol="0" anchor="b"/>
          <a:lstStyle/>
          <a:p>
            <a:pPr algn="ctr">
              <a:lnSpc>
                <a:spcPct val="90000"/>
              </a:lnSpc>
              <a:spcBef>
                <a:spcPct val="0"/>
              </a:spcBef>
              <a:spcAft>
                <a:spcPct val="0"/>
              </a:spcAft>
            </a:pPr>
            <a:fld id="{689E2C21-A28E-4F17-99F3-219F5A980E98}" type="datetime'''''''''''''''3''''4''''''''''''''''''''''''''''''''9'">
              <a:rPr lang="en-GB" altLang="en-US" sz="800" smtClean="0">
                <a:solidFill>
                  <a:schemeClr val="tx1"/>
                </a:solidFill>
              </a:rPr>
              <a:pPr/>
              <a:t>349</a:t>
            </a:fld>
            <a:endParaRPr lang="en-US" sz="800">
              <a:solidFill>
                <a:schemeClr val="tx1"/>
              </a:solidFill>
            </a:endParaRPr>
          </a:p>
        </p:txBody>
      </p:sp>
      <p:sp>
        <p:nvSpPr>
          <p:cNvPr id="149" name="Rectangle 148">
            <a:extLst>
              <a:ext uri="{FF2B5EF4-FFF2-40B4-BE49-F238E27FC236}">
                <a16:creationId xmlns:a16="http://schemas.microsoft.com/office/drawing/2014/main" id="{5A78A2E7-A781-CE4E-48A8-18B9E7A88B7A}"/>
              </a:ext>
            </a:extLst>
          </p:cNvPr>
          <p:cNvSpPr/>
          <p:nvPr>
            <p:custDataLst>
              <p:tags r:id="rId39"/>
            </p:custDataLst>
          </p:nvPr>
        </p:nvSpPr>
        <p:spPr bwMode="gray">
          <a:xfrm>
            <a:off x="7281863" y="3463925"/>
            <a:ext cx="200025" cy="109538"/>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lIns="14288" tIns="0" rIns="14288" bIns="0" rtlCol="0" anchor="b"/>
          <a:lstStyle/>
          <a:p>
            <a:pPr algn="ctr">
              <a:lnSpc>
                <a:spcPct val="90000"/>
              </a:lnSpc>
              <a:spcBef>
                <a:spcPct val="0"/>
              </a:spcBef>
              <a:spcAft>
                <a:spcPct val="0"/>
              </a:spcAft>
            </a:pPr>
            <a:fld id="{5BCA4CB5-5383-48B6-A3C5-8BA0B408ADF6}" type="datetime'''3''''''''''''''60'''''''''''''''''''''''''''''">
              <a:rPr lang="en-GB" altLang="en-US" sz="800" smtClean="0">
                <a:solidFill>
                  <a:schemeClr val="tx1"/>
                </a:solidFill>
              </a:rPr>
              <a:pPr/>
              <a:t>360</a:t>
            </a:fld>
            <a:endParaRPr lang="en-US" sz="800">
              <a:solidFill>
                <a:schemeClr val="tx1"/>
              </a:solidFill>
            </a:endParaRPr>
          </a:p>
        </p:txBody>
      </p:sp>
      <p:sp>
        <p:nvSpPr>
          <p:cNvPr id="150" name="Rectangle 149">
            <a:extLst>
              <a:ext uri="{FF2B5EF4-FFF2-40B4-BE49-F238E27FC236}">
                <a16:creationId xmlns:a16="http://schemas.microsoft.com/office/drawing/2014/main" id="{C5BAB28A-44BE-10E4-88F7-4B15038FE7EF}"/>
              </a:ext>
            </a:extLst>
          </p:cNvPr>
          <p:cNvSpPr/>
          <p:nvPr>
            <p:custDataLst>
              <p:tags r:id="rId40"/>
            </p:custDataLst>
          </p:nvPr>
        </p:nvSpPr>
        <p:spPr bwMode="gray">
          <a:xfrm>
            <a:off x="7505700" y="3449638"/>
            <a:ext cx="200025" cy="109538"/>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lIns="14288" tIns="0" rIns="14288" bIns="0" rtlCol="0" anchor="b"/>
          <a:lstStyle/>
          <a:p>
            <a:pPr algn="ctr">
              <a:lnSpc>
                <a:spcPct val="90000"/>
              </a:lnSpc>
              <a:spcBef>
                <a:spcPct val="0"/>
              </a:spcBef>
              <a:spcAft>
                <a:spcPct val="0"/>
              </a:spcAft>
            </a:pPr>
            <a:fld id="{0BBD5014-C05B-4860-94C3-519F25134105}" type="datetime'''3''''6''''''''''''''''''''''''''''''''''''''4'''''''''''''">
              <a:rPr lang="en-GB" altLang="en-US" sz="800" smtClean="0">
                <a:solidFill>
                  <a:schemeClr val="tx1"/>
                </a:solidFill>
              </a:rPr>
              <a:pPr/>
              <a:t>364</a:t>
            </a:fld>
            <a:endParaRPr lang="en-US" sz="800">
              <a:solidFill>
                <a:schemeClr val="tx1"/>
              </a:solidFill>
            </a:endParaRPr>
          </a:p>
        </p:txBody>
      </p:sp>
      <p:sp>
        <p:nvSpPr>
          <p:cNvPr id="151" name="Rectangle 150">
            <a:extLst>
              <a:ext uri="{FF2B5EF4-FFF2-40B4-BE49-F238E27FC236}">
                <a16:creationId xmlns:a16="http://schemas.microsoft.com/office/drawing/2014/main" id="{585C8B63-AB77-B524-8917-BC19F2491F23}"/>
              </a:ext>
            </a:extLst>
          </p:cNvPr>
          <p:cNvSpPr/>
          <p:nvPr>
            <p:custDataLst>
              <p:tags r:id="rId41"/>
            </p:custDataLst>
          </p:nvPr>
        </p:nvSpPr>
        <p:spPr bwMode="gray">
          <a:xfrm>
            <a:off x="7731125" y="3394075"/>
            <a:ext cx="200025" cy="109538"/>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lIns="14288" tIns="0" rIns="14288" bIns="0" rtlCol="0" anchor="b"/>
          <a:lstStyle/>
          <a:p>
            <a:pPr algn="ctr">
              <a:lnSpc>
                <a:spcPct val="90000"/>
              </a:lnSpc>
              <a:spcBef>
                <a:spcPct val="0"/>
              </a:spcBef>
              <a:spcAft>
                <a:spcPct val="0"/>
              </a:spcAft>
            </a:pPr>
            <a:fld id="{4AA74D01-80AB-43DF-BEB2-193AE9C54A07}" type="datetime'''''''3''''''''8''''''0'''''''''''''''''''''''''''''''''''''">
              <a:rPr lang="en-GB" altLang="en-US" sz="800" smtClean="0">
                <a:solidFill>
                  <a:schemeClr val="tx1"/>
                </a:solidFill>
              </a:rPr>
              <a:pPr/>
              <a:t>380</a:t>
            </a:fld>
            <a:endParaRPr lang="en-US" sz="800">
              <a:solidFill>
                <a:schemeClr val="tx1"/>
              </a:solidFill>
            </a:endParaRPr>
          </a:p>
        </p:txBody>
      </p:sp>
      <p:sp>
        <p:nvSpPr>
          <p:cNvPr id="152" name="Rectangle 151">
            <a:extLst>
              <a:ext uri="{FF2B5EF4-FFF2-40B4-BE49-F238E27FC236}">
                <a16:creationId xmlns:a16="http://schemas.microsoft.com/office/drawing/2014/main" id="{7A343AE0-0D43-6342-4158-AD89B14697C5}"/>
              </a:ext>
            </a:extLst>
          </p:cNvPr>
          <p:cNvSpPr/>
          <p:nvPr>
            <p:custDataLst>
              <p:tags r:id="rId42"/>
            </p:custDataLst>
          </p:nvPr>
        </p:nvSpPr>
        <p:spPr bwMode="gray">
          <a:xfrm>
            <a:off x="7956550" y="3382963"/>
            <a:ext cx="200025" cy="109538"/>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lIns="14288" tIns="0" rIns="14288" bIns="0" rtlCol="0" anchor="b"/>
          <a:lstStyle/>
          <a:p>
            <a:pPr algn="ctr">
              <a:lnSpc>
                <a:spcPct val="90000"/>
              </a:lnSpc>
              <a:spcBef>
                <a:spcPct val="0"/>
              </a:spcBef>
              <a:spcAft>
                <a:spcPct val="0"/>
              </a:spcAft>
            </a:pPr>
            <a:fld id="{595D2874-E9C5-4AF7-95A8-002208CD2DAF}" type="datetime'''''''''38''''''''''''''''3'''''''''''''''''''''">
              <a:rPr lang="en-GB" altLang="en-US" sz="800" smtClean="0">
                <a:solidFill>
                  <a:schemeClr val="tx1"/>
                </a:solidFill>
              </a:rPr>
              <a:pPr/>
              <a:t>383</a:t>
            </a:fld>
            <a:endParaRPr lang="en-US" sz="800">
              <a:solidFill>
                <a:schemeClr val="tx1"/>
              </a:solidFill>
            </a:endParaRPr>
          </a:p>
        </p:txBody>
      </p:sp>
      <p:sp>
        <p:nvSpPr>
          <p:cNvPr id="153" name="Rectangle 152">
            <a:extLst>
              <a:ext uri="{FF2B5EF4-FFF2-40B4-BE49-F238E27FC236}">
                <a16:creationId xmlns:a16="http://schemas.microsoft.com/office/drawing/2014/main" id="{53CAEFAD-05C2-06F9-E30A-A8EF51989E36}"/>
              </a:ext>
            </a:extLst>
          </p:cNvPr>
          <p:cNvSpPr/>
          <p:nvPr>
            <p:custDataLst>
              <p:tags r:id="rId43"/>
            </p:custDataLst>
          </p:nvPr>
        </p:nvSpPr>
        <p:spPr bwMode="gray">
          <a:xfrm>
            <a:off x="8181975" y="3375025"/>
            <a:ext cx="200025" cy="109538"/>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lIns="14288" tIns="0" rIns="14288" bIns="0" rtlCol="0" anchor="b"/>
          <a:lstStyle/>
          <a:p>
            <a:pPr algn="ctr">
              <a:lnSpc>
                <a:spcPct val="90000"/>
              </a:lnSpc>
              <a:spcBef>
                <a:spcPct val="0"/>
              </a:spcBef>
              <a:spcAft>
                <a:spcPct val="0"/>
              </a:spcAft>
            </a:pPr>
            <a:fld id="{041224FA-A2D4-4FFE-96BA-5E216B309221}" type="datetime'3''''''8''''''''''''''''''''''''''''5'''''''''''''''''''''''">
              <a:rPr lang="en-GB" altLang="en-US" sz="800" smtClean="0">
                <a:solidFill>
                  <a:schemeClr val="tx1"/>
                </a:solidFill>
              </a:rPr>
              <a:pPr/>
              <a:t>385</a:t>
            </a:fld>
            <a:endParaRPr lang="en-US" sz="800">
              <a:solidFill>
                <a:schemeClr val="tx1"/>
              </a:solidFill>
            </a:endParaRPr>
          </a:p>
        </p:txBody>
      </p:sp>
      <p:sp>
        <p:nvSpPr>
          <p:cNvPr id="154" name="Rectangle 153">
            <a:extLst>
              <a:ext uri="{FF2B5EF4-FFF2-40B4-BE49-F238E27FC236}">
                <a16:creationId xmlns:a16="http://schemas.microsoft.com/office/drawing/2014/main" id="{DEB3AF75-5143-E228-0D7B-06BE175793CC}"/>
              </a:ext>
            </a:extLst>
          </p:cNvPr>
          <p:cNvSpPr/>
          <p:nvPr>
            <p:custDataLst>
              <p:tags r:id="rId44"/>
            </p:custDataLst>
          </p:nvPr>
        </p:nvSpPr>
        <p:spPr bwMode="gray">
          <a:xfrm>
            <a:off x="8407400" y="3351213"/>
            <a:ext cx="200025" cy="109538"/>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lIns="14288" tIns="0" rIns="14288" bIns="0" rtlCol="0" anchor="b"/>
          <a:lstStyle/>
          <a:p>
            <a:pPr algn="ctr">
              <a:lnSpc>
                <a:spcPct val="90000"/>
              </a:lnSpc>
              <a:spcBef>
                <a:spcPct val="0"/>
              </a:spcBef>
              <a:spcAft>
                <a:spcPct val="0"/>
              </a:spcAft>
            </a:pPr>
            <a:fld id="{E1259F35-187F-4EBE-9DA4-72F94E1588AE}" type="datetime'''''''''''''''''''''''''3''''''''''''''''''92'''''''''''''''''">
              <a:rPr lang="en-GB" altLang="en-US" sz="800" smtClean="0">
                <a:solidFill>
                  <a:schemeClr val="tx1"/>
                </a:solidFill>
              </a:rPr>
              <a:pPr/>
              <a:t>392</a:t>
            </a:fld>
            <a:endParaRPr lang="en-US" sz="800">
              <a:solidFill>
                <a:schemeClr val="tx1"/>
              </a:solidFill>
            </a:endParaRPr>
          </a:p>
        </p:txBody>
      </p:sp>
      <p:sp>
        <p:nvSpPr>
          <p:cNvPr id="155" name="Rectangle 154">
            <a:extLst>
              <a:ext uri="{FF2B5EF4-FFF2-40B4-BE49-F238E27FC236}">
                <a16:creationId xmlns:a16="http://schemas.microsoft.com/office/drawing/2014/main" id="{C9696B4E-DE6F-53A0-B025-877FA621D466}"/>
              </a:ext>
            </a:extLst>
          </p:cNvPr>
          <p:cNvSpPr/>
          <p:nvPr>
            <p:custDataLst>
              <p:tags r:id="rId45"/>
            </p:custDataLst>
          </p:nvPr>
        </p:nvSpPr>
        <p:spPr bwMode="gray">
          <a:xfrm>
            <a:off x="8631238" y="3351213"/>
            <a:ext cx="200025" cy="109538"/>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lIns="14288" tIns="0" rIns="14288" bIns="0" rtlCol="0" anchor="b"/>
          <a:lstStyle/>
          <a:p>
            <a:pPr algn="ctr">
              <a:lnSpc>
                <a:spcPct val="90000"/>
              </a:lnSpc>
              <a:spcBef>
                <a:spcPct val="0"/>
              </a:spcBef>
              <a:spcAft>
                <a:spcPct val="0"/>
              </a:spcAft>
            </a:pPr>
            <a:fld id="{25DAD4EE-615C-419E-9421-48D3CF9C8328}" type="datetime'''''''''''''''''3''''''''''''''''9''''''''''''''''''''''2'">
              <a:rPr lang="en-GB" altLang="en-US" sz="800" smtClean="0">
                <a:solidFill>
                  <a:schemeClr val="tx1"/>
                </a:solidFill>
              </a:rPr>
              <a:pPr/>
              <a:t>392</a:t>
            </a:fld>
            <a:endParaRPr lang="en-US" sz="800">
              <a:solidFill>
                <a:schemeClr val="tx1"/>
              </a:solidFill>
            </a:endParaRPr>
          </a:p>
        </p:txBody>
      </p:sp>
      <p:sp>
        <p:nvSpPr>
          <p:cNvPr id="156" name="Rectangle 155">
            <a:extLst>
              <a:ext uri="{FF2B5EF4-FFF2-40B4-BE49-F238E27FC236}">
                <a16:creationId xmlns:a16="http://schemas.microsoft.com/office/drawing/2014/main" id="{F56A4B00-58B7-73C5-2C19-9BD4C1F40F21}"/>
              </a:ext>
            </a:extLst>
          </p:cNvPr>
          <p:cNvSpPr/>
          <p:nvPr>
            <p:custDataLst>
              <p:tags r:id="rId46"/>
            </p:custDataLst>
          </p:nvPr>
        </p:nvSpPr>
        <p:spPr bwMode="gray">
          <a:xfrm>
            <a:off x="8856663" y="3311525"/>
            <a:ext cx="200025" cy="109538"/>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lIns="14288" tIns="0" rIns="14288" bIns="0" rtlCol="0" anchor="b"/>
          <a:lstStyle/>
          <a:p>
            <a:pPr algn="ctr">
              <a:lnSpc>
                <a:spcPct val="90000"/>
              </a:lnSpc>
              <a:spcBef>
                <a:spcPct val="0"/>
              </a:spcBef>
              <a:spcAft>
                <a:spcPct val="0"/>
              </a:spcAft>
            </a:pPr>
            <a:fld id="{0AEA04DC-F9C8-42B1-9D8F-A6FB24F190AA}" type="datetime'''4''''''''''''''''''''''0''''''''''''''''''''3'''''''''''">
              <a:rPr lang="en-GB" altLang="en-US" sz="800" smtClean="0">
                <a:solidFill>
                  <a:schemeClr val="tx1"/>
                </a:solidFill>
              </a:rPr>
              <a:pPr/>
              <a:t>403</a:t>
            </a:fld>
            <a:endParaRPr lang="en-US" sz="800">
              <a:solidFill>
                <a:schemeClr val="tx1"/>
              </a:solidFill>
            </a:endParaRPr>
          </a:p>
        </p:txBody>
      </p:sp>
      <p:sp>
        <p:nvSpPr>
          <p:cNvPr id="164" name="Rectangle 163">
            <a:extLst>
              <a:ext uri="{FF2B5EF4-FFF2-40B4-BE49-F238E27FC236}">
                <a16:creationId xmlns:a16="http://schemas.microsoft.com/office/drawing/2014/main" id="{3422CD50-D281-979F-FC7B-A45EA1268903}"/>
              </a:ext>
            </a:extLst>
          </p:cNvPr>
          <p:cNvSpPr/>
          <p:nvPr>
            <p:custDataLst>
              <p:tags r:id="rId47"/>
            </p:custDataLst>
          </p:nvPr>
        </p:nvSpPr>
        <p:spPr bwMode="gray">
          <a:xfrm>
            <a:off x="9082088" y="3241675"/>
            <a:ext cx="200025" cy="109538"/>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lIns="14288" tIns="0" rIns="14288" bIns="0" rtlCol="0" anchor="b"/>
          <a:lstStyle/>
          <a:p>
            <a:pPr algn="ctr">
              <a:lnSpc>
                <a:spcPct val="90000"/>
              </a:lnSpc>
              <a:spcBef>
                <a:spcPct val="0"/>
              </a:spcBef>
              <a:spcAft>
                <a:spcPct val="0"/>
              </a:spcAft>
            </a:pPr>
            <a:fld id="{619DA2DB-C437-4CCF-9135-20A88C399DD6}" type="datetime'''4''''''23'''''''''''''''''''''''''''''''''''''''''''">
              <a:rPr lang="en-GB" altLang="en-US" sz="800" smtClean="0">
                <a:solidFill>
                  <a:schemeClr val="tx1"/>
                </a:solidFill>
              </a:rPr>
              <a:pPr/>
              <a:t>423</a:t>
            </a:fld>
            <a:endParaRPr lang="en-US" sz="800">
              <a:solidFill>
                <a:schemeClr val="tx1"/>
              </a:solidFill>
            </a:endParaRPr>
          </a:p>
        </p:txBody>
      </p:sp>
      <p:sp>
        <p:nvSpPr>
          <p:cNvPr id="158" name="Rectangle 157">
            <a:extLst>
              <a:ext uri="{FF2B5EF4-FFF2-40B4-BE49-F238E27FC236}">
                <a16:creationId xmlns:a16="http://schemas.microsoft.com/office/drawing/2014/main" id="{B103DEE0-F9FA-562C-E8C9-ED3E161B0E1B}"/>
              </a:ext>
            </a:extLst>
          </p:cNvPr>
          <p:cNvSpPr/>
          <p:nvPr>
            <p:custDataLst>
              <p:tags r:id="rId48"/>
            </p:custDataLst>
          </p:nvPr>
        </p:nvSpPr>
        <p:spPr bwMode="gray">
          <a:xfrm>
            <a:off x="9307513" y="3227388"/>
            <a:ext cx="200025" cy="109538"/>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lIns="14288" tIns="0" rIns="14288" bIns="0" rtlCol="0" anchor="b"/>
          <a:lstStyle/>
          <a:p>
            <a:pPr algn="ctr">
              <a:lnSpc>
                <a:spcPct val="90000"/>
              </a:lnSpc>
              <a:spcBef>
                <a:spcPct val="0"/>
              </a:spcBef>
              <a:spcAft>
                <a:spcPct val="0"/>
              </a:spcAft>
            </a:pPr>
            <a:fld id="{E11F089B-3AF1-4843-8FFF-CE92EEB823BD}" type="datetime'4''''''''''''''''''''2''''''''''''7'''''''''''''">
              <a:rPr lang="en-GB" altLang="en-US" sz="800" smtClean="0">
                <a:solidFill>
                  <a:schemeClr val="tx1"/>
                </a:solidFill>
              </a:rPr>
              <a:pPr/>
              <a:t>427</a:t>
            </a:fld>
            <a:endParaRPr lang="en-US" sz="800">
              <a:solidFill>
                <a:schemeClr val="tx1"/>
              </a:solidFill>
            </a:endParaRPr>
          </a:p>
        </p:txBody>
      </p:sp>
      <p:sp>
        <p:nvSpPr>
          <p:cNvPr id="159" name="Rectangle 158">
            <a:extLst>
              <a:ext uri="{FF2B5EF4-FFF2-40B4-BE49-F238E27FC236}">
                <a16:creationId xmlns:a16="http://schemas.microsoft.com/office/drawing/2014/main" id="{6FF799BF-B819-A542-D608-A9E553CD5021}"/>
              </a:ext>
            </a:extLst>
          </p:cNvPr>
          <p:cNvSpPr/>
          <p:nvPr>
            <p:custDataLst>
              <p:tags r:id="rId49"/>
            </p:custDataLst>
          </p:nvPr>
        </p:nvSpPr>
        <p:spPr bwMode="gray">
          <a:xfrm>
            <a:off x="9531350" y="3224213"/>
            <a:ext cx="200025" cy="109538"/>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lIns="14288" tIns="0" rIns="14288" bIns="0" rtlCol="0" anchor="b"/>
          <a:lstStyle/>
          <a:p>
            <a:pPr algn="ctr">
              <a:lnSpc>
                <a:spcPct val="90000"/>
              </a:lnSpc>
              <a:spcBef>
                <a:spcPct val="0"/>
              </a:spcBef>
              <a:spcAft>
                <a:spcPct val="0"/>
              </a:spcAft>
            </a:pPr>
            <a:fld id="{DC6FC830-1412-4EAC-8EB8-7CAE3F4A2045}" type="datetime'''''''''''4''''''''2''''''''''''''''''''''''''''''''8'''">
              <a:rPr lang="en-GB" altLang="en-US" sz="800" smtClean="0">
                <a:solidFill>
                  <a:schemeClr val="tx1"/>
                </a:solidFill>
              </a:rPr>
              <a:pPr/>
              <a:t>428</a:t>
            </a:fld>
            <a:endParaRPr lang="en-US" sz="800">
              <a:solidFill>
                <a:schemeClr val="tx1"/>
              </a:solidFill>
            </a:endParaRPr>
          </a:p>
        </p:txBody>
      </p:sp>
      <p:sp>
        <p:nvSpPr>
          <p:cNvPr id="160" name="Rectangle 159">
            <a:extLst>
              <a:ext uri="{FF2B5EF4-FFF2-40B4-BE49-F238E27FC236}">
                <a16:creationId xmlns:a16="http://schemas.microsoft.com/office/drawing/2014/main" id="{465E18C9-D5F5-67E6-728E-90B427586E6E}"/>
              </a:ext>
            </a:extLst>
          </p:cNvPr>
          <p:cNvSpPr/>
          <p:nvPr>
            <p:custDataLst>
              <p:tags r:id="rId50"/>
            </p:custDataLst>
          </p:nvPr>
        </p:nvSpPr>
        <p:spPr bwMode="gray">
          <a:xfrm>
            <a:off x="9756775" y="3143250"/>
            <a:ext cx="200025" cy="109538"/>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lIns="14288" tIns="0" rIns="14288" bIns="0" rtlCol="0" anchor="b"/>
          <a:lstStyle/>
          <a:p>
            <a:pPr algn="ctr">
              <a:lnSpc>
                <a:spcPct val="90000"/>
              </a:lnSpc>
              <a:spcBef>
                <a:spcPct val="0"/>
              </a:spcBef>
              <a:spcAft>
                <a:spcPct val="0"/>
              </a:spcAft>
            </a:pPr>
            <a:fld id="{C7EB7FC3-9F7D-4CD4-9E61-423D1A902201}" type="datetime'''''''''''''4''''''''''''5''''''1'''''''">
              <a:rPr lang="en-GB" altLang="en-US" sz="800" smtClean="0">
                <a:solidFill>
                  <a:schemeClr val="tx1"/>
                </a:solidFill>
              </a:rPr>
              <a:pPr/>
              <a:t>451</a:t>
            </a:fld>
            <a:endParaRPr lang="en-US" sz="800">
              <a:solidFill>
                <a:schemeClr val="tx1"/>
              </a:solidFill>
            </a:endParaRPr>
          </a:p>
        </p:txBody>
      </p:sp>
      <p:sp>
        <p:nvSpPr>
          <p:cNvPr id="161" name="Rectangle 160">
            <a:extLst>
              <a:ext uri="{FF2B5EF4-FFF2-40B4-BE49-F238E27FC236}">
                <a16:creationId xmlns:a16="http://schemas.microsoft.com/office/drawing/2014/main" id="{7A826021-B133-62C9-3A95-80262E1A4292}"/>
              </a:ext>
            </a:extLst>
          </p:cNvPr>
          <p:cNvSpPr/>
          <p:nvPr>
            <p:custDataLst>
              <p:tags r:id="rId51"/>
            </p:custDataLst>
          </p:nvPr>
        </p:nvSpPr>
        <p:spPr bwMode="gray">
          <a:xfrm>
            <a:off x="9982200" y="3022600"/>
            <a:ext cx="200025" cy="109538"/>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lIns="14288" tIns="0" rIns="14288" bIns="0" rtlCol="0" anchor="b"/>
          <a:lstStyle/>
          <a:p>
            <a:pPr algn="ctr">
              <a:lnSpc>
                <a:spcPct val="90000"/>
              </a:lnSpc>
              <a:spcBef>
                <a:spcPct val="0"/>
              </a:spcBef>
              <a:spcAft>
                <a:spcPct val="0"/>
              </a:spcAft>
            </a:pPr>
            <a:fld id="{F872FF77-BA9C-4720-AE32-E15A3E7511C5}" type="datetime'''''''''''''''''4''''''''''''''''''''''''''''''8''''''''5'''">
              <a:rPr lang="en-GB" altLang="en-US" sz="800" smtClean="0">
                <a:solidFill>
                  <a:schemeClr val="tx1"/>
                </a:solidFill>
              </a:rPr>
              <a:pPr/>
              <a:t>485</a:t>
            </a:fld>
            <a:endParaRPr lang="en-US" sz="800">
              <a:solidFill>
                <a:schemeClr val="tx1"/>
              </a:solidFill>
            </a:endParaRPr>
          </a:p>
        </p:txBody>
      </p:sp>
      <p:sp>
        <p:nvSpPr>
          <p:cNvPr id="162" name="Rectangle 161">
            <a:extLst>
              <a:ext uri="{FF2B5EF4-FFF2-40B4-BE49-F238E27FC236}">
                <a16:creationId xmlns:a16="http://schemas.microsoft.com/office/drawing/2014/main" id="{C197B318-0CE1-8D1A-17B0-1C1B2C15508A}"/>
              </a:ext>
            </a:extLst>
          </p:cNvPr>
          <p:cNvSpPr/>
          <p:nvPr>
            <p:custDataLst>
              <p:tags r:id="rId52"/>
            </p:custDataLst>
          </p:nvPr>
        </p:nvSpPr>
        <p:spPr bwMode="gray">
          <a:xfrm>
            <a:off x="10207625" y="3022600"/>
            <a:ext cx="200025" cy="109538"/>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lIns="14288" tIns="0" rIns="14288" bIns="0" rtlCol="0" anchor="b"/>
          <a:lstStyle/>
          <a:p>
            <a:pPr algn="ctr">
              <a:lnSpc>
                <a:spcPct val="90000"/>
              </a:lnSpc>
              <a:spcBef>
                <a:spcPct val="0"/>
              </a:spcBef>
              <a:spcAft>
                <a:spcPct val="0"/>
              </a:spcAft>
            </a:pPr>
            <a:fld id="{14D40299-DB37-4AB1-94A7-6B2405734924}" type="datetime'''4''''''''''''''''''''''8''''''''''''''5'''''''''''''''''">
              <a:rPr lang="en-GB" altLang="en-US" sz="800" smtClean="0">
                <a:solidFill>
                  <a:schemeClr val="tx1"/>
                </a:solidFill>
              </a:rPr>
              <a:pPr/>
              <a:t>485</a:t>
            </a:fld>
            <a:endParaRPr lang="en-US" sz="800">
              <a:solidFill>
                <a:schemeClr val="tx1"/>
              </a:solidFill>
            </a:endParaRPr>
          </a:p>
        </p:txBody>
      </p:sp>
      <p:sp>
        <p:nvSpPr>
          <p:cNvPr id="163" name="Rectangle 162">
            <a:extLst>
              <a:ext uri="{FF2B5EF4-FFF2-40B4-BE49-F238E27FC236}">
                <a16:creationId xmlns:a16="http://schemas.microsoft.com/office/drawing/2014/main" id="{CCD5D64A-EAD0-F239-D18A-D3598FE0FFE6}"/>
              </a:ext>
            </a:extLst>
          </p:cNvPr>
          <p:cNvSpPr/>
          <p:nvPr>
            <p:custDataLst>
              <p:tags r:id="rId53"/>
            </p:custDataLst>
          </p:nvPr>
        </p:nvSpPr>
        <p:spPr bwMode="gray">
          <a:xfrm>
            <a:off x="10433050" y="2898775"/>
            <a:ext cx="200025" cy="109538"/>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lIns="14288" tIns="0" rIns="14288" bIns="0" rtlCol="0" anchor="b"/>
          <a:lstStyle/>
          <a:p>
            <a:pPr algn="ctr">
              <a:lnSpc>
                <a:spcPct val="90000"/>
              </a:lnSpc>
              <a:spcBef>
                <a:spcPct val="0"/>
              </a:spcBef>
              <a:spcAft>
                <a:spcPct val="0"/>
              </a:spcAft>
            </a:pPr>
            <a:fld id="{899B03F5-1955-4053-8607-5DF96AD90AEC}" type="datetime'''''''''''''''''''5''''''''''''2''''''''0'''">
              <a:rPr lang="en-GB" altLang="en-US" sz="800" smtClean="0">
                <a:solidFill>
                  <a:schemeClr val="tx1"/>
                </a:solidFill>
              </a:rPr>
              <a:pPr/>
              <a:t>520</a:t>
            </a:fld>
            <a:endParaRPr lang="en-US" sz="800">
              <a:solidFill>
                <a:schemeClr val="tx1"/>
              </a:solidFill>
            </a:endParaRPr>
          </a:p>
        </p:txBody>
      </p:sp>
      <p:sp>
        <p:nvSpPr>
          <p:cNvPr id="171" name="Rectangle 170">
            <a:extLst>
              <a:ext uri="{FF2B5EF4-FFF2-40B4-BE49-F238E27FC236}">
                <a16:creationId xmlns:a16="http://schemas.microsoft.com/office/drawing/2014/main" id="{7B10FFD3-795B-2D61-42CE-DFF11200FA2B}"/>
              </a:ext>
            </a:extLst>
          </p:cNvPr>
          <p:cNvSpPr/>
          <p:nvPr>
            <p:custDataLst>
              <p:tags r:id="rId54"/>
            </p:custDataLst>
          </p:nvPr>
        </p:nvSpPr>
        <p:spPr bwMode="gray">
          <a:xfrm>
            <a:off x="10656888" y="2892425"/>
            <a:ext cx="200025" cy="109538"/>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lIns="14288" tIns="0" rIns="14288" bIns="0" rtlCol="0" anchor="b"/>
          <a:lstStyle/>
          <a:p>
            <a:pPr algn="ctr">
              <a:lnSpc>
                <a:spcPct val="90000"/>
              </a:lnSpc>
              <a:spcBef>
                <a:spcPct val="0"/>
              </a:spcBef>
              <a:spcAft>
                <a:spcPct val="0"/>
              </a:spcAft>
            </a:pPr>
            <a:fld id="{BEF05002-4627-4DA1-B807-1BA3D71B8E3D}" type="datetime'5''''''''''''2''''2'''''''''''''''''''''''''''''''''''">
              <a:rPr lang="en-GB" altLang="en-US" sz="800" smtClean="0">
                <a:solidFill>
                  <a:schemeClr val="tx1"/>
                </a:solidFill>
              </a:rPr>
              <a:pPr/>
              <a:t>522</a:t>
            </a:fld>
            <a:endParaRPr lang="en-US" sz="800">
              <a:solidFill>
                <a:schemeClr val="tx1"/>
              </a:solidFill>
            </a:endParaRPr>
          </a:p>
        </p:txBody>
      </p:sp>
      <p:sp>
        <p:nvSpPr>
          <p:cNvPr id="165" name="Rectangle 164">
            <a:extLst>
              <a:ext uri="{FF2B5EF4-FFF2-40B4-BE49-F238E27FC236}">
                <a16:creationId xmlns:a16="http://schemas.microsoft.com/office/drawing/2014/main" id="{8AD281A6-F1D7-4270-BDA0-388BD6E57F9D}"/>
              </a:ext>
            </a:extLst>
          </p:cNvPr>
          <p:cNvSpPr/>
          <p:nvPr>
            <p:custDataLst>
              <p:tags r:id="rId55"/>
            </p:custDataLst>
          </p:nvPr>
        </p:nvSpPr>
        <p:spPr bwMode="gray">
          <a:xfrm>
            <a:off x="10882313" y="2789238"/>
            <a:ext cx="200025" cy="109538"/>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lIns="14288" tIns="0" rIns="14288" bIns="0" rtlCol="0" anchor="b"/>
          <a:lstStyle/>
          <a:p>
            <a:pPr algn="ctr">
              <a:lnSpc>
                <a:spcPct val="90000"/>
              </a:lnSpc>
              <a:spcBef>
                <a:spcPct val="0"/>
              </a:spcBef>
              <a:spcAft>
                <a:spcPct val="0"/>
              </a:spcAft>
            </a:pPr>
            <a:fld id="{D816D10A-5C8B-401B-9C0E-5F25D460229B}" type="datetime'''''''''''5''''''''''''''''''''''''''''''''''''''''''51'''">
              <a:rPr lang="en-GB" altLang="en-US" sz="800" smtClean="0">
                <a:solidFill>
                  <a:schemeClr val="tx1"/>
                </a:solidFill>
              </a:rPr>
              <a:pPr/>
              <a:t>551</a:t>
            </a:fld>
            <a:endParaRPr lang="en-US" sz="800">
              <a:solidFill>
                <a:schemeClr val="tx1"/>
              </a:solidFill>
            </a:endParaRPr>
          </a:p>
        </p:txBody>
      </p:sp>
      <p:sp>
        <p:nvSpPr>
          <p:cNvPr id="166" name="Rectangle 165">
            <a:extLst>
              <a:ext uri="{FF2B5EF4-FFF2-40B4-BE49-F238E27FC236}">
                <a16:creationId xmlns:a16="http://schemas.microsoft.com/office/drawing/2014/main" id="{17FC4D5A-D0C3-48EF-BA29-F6C89B752D6A}"/>
              </a:ext>
            </a:extLst>
          </p:cNvPr>
          <p:cNvSpPr/>
          <p:nvPr>
            <p:custDataLst>
              <p:tags r:id="rId56"/>
            </p:custDataLst>
          </p:nvPr>
        </p:nvSpPr>
        <p:spPr bwMode="gray">
          <a:xfrm>
            <a:off x="11107738" y="2763838"/>
            <a:ext cx="200025" cy="109538"/>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lIns="14288" tIns="0" rIns="14288" bIns="0" rtlCol="0" anchor="b"/>
          <a:lstStyle/>
          <a:p>
            <a:pPr algn="ctr">
              <a:lnSpc>
                <a:spcPct val="90000"/>
              </a:lnSpc>
              <a:spcBef>
                <a:spcPct val="0"/>
              </a:spcBef>
              <a:spcAft>
                <a:spcPct val="0"/>
              </a:spcAft>
            </a:pPr>
            <a:fld id="{E458B68B-7E1F-455B-A0EA-EF48E5C40251}" type="datetime'''''''''''''''''''''''5''''''5''''''''''8'''''''''''''">
              <a:rPr lang="en-GB" altLang="en-US" sz="800" smtClean="0">
                <a:solidFill>
                  <a:schemeClr val="tx1"/>
                </a:solidFill>
              </a:rPr>
              <a:pPr/>
              <a:t>558</a:t>
            </a:fld>
            <a:endParaRPr lang="en-US" sz="800">
              <a:solidFill>
                <a:schemeClr val="tx1"/>
              </a:solidFill>
            </a:endParaRPr>
          </a:p>
        </p:txBody>
      </p:sp>
      <p:sp>
        <p:nvSpPr>
          <p:cNvPr id="167" name="Rectangle 166">
            <a:extLst>
              <a:ext uri="{FF2B5EF4-FFF2-40B4-BE49-F238E27FC236}">
                <a16:creationId xmlns:a16="http://schemas.microsoft.com/office/drawing/2014/main" id="{FC374C9B-E7D1-0356-008F-202595413959}"/>
              </a:ext>
            </a:extLst>
          </p:cNvPr>
          <p:cNvSpPr/>
          <p:nvPr>
            <p:custDataLst>
              <p:tags r:id="rId57"/>
            </p:custDataLst>
          </p:nvPr>
        </p:nvSpPr>
        <p:spPr bwMode="gray">
          <a:xfrm>
            <a:off x="11333163" y="2647950"/>
            <a:ext cx="200025" cy="109538"/>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lIns="14288" tIns="0" rIns="14288" bIns="0" rtlCol="0" anchor="b"/>
          <a:lstStyle/>
          <a:p>
            <a:pPr algn="ctr">
              <a:lnSpc>
                <a:spcPct val="90000"/>
              </a:lnSpc>
              <a:spcBef>
                <a:spcPct val="0"/>
              </a:spcBef>
              <a:spcAft>
                <a:spcPct val="0"/>
              </a:spcAft>
            </a:pPr>
            <a:fld id="{4258D9CA-8942-403F-834C-FFB91717FB9C}" type="datetime'''''''5''''''''''''''9''''''''''''''''1'''''''''''''''">
              <a:rPr lang="en-GB" altLang="en-US" sz="800" smtClean="0">
                <a:solidFill>
                  <a:schemeClr val="tx1"/>
                </a:solidFill>
              </a:rPr>
              <a:pPr/>
              <a:t>591</a:t>
            </a:fld>
            <a:endParaRPr lang="en-US" sz="800">
              <a:solidFill>
                <a:schemeClr val="tx1"/>
              </a:solidFill>
            </a:endParaRPr>
          </a:p>
        </p:txBody>
      </p:sp>
      <p:sp>
        <p:nvSpPr>
          <p:cNvPr id="168" name="Rectangle 167">
            <a:extLst>
              <a:ext uri="{FF2B5EF4-FFF2-40B4-BE49-F238E27FC236}">
                <a16:creationId xmlns:a16="http://schemas.microsoft.com/office/drawing/2014/main" id="{7150CE7C-7D5D-BE40-A6EC-1CB9BEAC1630}"/>
              </a:ext>
            </a:extLst>
          </p:cNvPr>
          <p:cNvSpPr/>
          <p:nvPr>
            <p:custDataLst>
              <p:tags r:id="rId58"/>
            </p:custDataLst>
          </p:nvPr>
        </p:nvSpPr>
        <p:spPr bwMode="gray">
          <a:xfrm>
            <a:off x="11557000" y="2443163"/>
            <a:ext cx="200025" cy="109538"/>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lIns="14288" tIns="0" rIns="14288" bIns="0" rtlCol="0" anchor="b"/>
          <a:lstStyle/>
          <a:p>
            <a:pPr algn="ctr">
              <a:lnSpc>
                <a:spcPct val="90000"/>
              </a:lnSpc>
              <a:spcBef>
                <a:spcPct val="0"/>
              </a:spcBef>
              <a:spcAft>
                <a:spcPct val="0"/>
              </a:spcAft>
            </a:pPr>
            <a:fld id="{EF31B518-65B3-4F9B-8E08-5F8C7E2C8A87}" type="datetime'6''''4''''''''''''9'''''''''''">
              <a:rPr lang="en-GB" altLang="en-US" sz="800" smtClean="0">
                <a:solidFill>
                  <a:schemeClr val="tx1"/>
                </a:solidFill>
              </a:rPr>
              <a:pPr/>
              <a:t>649</a:t>
            </a:fld>
            <a:endParaRPr lang="en-US" sz="800">
              <a:solidFill>
                <a:schemeClr val="tx1"/>
              </a:solidFill>
            </a:endParaRPr>
          </a:p>
        </p:txBody>
      </p:sp>
      <p:sp>
        <p:nvSpPr>
          <p:cNvPr id="169" name="Rectangle 168">
            <a:extLst>
              <a:ext uri="{FF2B5EF4-FFF2-40B4-BE49-F238E27FC236}">
                <a16:creationId xmlns:a16="http://schemas.microsoft.com/office/drawing/2014/main" id="{1A73F100-2940-5ADD-620A-284EB416C34F}"/>
              </a:ext>
            </a:extLst>
          </p:cNvPr>
          <p:cNvSpPr/>
          <p:nvPr>
            <p:custDataLst>
              <p:tags r:id="rId59"/>
            </p:custDataLst>
          </p:nvPr>
        </p:nvSpPr>
        <p:spPr bwMode="gray">
          <a:xfrm>
            <a:off x="11782425" y="2005013"/>
            <a:ext cx="200025" cy="109538"/>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lIns="14288" tIns="0" rIns="14288" bIns="0" rtlCol="0" anchor="b"/>
          <a:lstStyle/>
          <a:p>
            <a:pPr algn="ctr">
              <a:lnSpc>
                <a:spcPct val="90000"/>
              </a:lnSpc>
              <a:spcBef>
                <a:spcPct val="0"/>
              </a:spcBef>
              <a:spcAft>
                <a:spcPct val="0"/>
              </a:spcAft>
            </a:pPr>
            <a:fld id="{016FDDAF-E34E-4DDE-8676-9644FA093C56}" type="datetime'''''''7''''''''''''''''''7''''''''''''''''''3'''''''''''''">
              <a:rPr lang="en-GB" altLang="en-US" sz="800" smtClean="0">
                <a:solidFill>
                  <a:schemeClr val="tx1"/>
                </a:solidFill>
              </a:rPr>
              <a:pPr/>
              <a:t>773</a:t>
            </a:fld>
            <a:endParaRPr lang="en-US" sz="800">
              <a:solidFill>
                <a:schemeClr val="tx1"/>
              </a:solidFill>
            </a:endParaRPr>
          </a:p>
        </p:txBody>
      </p:sp>
      <p:sp>
        <p:nvSpPr>
          <p:cNvPr id="186" name="Rectangle 185">
            <a:extLst>
              <a:ext uri="{FF2B5EF4-FFF2-40B4-BE49-F238E27FC236}">
                <a16:creationId xmlns:a16="http://schemas.microsoft.com/office/drawing/2014/main" id="{00107B35-F0A4-D27D-C475-84D991F65083}"/>
              </a:ext>
            </a:extLst>
          </p:cNvPr>
          <p:cNvSpPr/>
          <p:nvPr>
            <p:custDataLst>
              <p:tags r:id="rId60"/>
            </p:custDataLst>
          </p:nvPr>
        </p:nvSpPr>
        <p:spPr bwMode="gray">
          <a:xfrm>
            <a:off x="5930900" y="4222750"/>
            <a:ext cx="200025" cy="109538"/>
          </a:xfrm>
          <a:prstGeom prst="rect">
            <a:avLst/>
          </a:prstGeom>
          <a:solidFill>
            <a:srgbClr val="C3CFE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14288" tIns="0" rIns="14288" bIns="0" rtlCol="0" anchor="ctr"/>
          <a:lstStyle/>
          <a:p>
            <a:pPr algn="ctr">
              <a:lnSpc>
                <a:spcPct val="90000"/>
              </a:lnSpc>
              <a:spcBef>
                <a:spcPct val="0"/>
              </a:spcBef>
              <a:spcAft>
                <a:spcPct val="0"/>
              </a:spcAft>
            </a:pPr>
            <a:fld id="{FA6DC3C2-FE51-4477-BA86-31C4C15D2D4B}" type="datetime'''''''''''''1''''''''''''''''''''''''''''''4''''''''''''''''8'">
              <a:rPr lang="en-GB" altLang="en-US" sz="800" smtClean="0">
                <a:solidFill>
                  <a:schemeClr val="tx1"/>
                </a:solidFill>
                <a:effectLst/>
              </a:rPr>
              <a:pPr algn="ctr">
                <a:lnSpc>
                  <a:spcPct val="90000"/>
                </a:lnSpc>
                <a:spcBef>
                  <a:spcPct val="0"/>
                </a:spcBef>
                <a:spcAft>
                  <a:spcPct val="0"/>
                </a:spcAft>
              </a:pPr>
              <a:t>148</a:t>
            </a:fld>
            <a:endParaRPr lang="en-GB" sz="800">
              <a:solidFill>
                <a:schemeClr val="tx1"/>
              </a:solidFill>
            </a:endParaRPr>
          </a:p>
        </p:txBody>
      </p:sp>
      <p:sp>
        <p:nvSpPr>
          <p:cNvPr id="187" name="Rectangle 186">
            <a:extLst>
              <a:ext uri="{FF2B5EF4-FFF2-40B4-BE49-F238E27FC236}">
                <a16:creationId xmlns:a16="http://schemas.microsoft.com/office/drawing/2014/main" id="{B6EF174B-62DD-CE99-1B0F-047FDFC78C47}"/>
              </a:ext>
            </a:extLst>
          </p:cNvPr>
          <p:cNvSpPr/>
          <p:nvPr>
            <p:custDataLst>
              <p:tags r:id="rId61"/>
            </p:custDataLst>
          </p:nvPr>
        </p:nvSpPr>
        <p:spPr bwMode="gray">
          <a:xfrm>
            <a:off x="6156325" y="4181475"/>
            <a:ext cx="200025" cy="109538"/>
          </a:xfrm>
          <a:prstGeom prst="rect">
            <a:avLst/>
          </a:prstGeom>
          <a:solidFill>
            <a:srgbClr val="C3CFE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14288" tIns="0" rIns="14288" bIns="0" rtlCol="0" anchor="ctr"/>
          <a:lstStyle/>
          <a:p>
            <a:pPr algn="ctr">
              <a:lnSpc>
                <a:spcPct val="90000"/>
              </a:lnSpc>
              <a:spcBef>
                <a:spcPct val="0"/>
              </a:spcBef>
              <a:spcAft>
                <a:spcPct val="0"/>
              </a:spcAft>
            </a:pPr>
            <a:fld id="{9C5A9C0C-8A31-4784-9E4E-752DF8986E48}" type="datetime'''''''2''''''''''''''''''''''''''''11'''''''''''''''''''">
              <a:rPr lang="en-GB" altLang="en-US" sz="800" smtClean="0">
                <a:solidFill>
                  <a:schemeClr val="tx1"/>
                </a:solidFill>
                <a:effectLst/>
              </a:rPr>
              <a:pPr algn="ctr">
                <a:lnSpc>
                  <a:spcPct val="90000"/>
                </a:lnSpc>
                <a:spcBef>
                  <a:spcPct val="0"/>
                </a:spcBef>
                <a:spcAft>
                  <a:spcPct val="0"/>
                </a:spcAft>
              </a:pPr>
              <a:t>211</a:t>
            </a:fld>
            <a:endParaRPr lang="en-GB" sz="800">
              <a:solidFill>
                <a:schemeClr val="tx1"/>
              </a:solidFill>
            </a:endParaRPr>
          </a:p>
        </p:txBody>
      </p:sp>
      <p:sp>
        <p:nvSpPr>
          <p:cNvPr id="188" name="Rectangle 187">
            <a:extLst>
              <a:ext uri="{FF2B5EF4-FFF2-40B4-BE49-F238E27FC236}">
                <a16:creationId xmlns:a16="http://schemas.microsoft.com/office/drawing/2014/main" id="{60D91C76-C59C-B0E1-231B-8F934CE80E8C}"/>
              </a:ext>
            </a:extLst>
          </p:cNvPr>
          <p:cNvSpPr/>
          <p:nvPr>
            <p:custDataLst>
              <p:tags r:id="rId62"/>
            </p:custDataLst>
          </p:nvPr>
        </p:nvSpPr>
        <p:spPr bwMode="gray">
          <a:xfrm>
            <a:off x="6605588" y="4092575"/>
            <a:ext cx="200025" cy="109538"/>
          </a:xfrm>
          <a:prstGeom prst="rect">
            <a:avLst/>
          </a:prstGeom>
          <a:solidFill>
            <a:srgbClr val="C3CFE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14288" tIns="0" rIns="14288" bIns="0" rtlCol="0" anchor="ctr"/>
          <a:lstStyle/>
          <a:p>
            <a:pPr algn="ctr">
              <a:lnSpc>
                <a:spcPct val="90000"/>
              </a:lnSpc>
              <a:spcBef>
                <a:spcPct val="0"/>
              </a:spcBef>
              <a:spcAft>
                <a:spcPct val="0"/>
              </a:spcAft>
            </a:pPr>
            <a:fld id="{5DABFDFD-74D0-433F-9EE0-C39AF7C82FEA}" type="datetime'''''''2''''''''''''''''''''''''''''''''''''''24'''''''''''''''">
              <a:rPr lang="en-GB" altLang="en-US" sz="800" smtClean="0">
                <a:solidFill>
                  <a:schemeClr val="tx1"/>
                </a:solidFill>
                <a:effectLst/>
              </a:rPr>
              <a:pPr algn="ctr">
                <a:lnSpc>
                  <a:spcPct val="90000"/>
                </a:lnSpc>
                <a:spcBef>
                  <a:spcPct val="0"/>
                </a:spcBef>
                <a:spcAft>
                  <a:spcPct val="0"/>
                </a:spcAft>
              </a:pPr>
              <a:t>224</a:t>
            </a:fld>
            <a:endParaRPr lang="en-GB" sz="800">
              <a:solidFill>
                <a:schemeClr val="tx1"/>
              </a:solidFill>
            </a:endParaRPr>
          </a:p>
        </p:txBody>
      </p:sp>
      <p:sp>
        <p:nvSpPr>
          <p:cNvPr id="190" name="Rectangle 189">
            <a:extLst>
              <a:ext uri="{FF2B5EF4-FFF2-40B4-BE49-F238E27FC236}">
                <a16:creationId xmlns:a16="http://schemas.microsoft.com/office/drawing/2014/main" id="{73C287A0-A325-FD79-F328-EBEF251370AC}"/>
              </a:ext>
            </a:extLst>
          </p:cNvPr>
          <p:cNvSpPr/>
          <p:nvPr>
            <p:custDataLst>
              <p:tags r:id="rId63"/>
            </p:custDataLst>
          </p:nvPr>
        </p:nvSpPr>
        <p:spPr bwMode="gray">
          <a:xfrm>
            <a:off x="6831013" y="4060825"/>
            <a:ext cx="200025" cy="109538"/>
          </a:xfrm>
          <a:prstGeom prst="rect">
            <a:avLst/>
          </a:prstGeom>
          <a:solidFill>
            <a:srgbClr val="C3CFE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14288" tIns="0" rIns="14288" bIns="0" rtlCol="0" anchor="ctr"/>
          <a:lstStyle/>
          <a:p>
            <a:pPr algn="ctr">
              <a:lnSpc>
                <a:spcPct val="90000"/>
              </a:lnSpc>
              <a:spcBef>
                <a:spcPct val="0"/>
              </a:spcBef>
              <a:spcAft>
                <a:spcPct val="0"/>
              </a:spcAft>
            </a:pPr>
            <a:fld id="{E93C2629-86B7-43F0-B063-7D399834621F}" type="datetime'''''''''2''1''''''''''''''''''''6'''''">
              <a:rPr lang="en-GB" altLang="en-US" sz="800" smtClean="0">
                <a:solidFill>
                  <a:schemeClr val="tx1"/>
                </a:solidFill>
                <a:effectLst/>
              </a:rPr>
              <a:pPr algn="ctr">
                <a:lnSpc>
                  <a:spcPct val="90000"/>
                </a:lnSpc>
                <a:spcBef>
                  <a:spcPct val="0"/>
                </a:spcBef>
                <a:spcAft>
                  <a:spcPct val="0"/>
                </a:spcAft>
              </a:pPr>
              <a:t>216</a:t>
            </a:fld>
            <a:endParaRPr lang="en-GB" sz="800">
              <a:solidFill>
                <a:schemeClr val="tx1"/>
              </a:solidFill>
            </a:endParaRPr>
          </a:p>
        </p:txBody>
      </p:sp>
      <p:sp>
        <p:nvSpPr>
          <p:cNvPr id="192" name="Rectangle 191">
            <a:extLst>
              <a:ext uri="{FF2B5EF4-FFF2-40B4-BE49-F238E27FC236}">
                <a16:creationId xmlns:a16="http://schemas.microsoft.com/office/drawing/2014/main" id="{A5CA53B5-A845-6B4E-1830-70982637AE2E}"/>
              </a:ext>
            </a:extLst>
          </p:cNvPr>
          <p:cNvSpPr/>
          <p:nvPr>
            <p:custDataLst>
              <p:tags r:id="rId64"/>
            </p:custDataLst>
          </p:nvPr>
        </p:nvSpPr>
        <p:spPr bwMode="gray">
          <a:xfrm>
            <a:off x="6831013" y="4629150"/>
            <a:ext cx="200025" cy="109538"/>
          </a:xfrm>
          <a:prstGeom prst="rect">
            <a:avLst/>
          </a:prstGeom>
          <a:solidFill>
            <a:srgbClr val="4C6C9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14288" tIns="0" rIns="14288" bIns="0" rtlCol="0" anchor="ctr"/>
          <a:lstStyle/>
          <a:p>
            <a:pPr algn="ctr">
              <a:lnSpc>
                <a:spcPct val="90000"/>
              </a:lnSpc>
              <a:spcBef>
                <a:spcPct val="0"/>
              </a:spcBef>
              <a:spcAft>
                <a:spcPct val="0"/>
              </a:spcAft>
            </a:pPr>
            <a:fld id="{7C884FFA-EFA9-4C56-B9A5-A35EC92145D1}" type="datetime'''1''''''''''''''''''''''''''''''''''''''''''''0''''''''''6'''">
              <a:rPr lang="en-GB" altLang="en-US" sz="800" smtClean="0">
                <a:solidFill>
                  <a:schemeClr val="bg1"/>
                </a:solidFill>
                <a:effectLst/>
              </a:rPr>
              <a:pPr algn="ctr">
                <a:lnSpc>
                  <a:spcPct val="90000"/>
                </a:lnSpc>
                <a:spcBef>
                  <a:spcPct val="0"/>
                </a:spcBef>
                <a:spcAft>
                  <a:spcPct val="0"/>
                </a:spcAft>
              </a:pPr>
              <a:t>106</a:t>
            </a:fld>
            <a:endParaRPr lang="en-GB" sz="800">
              <a:solidFill>
                <a:schemeClr val="bg1"/>
              </a:solidFill>
            </a:endParaRPr>
          </a:p>
        </p:txBody>
      </p:sp>
      <p:sp>
        <p:nvSpPr>
          <p:cNvPr id="195" name="Rectangle 194">
            <a:extLst>
              <a:ext uri="{FF2B5EF4-FFF2-40B4-BE49-F238E27FC236}">
                <a16:creationId xmlns:a16="http://schemas.microsoft.com/office/drawing/2014/main" id="{AC5110D3-314E-C97B-9EC8-03AD260719EC}"/>
              </a:ext>
            </a:extLst>
          </p:cNvPr>
          <p:cNvSpPr/>
          <p:nvPr>
            <p:custDataLst>
              <p:tags r:id="rId65"/>
            </p:custDataLst>
          </p:nvPr>
        </p:nvSpPr>
        <p:spPr bwMode="gray">
          <a:xfrm>
            <a:off x="7056438" y="4029075"/>
            <a:ext cx="200025" cy="109538"/>
          </a:xfrm>
          <a:prstGeom prst="rect">
            <a:avLst/>
          </a:prstGeom>
          <a:solidFill>
            <a:srgbClr val="C3CFE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14288" tIns="0" rIns="14288" bIns="0" rtlCol="0" anchor="ctr"/>
          <a:lstStyle/>
          <a:p>
            <a:pPr algn="ctr">
              <a:lnSpc>
                <a:spcPct val="90000"/>
              </a:lnSpc>
              <a:spcBef>
                <a:spcPct val="0"/>
              </a:spcBef>
              <a:spcAft>
                <a:spcPct val="0"/>
              </a:spcAft>
            </a:pPr>
            <a:fld id="{55604599-6EEF-4964-B666-008B7EB73971}" type="datetime'2''''''''''''''''''5''''''''''''''3'''''''''''''''''">
              <a:rPr lang="en-GB" altLang="en-US" sz="800" smtClean="0">
                <a:solidFill>
                  <a:schemeClr val="tx1"/>
                </a:solidFill>
                <a:effectLst/>
              </a:rPr>
              <a:pPr algn="ctr">
                <a:lnSpc>
                  <a:spcPct val="90000"/>
                </a:lnSpc>
                <a:spcBef>
                  <a:spcPct val="0"/>
                </a:spcBef>
                <a:spcAft>
                  <a:spcPct val="0"/>
                </a:spcAft>
              </a:pPr>
              <a:t>253</a:t>
            </a:fld>
            <a:endParaRPr lang="en-GB" sz="800">
              <a:solidFill>
                <a:schemeClr val="tx1"/>
              </a:solidFill>
            </a:endParaRPr>
          </a:p>
        </p:txBody>
      </p:sp>
      <p:sp>
        <p:nvSpPr>
          <p:cNvPr id="196" name="Rectangle 195">
            <a:extLst>
              <a:ext uri="{FF2B5EF4-FFF2-40B4-BE49-F238E27FC236}">
                <a16:creationId xmlns:a16="http://schemas.microsoft.com/office/drawing/2014/main" id="{D10006F3-2205-6CC4-92D5-5E96ECDA13F5}"/>
              </a:ext>
            </a:extLst>
          </p:cNvPr>
          <p:cNvSpPr/>
          <p:nvPr>
            <p:custDataLst>
              <p:tags r:id="rId66"/>
            </p:custDataLst>
          </p:nvPr>
        </p:nvSpPr>
        <p:spPr bwMode="gray">
          <a:xfrm>
            <a:off x="7281863" y="3908425"/>
            <a:ext cx="200025" cy="109538"/>
          </a:xfrm>
          <a:prstGeom prst="rect">
            <a:avLst/>
          </a:prstGeom>
          <a:solidFill>
            <a:srgbClr val="C3CFE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14288" tIns="0" rIns="14288" bIns="0" rtlCol="0" anchor="ctr"/>
          <a:lstStyle/>
          <a:p>
            <a:pPr algn="ctr">
              <a:lnSpc>
                <a:spcPct val="90000"/>
              </a:lnSpc>
              <a:spcBef>
                <a:spcPct val="0"/>
              </a:spcBef>
              <a:spcAft>
                <a:spcPct val="0"/>
              </a:spcAft>
            </a:pPr>
            <a:fld id="{9E80554F-3D9F-4E23-882C-F3883BA35F85}" type="datetime'''''''''''''2''''''''''''''''''''''''''06'''''''''''''''''''''">
              <a:rPr lang="en-GB" altLang="en-US" sz="800" smtClean="0">
                <a:solidFill>
                  <a:schemeClr val="tx1"/>
                </a:solidFill>
                <a:effectLst/>
              </a:rPr>
              <a:pPr algn="ctr">
                <a:lnSpc>
                  <a:spcPct val="90000"/>
                </a:lnSpc>
                <a:spcBef>
                  <a:spcPct val="0"/>
                </a:spcBef>
                <a:spcAft>
                  <a:spcPct val="0"/>
                </a:spcAft>
              </a:pPr>
              <a:t>206</a:t>
            </a:fld>
            <a:endParaRPr lang="en-GB" sz="800">
              <a:solidFill>
                <a:schemeClr val="tx1"/>
              </a:solidFill>
            </a:endParaRPr>
          </a:p>
        </p:txBody>
      </p:sp>
      <p:sp>
        <p:nvSpPr>
          <p:cNvPr id="197" name="Rectangle 196">
            <a:extLst>
              <a:ext uri="{FF2B5EF4-FFF2-40B4-BE49-F238E27FC236}">
                <a16:creationId xmlns:a16="http://schemas.microsoft.com/office/drawing/2014/main" id="{29B3162E-A998-8876-C74B-A6BA990AE36F}"/>
              </a:ext>
            </a:extLst>
          </p:cNvPr>
          <p:cNvSpPr/>
          <p:nvPr>
            <p:custDataLst>
              <p:tags r:id="rId67"/>
            </p:custDataLst>
          </p:nvPr>
        </p:nvSpPr>
        <p:spPr bwMode="gray">
          <a:xfrm>
            <a:off x="7281863" y="4543425"/>
            <a:ext cx="200025" cy="109538"/>
          </a:xfrm>
          <a:prstGeom prst="rect">
            <a:avLst/>
          </a:prstGeom>
          <a:solidFill>
            <a:srgbClr val="4C6C9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14288" tIns="0" rIns="14288" bIns="0" rtlCol="0" anchor="ctr"/>
          <a:lstStyle/>
          <a:p>
            <a:pPr algn="ctr">
              <a:lnSpc>
                <a:spcPct val="90000"/>
              </a:lnSpc>
              <a:spcBef>
                <a:spcPct val="0"/>
              </a:spcBef>
              <a:spcAft>
                <a:spcPct val="0"/>
              </a:spcAft>
            </a:pPr>
            <a:fld id="{1A047A38-A285-4545-BC33-3F861F845118}" type="datetime'''''''''15''''''''''''''''''''''''4'">
              <a:rPr lang="en-GB" altLang="en-US" sz="800" smtClean="0">
                <a:solidFill>
                  <a:schemeClr val="bg1"/>
                </a:solidFill>
                <a:effectLst/>
              </a:rPr>
              <a:pPr algn="ctr">
                <a:lnSpc>
                  <a:spcPct val="90000"/>
                </a:lnSpc>
                <a:spcBef>
                  <a:spcPct val="0"/>
                </a:spcBef>
                <a:spcAft>
                  <a:spcPct val="0"/>
                </a:spcAft>
              </a:pPr>
              <a:t>154</a:t>
            </a:fld>
            <a:endParaRPr lang="en-GB" sz="800">
              <a:solidFill>
                <a:schemeClr val="bg1"/>
              </a:solidFill>
            </a:endParaRPr>
          </a:p>
        </p:txBody>
      </p:sp>
      <p:sp>
        <p:nvSpPr>
          <p:cNvPr id="198" name="Rectangle 197">
            <a:extLst>
              <a:ext uri="{FF2B5EF4-FFF2-40B4-BE49-F238E27FC236}">
                <a16:creationId xmlns:a16="http://schemas.microsoft.com/office/drawing/2014/main" id="{310A9234-075F-4ED2-0523-B984CE62ED1C}"/>
              </a:ext>
            </a:extLst>
          </p:cNvPr>
          <p:cNvSpPr/>
          <p:nvPr>
            <p:custDataLst>
              <p:tags r:id="rId68"/>
            </p:custDataLst>
          </p:nvPr>
        </p:nvSpPr>
        <p:spPr bwMode="gray">
          <a:xfrm>
            <a:off x="7505700" y="4046538"/>
            <a:ext cx="200025" cy="109538"/>
          </a:xfrm>
          <a:prstGeom prst="rect">
            <a:avLst/>
          </a:prstGeom>
          <a:solidFill>
            <a:srgbClr val="C3CFE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14288" tIns="0" rIns="14288" bIns="0" rtlCol="0" anchor="ctr"/>
          <a:lstStyle/>
          <a:p>
            <a:pPr algn="ctr">
              <a:lnSpc>
                <a:spcPct val="90000"/>
              </a:lnSpc>
              <a:spcBef>
                <a:spcPct val="0"/>
              </a:spcBef>
              <a:spcAft>
                <a:spcPct val="0"/>
              </a:spcAft>
            </a:pPr>
            <a:fld id="{7FAA2AE3-7D6E-4561-ACF2-F9FDEFC0110C}" type="datetime'''''2''''''''''''''''''''''''''''''''''''9''''''''2'''">
              <a:rPr lang="en-GB" altLang="en-US" sz="800" smtClean="0">
                <a:solidFill>
                  <a:schemeClr val="tx1"/>
                </a:solidFill>
                <a:effectLst/>
              </a:rPr>
              <a:pPr algn="ctr">
                <a:lnSpc>
                  <a:spcPct val="90000"/>
                </a:lnSpc>
                <a:spcBef>
                  <a:spcPct val="0"/>
                </a:spcBef>
                <a:spcAft>
                  <a:spcPct val="0"/>
                </a:spcAft>
              </a:pPr>
              <a:t>292</a:t>
            </a:fld>
            <a:endParaRPr lang="en-GB" sz="800">
              <a:solidFill>
                <a:schemeClr val="tx1"/>
              </a:solidFill>
            </a:endParaRPr>
          </a:p>
        </p:txBody>
      </p:sp>
      <p:sp>
        <p:nvSpPr>
          <p:cNvPr id="199" name="Rectangle 198">
            <a:extLst>
              <a:ext uri="{FF2B5EF4-FFF2-40B4-BE49-F238E27FC236}">
                <a16:creationId xmlns:a16="http://schemas.microsoft.com/office/drawing/2014/main" id="{F9845E35-6754-C77A-2E03-410468922AFA}"/>
              </a:ext>
            </a:extLst>
          </p:cNvPr>
          <p:cNvSpPr/>
          <p:nvPr>
            <p:custDataLst>
              <p:tags r:id="rId69"/>
            </p:custDataLst>
          </p:nvPr>
        </p:nvSpPr>
        <p:spPr bwMode="gray">
          <a:xfrm>
            <a:off x="7731125" y="3967163"/>
            <a:ext cx="200025" cy="109538"/>
          </a:xfrm>
          <a:prstGeom prst="rect">
            <a:avLst/>
          </a:prstGeom>
          <a:solidFill>
            <a:srgbClr val="C3CFE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14288" tIns="0" rIns="14288" bIns="0" rtlCol="0" anchor="ctr"/>
          <a:lstStyle/>
          <a:p>
            <a:pPr algn="ctr">
              <a:lnSpc>
                <a:spcPct val="90000"/>
              </a:lnSpc>
              <a:spcBef>
                <a:spcPct val="0"/>
              </a:spcBef>
              <a:spcAft>
                <a:spcPct val="0"/>
              </a:spcAft>
            </a:pPr>
            <a:fld id="{6E4268EF-E9B8-4719-BA7E-05AC6F8148C2}" type="datetime'''''''''''''''''''''''''2''''''''''''''''''7''''9'''''''''''">
              <a:rPr lang="en-GB" altLang="en-US" sz="800" smtClean="0">
                <a:solidFill>
                  <a:schemeClr val="tx1"/>
                </a:solidFill>
                <a:effectLst/>
              </a:rPr>
              <a:pPr algn="ctr">
                <a:lnSpc>
                  <a:spcPct val="90000"/>
                </a:lnSpc>
                <a:spcBef>
                  <a:spcPct val="0"/>
                </a:spcBef>
                <a:spcAft>
                  <a:spcPct val="0"/>
                </a:spcAft>
              </a:pPr>
              <a:t>279</a:t>
            </a:fld>
            <a:endParaRPr lang="en-GB" sz="800">
              <a:solidFill>
                <a:schemeClr val="tx1"/>
              </a:solidFill>
            </a:endParaRPr>
          </a:p>
        </p:txBody>
      </p:sp>
      <p:sp>
        <p:nvSpPr>
          <p:cNvPr id="200" name="Rectangle 199">
            <a:extLst>
              <a:ext uri="{FF2B5EF4-FFF2-40B4-BE49-F238E27FC236}">
                <a16:creationId xmlns:a16="http://schemas.microsoft.com/office/drawing/2014/main" id="{FB3EBA1E-7CE7-070F-3F6C-C67AC0F3B7EB}"/>
              </a:ext>
            </a:extLst>
          </p:cNvPr>
          <p:cNvSpPr/>
          <p:nvPr>
            <p:custDataLst>
              <p:tags r:id="rId70"/>
            </p:custDataLst>
          </p:nvPr>
        </p:nvSpPr>
        <p:spPr bwMode="gray">
          <a:xfrm>
            <a:off x="7731125" y="4637088"/>
            <a:ext cx="200025" cy="109538"/>
          </a:xfrm>
          <a:prstGeom prst="rect">
            <a:avLst/>
          </a:prstGeom>
          <a:solidFill>
            <a:srgbClr val="4C6C9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14288" tIns="0" rIns="14288" bIns="0" rtlCol="0" anchor="ctr"/>
          <a:lstStyle/>
          <a:p>
            <a:pPr algn="ctr">
              <a:lnSpc>
                <a:spcPct val="90000"/>
              </a:lnSpc>
              <a:spcBef>
                <a:spcPct val="0"/>
              </a:spcBef>
              <a:spcAft>
                <a:spcPct val="0"/>
              </a:spcAft>
            </a:pPr>
            <a:fld id="{9FF53AD6-C00D-418E-B32E-95D85CE80499}" type="datetime'''''''''''''''''''''''1''''''0''''''''''''1'''''">
              <a:rPr lang="en-GB" altLang="en-US" sz="800" smtClean="0">
                <a:solidFill>
                  <a:schemeClr val="bg1"/>
                </a:solidFill>
                <a:effectLst/>
              </a:rPr>
              <a:pPr algn="ctr">
                <a:lnSpc>
                  <a:spcPct val="90000"/>
                </a:lnSpc>
                <a:spcBef>
                  <a:spcPct val="0"/>
                </a:spcBef>
                <a:spcAft>
                  <a:spcPct val="0"/>
                </a:spcAft>
              </a:pPr>
              <a:t>101</a:t>
            </a:fld>
            <a:endParaRPr lang="en-GB" sz="800">
              <a:solidFill>
                <a:schemeClr val="bg1"/>
              </a:solidFill>
            </a:endParaRPr>
          </a:p>
        </p:txBody>
      </p:sp>
      <p:sp>
        <p:nvSpPr>
          <p:cNvPr id="201" name="Rectangle 200">
            <a:extLst>
              <a:ext uri="{FF2B5EF4-FFF2-40B4-BE49-F238E27FC236}">
                <a16:creationId xmlns:a16="http://schemas.microsoft.com/office/drawing/2014/main" id="{218048D3-0E6D-244D-5323-F216E0D6DF8D}"/>
              </a:ext>
            </a:extLst>
          </p:cNvPr>
          <p:cNvSpPr/>
          <p:nvPr>
            <p:custDataLst>
              <p:tags r:id="rId71"/>
            </p:custDataLst>
          </p:nvPr>
        </p:nvSpPr>
        <p:spPr bwMode="gray">
          <a:xfrm>
            <a:off x="7956550" y="3979863"/>
            <a:ext cx="200025" cy="109538"/>
          </a:xfrm>
          <a:prstGeom prst="rect">
            <a:avLst/>
          </a:prstGeom>
          <a:solidFill>
            <a:srgbClr val="C3CFE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14288" tIns="0" rIns="14288" bIns="0" rtlCol="0" anchor="ctr"/>
          <a:lstStyle/>
          <a:p>
            <a:pPr algn="ctr">
              <a:lnSpc>
                <a:spcPct val="90000"/>
              </a:lnSpc>
              <a:spcBef>
                <a:spcPct val="0"/>
              </a:spcBef>
              <a:spcAft>
                <a:spcPct val="0"/>
              </a:spcAft>
            </a:pPr>
            <a:fld id="{D50A14F4-57F2-416C-A63C-8D2FE9071256}" type="datetime'''''''''''''''''''''''''''2''9''''''''''''''''''''2'''''''">
              <a:rPr lang="en-GB" altLang="en-US" sz="800" smtClean="0">
                <a:solidFill>
                  <a:schemeClr val="tx1"/>
                </a:solidFill>
                <a:effectLst/>
              </a:rPr>
              <a:pPr algn="ctr">
                <a:lnSpc>
                  <a:spcPct val="90000"/>
                </a:lnSpc>
                <a:spcBef>
                  <a:spcPct val="0"/>
                </a:spcBef>
                <a:spcAft>
                  <a:spcPct val="0"/>
                </a:spcAft>
              </a:pPr>
              <a:t>292</a:t>
            </a:fld>
            <a:endParaRPr lang="en-GB" sz="800">
              <a:solidFill>
                <a:schemeClr val="tx1"/>
              </a:solidFill>
            </a:endParaRPr>
          </a:p>
        </p:txBody>
      </p:sp>
      <p:sp>
        <p:nvSpPr>
          <p:cNvPr id="202" name="Rectangle 201">
            <a:extLst>
              <a:ext uri="{FF2B5EF4-FFF2-40B4-BE49-F238E27FC236}">
                <a16:creationId xmlns:a16="http://schemas.microsoft.com/office/drawing/2014/main" id="{2FE5CB3F-DF41-3A41-7B9A-B3D2E2197DB3}"/>
              </a:ext>
            </a:extLst>
          </p:cNvPr>
          <p:cNvSpPr/>
          <p:nvPr>
            <p:custDataLst>
              <p:tags r:id="rId72"/>
            </p:custDataLst>
          </p:nvPr>
        </p:nvSpPr>
        <p:spPr bwMode="gray">
          <a:xfrm>
            <a:off x="8181975" y="3968750"/>
            <a:ext cx="200025" cy="109538"/>
          </a:xfrm>
          <a:prstGeom prst="rect">
            <a:avLst/>
          </a:prstGeom>
          <a:solidFill>
            <a:srgbClr val="C3CFE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14288" tIns="0" rIns="14288" bIns="0" rtlCol="0" anchor="ctr"/>
          <a:lstStyle/>
          <a:p>
            <a:pPr algn="ctr">
              <a:lnSpc>
                <a:spcPct val="90000"/>
              </a:lnSpc>
              <a:spcBef>
                <a:spcPct val="0"/>
              </a:spcBef>
              <a:spcAft>
                <a:spcPct val="0"/>
              </a:spcAft>
            </a:pPr>
            <a:fld id="{7CDE8035-FD72-46BE-AC99-11F842827D32}" type="datetime'2''''''''''''''90'''''''''''''''''''''''''''''''">
              <a:rPr lang="en-GB" altLang="en-US" sz="800" smtClean="0">
                <a:solidFill>
                  <a:schemeClr val="tx1"/>
                </a:solidFill>
                <a:effectLst/>
              </a:rPr>
              <a:pPr algn="ctr">
                <a:lnSpc>
                  <a:spcPct val="90000"/>
                </a:lnSpc>
                <a:spcBef>
                  <a:spcPct val="0"/>
                </a:spcBef>
                <a:spcAft>
                  <a:spcPct val="0"/>
                </a:spcAft>
              </a:pPr>
              <a:t>290</a:t>
            </a:fld>
            <a:endParaRPr lang="en-GB" sz="800">
              <a:solidFill>
                <a:schemeClr val="tx1"/>
              </a:solidFill>
            </a:endParaRPr>
          </a:p>
        </p:txBody>
      </p:sp>
      <p:sp>
        <p:nvSpPr>
          <p:cNvPr id="157" name="Rectangle 156">
            <a:extLst>
              <a:ext uri="{FF2B5EF4-FFF2-40B4-BE49-F238E27FC236}">
                <a16:creationId xmlns:a16="http://schemas.microsoft.com/office/drawing/2014/main" id="{F059646D-E15D-C188-858B-CFFD90B30095}"/>
              </a:ext>
            </a:extLst>
          </p:cNvPr>
          <p:cNvSpPr/>
          <p:nvPr>
            <p:custDataLst>
              <p:tags r:id="rId73"/>
            </p:custDataLst>
          </p:nvPr>
        </p:nvSpPr>
        <p:spPr bwMode="auto">
          <a:xfrm>
            <a:off x="5946775" y="4916488"/>
            <a:ext cx="168275" cy="434975"/>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vert270" wrap="none" lIns="0" tIns="0" rIns="0" bIns="0" rtlCol="0" anchor="ctr"/>
          <a:lstStyle/>
          <a:p>
            <a:pPr algn="r">
              <a:spcBef>
                <a:spcPct val="0"/>
              </a:spcBef>
              <a:spcAft>
                <a:spcPct val="0"/>
              </a:spcAft>
            </a:pPr>
            <a:fld id="{1020233E-D135-4A36-A811-63555498898C}" type="datetime'A''''u''''''s''tr''''i''''''''''''''''''a'''''''''''">
              <a:rPr lang="en-US" altLang="en-US" sz="1100" smtClean="0">
                <a:solidFill>
                  <a:schemeClr val="tx1"/>
                </a:solidFill>
              </a:rPr>
              <a:pPr/>
              <a:t>Austria</a:t>
            </a:fld>
            <a:endParaRPr lang="en-US" sz="1100" dirty="0">
              <a:solidFill>
                <a:schemeClr val="tx1"/>
              </a:solidFill>
            </a:endParaRPr>
          </a:p>
        </p:txBody>
      </p:sp>
      <p:sp>
        <p:nvSpPr>
          <p:cNvPr id="204" name="Rectangle 203">
            <a:extLst>
              <a:ext uri="{FF2B5EF4-FFF2-40B4-BE49-F238E27FC236}">
                <a16:creationId xmlns:a16="http://schemas.microsoft.com/office/drawing/2014/main" id="{5EFF1B47-F282-501D-0F16-08567BE2866D}"/>
              </a:ext>
            </a:extLst>
          </p:cNvPr>
          <p:cNvSpPr/>
          <p:nvPr>
            <p:custDataLst>
              <p:tags r:id="rId74"/>
            </p:custDataLst>
          </p:nvPr>
        </p:nvSpPr>
        <p:spPr bwMode="gray">
          <a:xfrm>
            <a:off x="8631238" y="3863975"/>
            <a:ext cx="200025" cy="109538"/>
          </a:xfrm>
          <a:prstGeom prst="rect">
            <a:avLst/>
          </a:prstGeom>
          <a:solidFill>
            <a:srgbClr val="C3CFE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14288" tIns="0" rIns="14288" bIns="0" rtlCol="0" anchor="ctr"/>
          <a:lstStyle/>
          <a:p>
            <a:pPr algn="ctr">
              <a:lnSpc>
                <a:spcPct val="90000"/>
              </a:lnSpc>
              <a:spcBef>
                <a:spcPct val="0"/>
              </a:spcBef>
              <a:spcAft>
                <a:spcPct val="0"/>
              </a:spcAft>
            </a:pPr>
            <a:fld id="{A5D5BDA5-B572-4109-B36C-90467F06D9AF}" type="datetime'''''''''''2''''''''4''''''''''''''''''''5'''''''''''''''">
              <a:rPr lang="en-GB" altLang="en-US" sz="800" smtClean="0">
                <a:solidFill>
                  <a:schemeClr val="tx1"/>
                </a:solidFill>
                <a:effectLst/>
              </a:rPr>
              <a:pPr algn="ctr">
                <a:lnSpc>
                  <a:spcPct val="90000"/>
                </a:lnSpc>
                <a:spcBef>
                  <a:spcPct val="0"/>
                </a:spcBef>
                <a:spcAft>
                  <a:spcPct val="0"/>
                </a:spcAft>
              </a:pPr>
              <a:t>245</a:t>
            </a:fld>
            <a:endParaRPr lang="en-GB" sz="800">
              <a:solidFill>
                <a:schemeClr val="tx1"/>
              </a:solidFill>
            </a:endParaRPr>
          </a:p>
        </p:txBody>
      </p:sp>
      <p:sp>
        <p:nvSpPr>
          <p:cNvPr id="205" name="Rectangle 204">
            <a:extLst>
              <a:ext uri="{FF2B5EF4-FFF2-40B4-BE49-F238E27FC236}">
                <a16:creationId xmlns:a16="http://schemas.microsoft.com/office/drawing/2014/main" id="{28CAD88C-BF5A-DA42-667F-BC2D219E3A51}"/>
              </a:ext>
            </a:extLst>
          </p:cNvPr>
          <p:cNvSpPr/>
          <p:nvPr>
            <p:custDataLst>
              <p:tags r:id="rId75"/>
            </p:custDataLst>
          </p:nvPr>
        </p:nvSpPr>
        <p:spPr bwMode="gray">
          <a:xfrm>
            <a:off x="8631238" y="4556125"/>
            <a:ext cx="200025" cy="109538"/>
          </a:xfrm>
          <a:prstGeom prst="rect">
            <a:avLst/>
          </a:prstGeom>
          <a:solidFill>
            <a:srgbClr val="4C6C9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14288" tIns="0" rIns="14288" bIns="0" rtlCol="0" anchor="ctr"/>
          <a:lstStyle/>
          <a:p>
            <a:pPr algn="ctr">
              <a:lnSpc>
                <a:spcPct val="90000"/>
              </a:lnSpc>
              <a:spcBef>
                <a:spcPct val="0"/>
              </a:spcBef>
              <a:spcAft>
                <a:spcPct val="0"/>
              </a:spcAft>
            </a:pPr>
            <a:fld id="{B330A949-1319-45F7-8B19-75B8A052424C}" type="datetime'''''''''''''''''''1''4''''''''''7'''''''''''">
              <a:rPr lang="en-GB" altLang="en-US" sz="800" smtClean="0">
                <a:solidFill>
                  <a:schemeClr val="bg1"/>
                </a:solidFill>
                <a:effectLst/>
              </a:rPr>
              <a:pPr algn="ctr">
                <a:lnSpc>
                  <a:spcPct val="90000"/>
                </a:lnSpc>
                <a:spcBef>
                  <a:spcPct val="0"/>
                </a:spcBef>
                <a:spcAft>
                  <a:spcPct val="0"/>
                </a:spcAft>
              </a:pPr>
              <a:t>147</a:t>
            </a:fld>
            <a:endParaRPr lang="en-GB" sz="800">
              <a:solidFill>
                <a:schemeClr val="bg1"/>
              </a:solidFill>
            </a:endParaRPr>
          </a:p>
        </p:txBody>
      </p:sp>
      <p:sp>
        <p:nvSpPr>
          <p:cNvPr id="206" name="Rectangle 205">
            <a:extLst>
              <a:ext uri="{FF2B5EF4-FFF2-40B4-BE49-F238E27FC236}">
                <a16:creationId xmlns:a16="http://schemas.microsoft.com/office/drawing/2014/main" id="{29222B61-E20A-7F52-230E-C0FDD58A2B77}"/>
              </a:ext>
            </a:extLst>
          </p:cNvPr>
          <p:cNvSpPr/>
          <p:nvPr>
            <p:custDataLst>
              <p:tags r:id="rId76"/>
            </p:custDataLst>
          </p:nvPr>
        </p:nvSpPr>
        <p:spPr bwMode="gray">
          <a:xfrm>
            <a:off x="8856663" y="3946525"/>
            <a:ext cx="200025" cy="109538"/>
          </a:xfrm>
          <a:prstGeom prst="rect">
            <a:avLst/>
          </a:prstGeom>
          <a:solidFill>
            <a:srgbClr val="C3CFE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14288" tIns="0" rIns="14288" bIns="0" rtlCol="0" anchor="ctr"/>
          <a:lstStyle/>
          <a:p>
            <a:pPr algn="ctr">
              <a:lnSpc>
                <a:spcPct val="90000"/>
              </a:lnSpc>
              <a:spcBef>
                <a:spcPct val="0"/>
              </a:spcBef>
              <a:spcAft>
                <a:spcPct val="0"/>
              </a:spcAft>
            </a:pPr>
            <a:fld id="{43DE53ED-2870-4618-8737-8A5AA5E7D87D}" type="datetime'''3''''''''''''''''''''''''14'''''''''''''''''''''''''''''''''">
              <a:rPr lang="en-GB" altLang="en-US" sz="800" smtClean="0">
                <a:solidFill>
                  <a:schemeClr val="tx1"/>
                </a:solidFill>
                <a:effectLst/>
              </a:rPr>
              <a:pPr algn="ctr">
                <a:lnSpc>
                  <a:spcPct val="90000"/>
                </a:lnSpc>
                <a:spcBef>
                  <a:spcPct val="0"/>
                </a:spcBef>
                <a:spcAft>
                  <a:spcPct val="0"/>
                </a:spcAft>
              </a:pPr>
              <a:t>314</a:t>
            </a:fld>
            <a:endParaRPr lang="en-GB" sz="800">
              <a:solidFill>
                <a:schemeClr val="tx1"/>
              </a:solidFill>
            </a:endParaRPr>
          </a:p>
        </p:txBody>
      </p:sp>
      <p:sp>
        <p:nvSpPr>
          <p:cNvPr id="207" name="Rectangle 206">
            <a:extLst>
              <a:ext uri="{FF2B5EF4-FFF2-40B4-BE49-F238E27FC236}">
                <a16:creationId xmlns:a16="http://schemas.microsoft.com/office/drawing/2014/main" id="{BBED5328-85BB-C74A-8282-C06FDF28393E}"/>
              </a:ext>
            </a:extLst>
          </p:cNvPr>
          <p:cNvSpPr/>
          <p:nvPr>
            <p:custDataLst>
              <p:tags r:id="rId77"/>
            </p:custDataLst>
          </p:nvPr>
        </p:nvSpPr>
        <p:spPr bwMode="gray">
          <a:xfrm>
            <a:off x="9082088" y="3867150"/>
            <a:ext cx="200025" cy="109538"/>
          </a:xfrm>
          <a:prstGeom prst="rect">
            <a:avLst/>
          </a:prstGeom>
          <a:solidFill>
            <a:srgbClr val="C3CFE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14288" tIns="0" rIns="14288" bIns="0" rtlCol="0" anchor="ctr"/>
          <a:lstStyle/>
          <a:p>
            <a:pPr algn="ctr">
              <a:lnSpc>
                <a:spcPct val="90000"/>
              </a:lnSpc>
              <a:spcBef>
                <a:spcPct val="0"/>
              </a:spcBef>
              <a:spcAft>
                <a:spcPct val="0"/>
              </a:spcAft>
            </a:pPr>
            <a:fld id="{9782E568-EA98-45B9-8E5D-89A76E80FBD5}" type="datetime'''''3''''''''''''''''''''''''''''''0''''''''''''''''''9'''">
              <a:rPr lang="en-GB" altLang="en-US" sz="800" smtClean="0">
                <a:solidFill>
                  <a:schemeClr val="tx1"/>
                </a:solidFill>
                <a:effectLst/>
              </a:rPr>
              <a:pPr algn="ctr">
                <a:lnSpc>
                  <a:spcPct val="90000"/>
                </a:lnSpc>
                <a:spcBef>
                  <a:spcPct val="0"/>
                </a:spcBef>
                <a:spcAft>
                  <a:spcPct val="0"/>
                </a:spcAft>
              </a:pPr>
              <a:t>309</a:t>
            </a:fld>
            <a:endParaRPr lang="en-GB" sz="800">
              <a:solidFill>
                <a:schemeClr val="tx1"/>
              </a:solidFill>
            </a:endParaRPr>
          </a:p>
        </p:txBody>
      </p:sp>
      <p:sp>
        <p:nvSpPr>
          <p:cNvPr id="208" name="Rectangle 207">
            <a:extLst>
              <a:ext uri="{FF2B5EF4-FFF2-40B4-BE49-F238E27FC236}">
                <a16:creationId xmlns:a16="http://schemas.microsoft.com/office/drawing/2014/main" id="{CE234C5E-6B2D-E7F5-0BCB-9C9B2CE24737}"/>
              </a:ext>
            </a:extLst>
          </p:cNvPr>
          <p:cNvSpPr/>
          <p:nvPr>
            <p:custDataLst>
              <p:tags r:id="rId78"/>
            </p:custDataLst>
          </p:nvPr>
        </p:nvSpPr>
        <p:spPr bwMode="gray">
          <a:xfrm>
            <a:off x="9082088" y="4614863"/>
            <a:ext cx="200025" cy="109538"/>
          </a:xfrm>
          <a:prstGeom prst="rect">
            <a:avLst/>
          </a:prstGeom>
          <a:solidFill>
            <a:srgbClr val="4C6C9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14288" tIns="0" rIns="14288" bIns="0" rtlCol="0" anchor="ctr"/>
          <a:lstStyle/>
          <a:p>
            <a:pPr algn="ctr">
              <a:lnSpc>
                <a:spcPct val="90000"/>
              </a:lnSpc>
              <a:spcBef>
                <a:spcPct val="0"/>
              </a:spcBef>
              <a:spcAft>
                <a:spcPct val="0"/>
              </a:spcAft>
            </a:pPr>
            <a:fld id="{82A03BA8-21B4-4BCE-BA3F-5536AAB44E68}" type="datetime'''''''''''''1''''''''''''''''''''''''''''''''''''14'''">
              <a:rPr lang="en-GB" altLang="en-US" sz="800" smtClean="0">
                <a:solidFill>
                  <a:schemeClr val="bg1"/>
                </a:solidFill>
                <a:effectLst/>
              </a:rPr>
              <a:pPr algn="ctr">
                <a:lnSpc>
                  <a:spcPct val="90000"/>
                </a:lnSpc>
                <a:spcBef>
                  <a:spcPct val="0"/>
                </a:spcBef>
                <a:spcAft>
                  <a:spcPct val="0"/>
                </a:spcAft>
              </a:pPr>
              <a:t>114</a:t>
            </a:fld>
            <a:endParaRPr lang="en-GB" sz="800">
              <a:solidFill>
                <a:schemeClr val="bg1"/>
              </a:solidFill>
            </a:endParaRPr>
          </a:p>
        </p:txBody>
      </p:sp>
      <p:sp>
        <p:nvSpPr>
          <p:cNvPr id="209" name="Rectangle 208">
            <a:extLst>
              <a:ext uri="{FF2B5EF4-FFF2-40B4-BE49-F238E27FC236}">
                <a16:creationId xmlns:a16="http://schemas.microsoft.com/office/drawing/2014/main" id="{4F0FD7F9-F509-59A6-C00C-40EEDAAAF05B}"/>
              </a:ext>
            </a:extLst>
          </p:cNvPr>
          <p:cNvSpPr/>
          <p:nvPr>
            <p:custDataLst>
              <p:tags r:id="rId79"/>
            </p:custDataLst>
          </p:nvPr>
        </p:nvSpPr>
        <p:spPr bwMode="gray">
          <a:xfrm>
            <a:off x="9307513" y="3760788"/>
            <a:ext cx="200025" cy="109538"/>
          </a:xfrm>
          <a:prstGeom prst="rect">
            <a:avLst/>
          </a:prstGeom>
          <a:solidFill>
            <a:srgbClr val="C3CFE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14288" tIns="0" rIns="14288" bIns="0" rtlCol="0" anchor="ctr"/>
          <a:lstStyle/>
          <a:p>
            <a:pPr algn="ctr">
              <a:lnSpc>
                <a:spcPct val="90000"/>
              </a:lnSpc>
              <a:spcBef>
                <a:spcPct val="0"/>
              </a:spcBef>
              <a:spcAft>
                <a:spcPct val="0"/>
              </a:spcAft>
            </a:pPr>
            <a:fld id="{AF495778-F57D-478B-87B6-E4CA1584DD50}" type="datetime'''''''''''''''''''''''''''''25''''''''''''''''''''''''6'''''">
              <a:rPr lang="en-GB" altLang="en-US" sz="800" smtClean="0">
                <a:solidFill>
                  <a:schemeClr val="tx1"/>
                </a:solidFill>
                <a:effectLst/>
              </a:rPr>
              <a:pPr algn="ctr">
                <a:lnSpc>
                  <a:spcPct val="90000"/>
                </a:lnSpc>
                <a:spcBef>
                  <a:spcPct val="0"/>
                </a:spcBef>
                <a:spcAft>
                  <a:spcPct val="0"/>
                </a:spcAft>
              </a:pPr>
              <a:t>256</a:t>
            </a:fld>
            <a:endParaRPr lang="en-GB" sz="800">
              <a:solidFill>
                <a:schemeClr val="tx1"/>
              </a:solidFill>
            </a:endParaRPr>
          </a:p>
        </p:txBody>
      </p:sp>
      <p:sp>
        <p:nvSpPr>
          <p:cNvPr id="210" name="Rectangle 209">
            <a:extLst>
              <a:ext uri="{FF2B5EF4-FFF2-40B4-BE49-F238E27FC236}">
                <a16:creationId xmlns:a16="http://schemas.microsoft.com/office/drawing/2014/main" id="{DB23C09E-AD1A-5431-3221-6E6BB6EF15D5}"/>
              </a:ext>
            </a:extLst>
          </p:cNvPr>
          <p:cNvSpPr/>
          <p:nvPr>
            <p:custDataLst>
              <p:tags r:id="rId80"/>
            </p:custDataLst>
          </p:nvPr>
        </p:nvSpPr>
        <p:spPr bwMode="gray">
          <a:xfrm>
            <a:off x="9307513" y="4514850"/>
            <a:ext cx="200025" cy="109538"/>
          </a:xfrm>
          <a:prstGeom prst="rect">
            <a:avLst/>
          </a:prstGeom>
          <a:solidFill>
            <a:srgbClr val="4C6C9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14288" tIns="0" rIns="14288" bIns="0" rtlCol="0" anchor="ctr"/>
          <a:lstStyle/>
          <a:p>
            <a:pPr algn="ctr">
              <a:lnSpc>
                <a:spcPct val="90000"/>
              </a:lnSpc>
              <a:spcBef>
                <a:spcPct val="0"/>
              </a:spcBef>
              <a:spcAft>
                <a:spcPct val="0"/>
              </a:spcAft>
            </a:pPr>
            <a:fld id="{EB00EEF0-DF34-455E-A70B-869BF42258B9}" type="datetime'''1''''''''7''''''''''''''''''''''1'''''''">
              <a:rPr lang="en-GB" altLang="en-US" sz="800" smtClean="0">
                <a:solidFill>
                  <a:schemeClr val="bg1"/>
                </a:solidFill>
                <a:effectLst/>
              </a:rPr>
              <a:pPr algn="ctr">
                <a:lnSpc>
                  <a:spcPct val="90000"/>
                </a:lnSpc>
                <a:spcBef>
                  <a:spcPct val="0"/>
                </a:spcBef>
                <a:spcAft>
                  <a:spcPct val="0"/>
                </a:spcAft>
              </a:pPr>
              <a:t>171</a:t>
            </a:fld>
            <a:endParaRPr lang="en-GB" sz="800">
              <a:solidFill>
                <a:schemeClr val="bg1"/>
              </a:solidFill>
            </a:endParaRPr>
          </a:p>
        </p:txBody>
      </p:sp>
      <p:sp>
        <p:nvSpPr>
          <p:cNvPr id="211" name="Rectangle 210">
            <a:extLst>
              <a:ext uri="{FF2B5EF4-FFF2-40B4-BE49-F238E27FC236}">
                <a16:creationId xmlns:a16="http://schemas.microsoft.com/office/drawing/2014/main" id="{563B41C6-3FE9-A8A4-9E4E-A55C75F72FB0}"/>
              </a:ext>
            </a:extLst>
          </p:cNvPr>
          <p:cNvSpPr/>
          <p:nvPr>
            <p:custDataLst>
              <p:tags r:id="rId81"/>
            </p:custDataLst>
          </p:nvPr>
        </p:nvSpPr>
        <p:spPr bwMode="gray">
          <a:xfrm>
            <a:off x="9531350" y="3816350"/>
            <a:ext cx="200025" cy="109538"/>
          </a:xfrm>
          <a:prstGeom prst="rect">
            <a:avLst/>
          </a:prstGeom>
          <a:solidFill>
            <a:srgbClr val="C3CFE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14288" tIns="0" rIns="14288" bIns="0" rtlCol="0" anchor="ctr"/>
          <a:lstStyle/>
          <a:p>
            <a:pPr algn="ctr">
              <a:lnSpc>
                <a:spcPct val="90000"/>
              </a:lnSpc>
              <a:spcBef>
                <a:spcPct val="0"/>
              </a:spcBef>
              <a:spcAft>
                <a:spcPct val="0"/>
              </a:spcAft>
            </a:pPr>
            <a:fld id="{30EC562D-CB83-4578-BE70-F41334D009B0}" type="datetime'''''''''''''''''''''''''''2''''''''''''''9''0'''''''''''''''''">
              <a:rPr lang="en-GB" altLang="en-US" sz="800" smtClean="0">
                <a:solidFill>
                  <a:schemeClr val="tx1"/>
                </a:solidFill>
                <a:effectLst/>
              </a:rPr>
              <a:pPr algn="ctr">
                <a:lnSpc>
                  <a:spcPct val="90000"/>
                </a:lnSpc>
                <a:spcBef>
                  <a:spcPct val="0"/>
                </a:spcBef>
                <a:spcAft>
                  <a:spcPct val="0"/>
                </a:spcAft>
              </a:pPr>
              <a:t>290</a:t>
            </a:fld>
            <a:endParaRPr lang="en-GB" sz="800">
              <a:solidFill>
                <a:schemeClr val="tx1"/>
              </a:solidFill>
            </a:endParaRPr>
          </a:p>
        </p:txBody>
      </p:sp>
      <p:sp>
        <p:nvSpPr>
          <p:cNvPr id="212" name="Rectangle 211">
            <a:extLst>
              <a:ext uri="{FF2B5EF4-FFF2-40B4-BE49-F238E27FC236}">
                <a16:creationId xmlns:a16="http://schemas.microsoft.com/office/drawing/2014/main" id="{DD800A08-DF2E-175C-7FB5-000452FEB89B}"/>
              </a:ext>
            </a:extLst>
          </p:cNvPr>
          <p:cNvSpPr/>
          <p:nvPr>
            <p:custDataLst>
              <p:tags r:id="rId82"/>
            </p:custDataLst>
          </p:nvPr>
        </p:nvSpPr>
        <p:spPr bwMode="gray">
          <a:xfrm>
            <a:off x="9531350" y="4572000"/>
            <a:ext cx="200025" cy="109538"/>
          </a:xfrm>
          <a:prstGeom prst="rect">
            <a:avLst/>
          </a:prstGeom>
          <a:solidFill>
            <a:srgbClr val="4C6C9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14288" tIns="0" rIns="14288" bIns="0" rtlCol="0" anchor="ctr"/>
          <a:lstStyle/>
          <a:p>
            <a:pPr algn="ctr">
              <a:lnSpc>
                <a:spcPct val="90000"/>
              </a:lnSpc>
              <a:spcBef>
                <a:spcPct val="0"/>
              </a:spcBef>
              <a:spcAft>
                <a:spcPct val="0"/>
              </a:spcAft>
            </a:pPr>
            <a:fld id="{F50E557B-5CD7-4884-A685-0C051699A563}" type="datetime'''''''1''''''3''''''''''''8'''''''''''''''''''''">
              <a:rPr lang="en-GB" altLang="en-US" sz="800" smtClean="0">
                <a:solidFill>
                  <a:schemeClr val="bg1"/>
                </a:solidFill>
                <a:effectLst/>
              </a:rPr>
              <a:pPr algn="ctr">
                <a:lnSpc>
                  <a:spcPct val="90000"/>
                </a:lnSpc>
                <a:spcBef>
                  <a:spcPct val="0"/>
                </a:spcBef>
                <a:spcAft>
                  <a:spcPct val="0"/>
                </a:spcAft>
              </a:pPr>
              <a:t>138</a:t>
            </a:fld>
            <a:endParaRPr lang="en-GB" sz="800">
              <a:solidFill>
                <a:schemeClr val="bg1"/>
              </a:solidFill>
            </a:endParaRPr>
          </a:p>
        </p:txBody>
      </p:sp>
      <p:sp>
        <p:nvSpPr>
          <p:cNvPr id="213" name="Rectangle 212">
            <a:extLst>
              <a:ext uri="{FF2B5EF4-FFF2-40B4-BE49-F238E27FC236}">
                <a16:creationId xmlns:a16="http://schemas.microsoft.com/office/drawing/2014/main" id="{1C5E746F-68FA-CE93-0625-D53D1D0B112A}"/>
              </a:ext>
            </a:extLst>
          </p:cNvPr>
          <p:cNvSpPr/>
          <p:nvPr>
            <p:custDataLst>
              <p:tags r:id="rId83"/>
            </p:custDataLst>
          </p:nvPr>
        </p:nvSpPr>
        <p:spPr bwMode="gray">
          <a:xfrm>
            <a:off x="9756775" y="3708400"/>
            <a:ext cx="200025" cy="109538"/>
          </a:xfrm>
          <a:prstGeom prst="rect">
            <a:avLst/>
          </a:prstGeom>
          <a:solidFill>
            <a:srgbClr val="C3CFE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14288" tIns="0" rIns="14288" bIns="0" rtlCol="0" anchor="ctr"/>
          <a:lstStyle/>
          <a:p>
            <a:pPr algn="ctr">
              <a:lnSpc>
                <a:spcPct val="90000"/>
              </a:lnSpc>
              <a:spcBef>
                <a:spcPct val="0"/>
              </a:spcBef>
              <a:spcAft>
                <a:spcPct val="0"/>
              </a:spcAft>
            </a:pPr>
            <a:fld id="{1F0AD84B-5EBB-4E74-843B-11EE3D9406B5}" type="datetime'''''''''''''''2''''''7''5'''''''''''''''''''''''''">
              <a:rPr lang="en-GB" altLang="en-US" sz="800" smtClean="0">
                <a:solidFill>
                  <a:schemeClr val="tx1"/>
                </a:solidFill>
                <a:effectLst/>
              </a:rPr>
              <a:pPr algn="ctr">
                <a:lnSpc>
                  <a:spcPct val="90000"/>
                </a:lnSpc>
                <a:spcBef>
                  <a:spcPct val="0"/>
                </a:spcBef>
                <a:spcAft>
                  <a:spcPct val="0"/>
                </a:spcAft>
              </a:pPr>
              <a:t>275</a:t>
            </a:fld>
            <a:endParaRPr lang="en-GB" sz="800">
              <a:solidFill>
                <a:schemeClr val="tx1"/>
              </a:solidFill>
            </a:endParaRPr>
          </a:p>
        </p:txBody>
      </p:sp>
      <p:sp>
        <p:nvSpPr>
          <p:cNvPr id="214" name="Rectangle 213">
            <a:extLst>
              <a:ext uri="{FF2B5EF4-FFF2-40B4-BE49-F238E27FC236}">
                <a16:creationId xmlns:a16="http://schemas.microsoft.com/office/drawing/2014/main" id="{E5179271-34A7-8D7E-1953-38C99726D393}"/>
              </a:ext>
            </a:extLst>
          </p:cNvPr>
          <p:cNvSpPr/>
          <p:nvPr>
            <p:custDataLst>
              <p:tags r:id="rId84"/>
            </p:custDataLst>
          </p:nvPr>
        </p:nvSpPr>
        <p:spPr bwMode="gray">
          <a:xfrm>
            <a:off x="9756775" y="4505325"/>
            <a:ext cx="200025" cy="109538"/>
          </a:xfrm>
          <a:prstGeom prst="rect">
            <a:avLst/>
          </a:prstGeom>
          <a:solidFill>
            <a:srgbClr val="4C6C9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14288" tIns="0" rIns="14288" bIns="0" rtlCol="0" anchor="ctr"/>
          <a:lstStyle/>
          <a:p>
            <a:pPr algn="ctr">
              <a:lnSpc>
                <a:spcPct val="90000"/>
              </a:lnSpc>
              <a:spcBef>
                <a:spcPct val="0"/>
              </a:spcBef>
              <a:spcAft>
                <a:spcPct val="0"/>
              </a:spcAft>
            </a:pPr>
            <a:fld id="{60C8D2F5-46AF-4F1E-9BDE-8E7AB79E2D85}" type="datetime'''''''''''''1''''7''''''''''''''''6'''''''''''''''''''''''''">
              <a:rPr lang="en-GB" altLang="en-US" sz="800" smtClean="0">
                <a:solidFill>
                  <a:schemeClr val="bg1"/>
                </a:solidFill>
                <a:effectLst/>
              </a:rPr>
              <a:pPr algn="ctr">
                <a:lnSpc>
                  <a:spcPct val="90000"/>
                </a:lnSpc>
                <a:spcBef>
                  <a:spcPct val="0"/>
                </a:spcBef>
                <a:spcAft>
                  <a:spcPct val="0"/>
                </a:spcAft>
              </a:pPr>
              <a:t>176</a:t>
            </a:fld>
            <a:endParaRPr lang="en-GB" sz="800">
              <a:solidFill>
                <a:schemeClr val="bg1"/>
              </a:solidFill>
            </a:endParaRPr>
          </a:p>
        </p:txBody>
      </p:sp>
      <p:sp>
        <p:nvSpPr>
          <p:cNvPr id="203" name="Rectangle 202">
            <a:extLst>
              <a:ext uri="{FF2B5EF4-FFF2-40B4-BE49-F238E27FC236}">
                <a16:creationId xmlns:a16="http://schemas.microsoft.com/office/drawing/2014/main" id="{BB4DF967-4943-84C8-A98A-E03E0CB8BE95}"/>
              </a:ext>
            </a:extLst>
          </p:cNvPr>
          <p:cNvSpPr/>
          <p:nvPr>
            <p:custDataLst>
              <p:tags r:id="rId85"/>
            </p:custDataLst>
          </p:nvPr>
        </p:nvSpPr>
        <p:spPr bwMode="gray">
          <a:xfrm>
            <a:off x="8407400" y="3979863"/>
            <a:ext cx="200025" cy="109538"/>
          </a:xfrm>
          <a:prstGeom prst="rect">
            <a:avLst/>
          </a:prstGeom>
          <a:solidFill>
            <a:srgbClr val="C3CFE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14288" tIns="0" rIns="14288" bIns="0" rtlCol="0" anchor="ctr"/>
          <a:lstStyle/>
          <a:p>
            <a:pPr algn="ctr">
              <a:lnSpc>
                <a:spcPct val="90000"/>
              </a:lnSpc>
              <a:spcBef>
                <a:spcPct val="0"/>
              </a:spcBef>
              <a:spcAft>
                <a:spcPct val="0"/>
              </a:spcAft>
            </a:pPr>
            <a:fld id="{6BF800CC-D6BF-41C0-94D7-9CF932714735}" type="datetime'''''''''''''3''''''''''''''''''10'''''''''">
              <a:rPr lang="en-GB" altLang="en-US" sz="800" smtClean="0">
                <a:solidFill>
                  <a:schemeClr val="tx1"/>
                </a:solidFill>
                <a:effectLst/>
              </a:rPr>
              <a:pPr algn="ctr">
                <a:lnSpc>
                  <a:spcPct val="90000"/>
                </a:lnSpc>
                <a:spcBef>
                  <a:spcPct val="0"/>
                </a:spcBef>
                <a:spcAft>
                  <a:spcPct val="0"/>
                </a:spcAft>
              </a:pPr>
              <a:t>310</a:t>
            </a:fld>
            <a:endParaRPr lang="en-GB" sz="800">
              <a:solidFill>
                <a:schemeClr val="tx1"/>
              </a:solidFill>
            </a:endParaRPr>
          </a:p>
        </p:txBody>
      </p:sp>
      <p:sp>
        <p:nvSpPr>
          <p:cNvPr id="216" name="Rectangle 215">
            <a:extLst>
              <a:ext uri="{FF2B5EF4-FFF2-40B4-BE49-F238E27FC236}">
                <a16:creationId xmlns:a16="http://schemas.microsoft.com/office/drawing/2014/main" id="{B42809A0-4595-7ADC-75AF-10EF963EF886}"/>
              </a:ext>
            </a:extLst>
          </p:cNvPr>
          <p:cNvSpPr/>
          <p:nvPr>
            <p:custDataLst>
              <p:tags r:id="rId86"/>
            </p:custDataLst>
          </p:nvPr>
        </p:nvSpPr>
        <p:spPr bwMode="gray">
          <a:xfrm>
            <a:off x="10207625" y="3844925"/>
            <a:ext cx="200025" cy="109538"/>
          </a:xfrm>
          <a:prstGeom prst="rect">
            <a:avLst/>
          </a:prstGeom>
          <a:solidFill>
            <a:srgbClr val="C3CFE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14288" tIns="0" rIns="14288" bIns="0" rtlCol="0" anchor="ctr"/>
          <a:lstStyle/>
          <a:p>
            <a:pPr algn="ctr">
              <a:lnSpc>
                <a:spcPct val="90000"/>
              </a:lnSpc>
              <a:spcBef>
                <a:spcPct val="0"/>
              </a:spcBef>
              <a:spcAft>
                <a:spcPct val="0"/>
              </a:spcAft>
            </a:pPr>
            <a:fld id="{C31A27D4-CAED-4AA8-8DE4-6F949D2768FD}" type="datetime'''4''''''2''''''''0'''''''''''''''''''''''''''''''''''''''''">
              <a:rPr lang="en-GB" altLang="en-US" sz="800" smtClean="0">
                <a:solidFill>
                  <a:schemeClr val="tx1"/>
                </a:solidFill>
                <a:effectLst/>
              </a:rPr>
              <a:pPr algn="ctr">
                <a:lnSpc>
                  <a:spcPct val="90000"/>
                </a:lnSpc>
                <a:spcBef>
                  <a:spcPct val="0"/>
                </a:spcBef>
                <a:spcAft>
                  <a:spcPct val="0"/>
                </a:spcAft>
              </a:pPr>
              <a:t>420</a:t>
            </a:fld>
            <a:endParaRPr lang="en-GB" sz="800">
              <a:solidFill>
                <a:schemeClr val="tx1"/>
              </a:solidFill>
            </a:endParaRPr>
          </a:p>
        </p:txBody>
      </p:sp>
      <p:sp>
        <p:nvSpPr>
          <p:cNvPr id="217" name="Rectangle 216">
            <a:extLst>
              <a:ext uri="{FF2B5EF4-FFF2-40B4-BE49-F238E27FC236}">
                <a16:creationId xmlns:a16="http://schemas.microsoft.com/office/drawing/2014/main" id="{3F7A953E-D78B-25AB-2A9A-F0BD69852BAF}"/>
              </a:ext>
            </a:extLst>
          </p:cNvPr>
          <p:cNvSpPr/>
          <p:nvPr>
            <p:custDataLst>
              <p:tags r:id="rId87"/>
            </p:custDataLst>
          </p:nvPr>
        </p:nvSpPr>
        <p:spPr bwMode="gray">
          <a:xfrm>
            <a:off x="10433050" y="3492500"/>
            <a:ext cx="200025" cy="109538"/>
          </a:xfrm>
          <a:prstGeom prst="rect">
            <a:avLst/>
          </a:prstGeom>
          <a:solidFill>
            <a:srgbClr val="C3CFE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14288" tIns="0" rIns="14288" bIns="0" rtlCol="0" anchor="ctr"/>
          <a:lstStyle/>
          <a:p>
            <a:pPr algn="ctr">
              <a:lnSpc>
                <a:spcPct val="90000"/>
              </a:lnSpc>
              <a:spcBef>
                <a:spcPct val="0"/>
              </a:spcBef>
              <a:spcAft>
                <a:spcPct val="0"/>
              </a:spcAft>
            </a:pPr>
            <a:fld id="{B81C2A93-2531-4EC3-8192-3F4AAD7ED0EF}" type="datetime'''''''''''''''''''''2''''''''''''''''''''91'''">
              <a:rPr lang="en-GB" altLang="en-US" sz="800" smtClean="0">
                <a:solidFill>
                  <a:schemeClr val="tx1"/>
                </a:solidFill>
                <a:effectLst/>
              </a:rPr>
              <a:pPr algn="ctr">
                <a:lnSpc>
                  <a:spcPct val="90000"/>
                </a:lnSpc>
                <a:spcBef>
                  <a:spcPct val="0"/>
                </a:spcBef>
                <a:spcAft>
                  <a:spcPct val="0"/>
                </a:spcAft>
              </a:pPr>
              <a:t>291</a:t>
            </a:fld>
            <a:endParaRPr lang="en-GB" sz="800">
              <a:solidFill>
                <a:schemeClr val="tx1"/>
              </a:solidFill>
            </a:endParaRPr>
          </a:p>
        </p:txBody>
      </p:sp>
      <p:sp>
        <p:nvSpPr>
          <p:cNvPr id="218" name="Rectangle 217">
            <a:extLst>
              <a:ext uri="{FF2B5EF4-FFF2-40B4-BE49-F238E27FC236}">
                <a16:creationId xmlns:a16="http://schemas.microsoft.com/office/drawing/2014/main" id="{B5C9E6AF-2D00-B74D-3E45-D13979B61D29}"/>
              </a:ext>
            </a:extLst>
          </p:cNvPr>
          <p:cNvSpPr/>
          <p:nvPr>
            <p:custDataLst>
              <p:tags r:id="rId88"/>
            </p:custDataLst>
          </p:nvPr>
        </p:nvSpPr>
        <p:spPr bwMode="gray">
          <a:xfrm>
            <a:off x="10433050" y="4411663"/>
            <a:ext cx="200025" cy="109538"/>
          </a:xfrm>
          <a:prstGeom prst="rect">
            <a:avLst/>
          </a:prstGeom>
          <a:solidFill>
            <a:srgbClr val="4C6C9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14288" tIns="0" rIns="14288" bIns="0" rtlCol="0" anchor="ctr"/>
          <a:lstStyle/>
          <a:p>
            <a:pPr algn="ctr">
              <a:lnSpc>
                <a:spcPct val="90000"/>
              </a:lnSpc>
              <a:spcBef>
                <a:spcPct val="0"/>
              </a:spcBef>
              <a:spcAft>
                <a:spcPct val="0"/>
              </a:spcAft>
            </a:pPr>
            <a:fld id="{85B4544F-9C43-48C0-BA40-98FD90B1F1BC}" type="datetime'''2''''2''''''''''''''''''''''''''''9'''''''''''''''''''''''">
              <a:rPr lang="en-GB" altLang="en-US" sz="800" smtClean="0">
                <a:solidFill>
                  <a:schemeClr val="bg1"/>
                </a:solidFill>
                <a:effectLst/>
              </a:rPr>
              <a:pPr algn="ctr">
                <a:lnSpc>
                  <a:spcPct val="90000"/>
                </a:lnSpc>
                <a:spcBef>
                  <a:spcPct val="0"/>
                </a:spcBef>
                <a:spcAft>
                  <a:spcPct val="0"/>
                </a:spcAft>
              </a:pPr>
              <a:t>229</a:t>
            </a:fld>
            <a:endParaRPr lang="en-GB" sz="800">
              <a:solidFill>
                <a:schemeClr val="bg1"/>
              </a:solidFill>
            </a:endParaRPr>
          </a:p>
        </p:txBody>
      </p:sp>
      <p:sp>
        <p:nvSpPr>
          <p:cNvPr id="219" name="Rectangle 218">
            <a:extLst>
              <a:ext uri="{FF2B5EF4-FFF2-40B4-BE49-F238E27FC236}">
                <a16:creationId xmlns:a16="http://schemas.microsoft.com/office/drawing/2014/main" id="{3CFFC7C0-A714-4B32-3BEB-738536363AB6}"/>
              </a:ext>
            </a:extLst>
          </p:cNvPr>
          <p:cNvSpPr/>
          <p:nvPr>
            <p:custDataLst>
              <p:tags r:id="rId89"/>
            </p:custDataLst>
          </p:nvPr>
        </p:nvSpPr>
        <p:spPr bwMode="gray">
          <a:xfrm>
            <a:off x="10656888" y="4494213"/>
            <a:ext cx="200025" cy="109538"/>
          </a:xfrm>
          <a:prstGeom prst="rect">
            <a:avLst/>
          </a:prstGeom>
          <a:solidFill>
            <a:srgbClr val="4C6C9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14288" tIns="0" rIns="14288" bIns="0" rtlCol="0" anchor="ctr"/>
          <a:lstStyle/>
          <a:p>
            <a:pPr algn="ctr">
              <a:lnSpc>
                <a:spcPct val="90000"/>
              </a:lnSpc>
              <a:spcBef>
                <a:spcPct val="0"/>
              </a:spcBef>
              <a:spcAft>
                <a:spcPct val="0"/>
              </a:spcAft>
            </a:pPr>
            <a:fld id="{B1CCECD0-976D-4D4C-B6E2-0B05599B0AEF}" type="datetime'''''''1''''''''''''''''''''''''''''8''''''''''2'''''''''''''''">
              <a:rPr lang="en-GB" altLang="en-US" sz="800" smtClean="0">
                <a:solidFill>
                  <a:schemeClr val="bg1"/>
                </a:solidFill>
                <a:effectLst/>
              </a:rPr>
              <a:pPr algn="ctr">
                <a:lnSpc>
                  <a:spcPct val="90000"/>
                </a:lnSpc>
                <a:spcBef>
                  <a:spcPct val="0"/>
                </a:spcBef>
                <a:spcAft>
                  <a:spcPct val="0"/>
                </a:spcAft>
              </a:pPr>
              <a:t>182</a:t>
            </a:fld>
            <a:endParaRPr lang="en-GB" sz="800">
              <a:solidFill>
                <a:schemeClr val="bg1"/>
              </a:solidFill>
            </a:endParaRPr>
          </a:p>
        </p:txBody>
      </p:sp>
      <p:sp>
        <p:nvSpPr>
          <p:cNvPr id="220" name="Rectangle 219">
            <a:extLst>
              <a:ext uri="{FF2B5EF4-FFF2-40B4-BE49-F238E27FC236}">
                <a16:creationId xmlns:a16="http://schemas.microsoft.com/office/drawing/2014/main" id="{86CFAD2B-729B-57BB-6C35-9B140FD70A4F}"/>
              </a:ext>
            </a:extLst>
          </p:cNvPr>
          <p:cNvSpPr/>
          <p:nvPr>
            <p:custDataLst>
              <p:tags r:id="rId90"/>
            </p:custDataLst>
          </p:nvPr>
        </p:nvSpPr>
        <p:spPr bwMode="gray">
          <a:xfrm>
            <a:off x="10882313" y="4432300"/>
            <a:ext cx="200025" cy="109538"/>
          </a:xfrm>
          <a:prstGeom prst="rect">
            <a:avLst/>
          </a:prstGeom>
          <a:solidFill>
            <a:srgbClr val="4C6C9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14288" tIns="0" rIns="14288" bIns="0" rtlCol="0" anchor="ctr"/>
          <a:lstStyle/>
          <a:p>
            <a:pPr algn="ctr">
              <a:lnSpc>
                <a:spcPct val="90000"/>
              </a:lnSpc>
              <a:spcBef>
                <a:spcPct val="0"/>
              </a:spcBef>
              <a:spcAft>
                <a:spcPct val="0"/>
              </a:spcAft>
            </a:pPr>
            <a:fld id="{828558D5-4919-48C2-ABB8-DB49B90E228E}" type="datetime'''''''''''''''''2''''''''''''''1''''''''''''''''''''''''7'">
              <a:rPr lang="en-GB" altLang="en-US" sz="800" smtClean="0">
                <a:solidFill>
                  <a:schemeClr val="bg1"/>
                </a:solidFill>
                <a:effectLst/>
              </a:rPr>
              <a:pPr algn="ctr">
                <a:lnSpc>
                  <a:spcPct val="90000"/>
                </a:lnSpc>
                <a:spcBef>
                  <a:spcPct val="0"/>
                </a:spcBef>
                <a:spcAft>
                  <a:spcPct val="0"/>
                </a:spcAft>
              </a:pPr>
              <a:t>217</a:t>
            </a:fld>
            <a:endParaRPr lang="en-GB" sz="800">
              <a:solidFill>
                <a:schemeClr val="bg1"/>
              </a:solidFill>
            </a:endParaRPr>
          </a:p>
        </p:txBody>
      </p:sp>
      <p:sp>
        <p:nvSpPr>
          <p:cNvPr id="221" name="Rectangle 220">
            <a:extLst>
              <a:ext uri="{FF2B5EF4-FFF2-40B4-BE49-F238E27FC236}">
                <a16:creationId xmlns:a16="http://schemas.microsoft.com/office/drawing/2014/main" id="{10B2B023-8D6C-72D2-0EFC-D1A1AE5BB81B}"/>
              </a:ext>
            </a:extLst>
          </p:cNvPr>
          <p:cNvSpPr/>
          <p:nvPr>
            <p:custDataLst>
              <p:tags r:id="rId91"/>
            </p:custDataLst>
          </p:nvPr>
        </p:nvSpPr>
        <p:spPr bwMode="gray">
          <a:xfrm>
            <a:off x="11107738" y="4427538"/>
            <a:ext cx="200025" cy="109538"/>
          </a:xfrm>
          <a:prstGeom prst="rect">
            <a:avLst/>
          </a:prstGeom>
          <a:solidFill>
            <a:srgbClr val="4C6C9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14288" tIns="0" rIns="14288" bIns="0" rtlCol="0" anchor="ctr"/>
          <a:lstStyle/>
          <a:p>
            <a:pPr algn="ctr">
              <a:lnSpc>
                <a:spcPct val="90000"/>
              </a:lnSpc>
              <a:spcBef>
                <a:spcPct val="0"/>
              </a:spcBef>
              <a:spcAft>
                <a:spcPct val="0"/>
              </a:spcAft>
            </a:pPr>
            <a:fld id="{FB9478F4-D6B3-40FA-8C9A-FC8DC95634CD}" type="datetime'''''''''''''''''2''''''''''''''''2''''''''0'''''''''''''">
              <a:rPr lang="en-GB" altLang="en-US" sz="800" smtClean="0">
                <a:solidFill>
                  <a:schemeClr val="bg1"/>
                </a:solidFill>
                <a:effectLst/>
              </a:rPr>
              <a:pPr algn="ctr">
                <a:lnSpc>
                  <a:spcPct val="90000"/>
                </a:lnSpc>
                <a:spcBef>
                  <a:spcPct val="0"/>
                </a:spcBef>
                <a:spcAft>
                  <a:spcPct val="0"/>
                </a:spcAft>
              </a:pPr>
              <a:t>220</a:t>
            </a:fld>
            <a:endParaRPr lang="en-GB" sz="800">
              <a:solidFill>
                <a:schemeClr val="bg1"/>
              </a:solidFill>
            </a:endParaRPr>
          </a:p>
        </p:txBody>
      </p:sp>
      <p:sp>
        <p:nvSpPr>
          <p:cNvPr id="222" name="Rectangle 221">
            <a:extLst>
              <a:ext uri="{FF2B5EF4-FFF2-40B4-BE49-F238E27FC236}">
                <a16:creationId xmlns:a16="http://schemas.microsoft.com/office/drawing/2014/main" id="{083BD3A2-937A-3D82-F525-2DADBCB73DB6}"/>
              </a:ext>
            </a:extLst>
          </p:cNvPr>
          <p:cNvSpPr/>
          <p:nvPr>
            <p:custDataLst>
              <p:tags r:id="rId92"/>
            </p:custDataLst>
          </p:nvPr>
        </p:nvSpPr>
        <p:spPr bwMode="gray">
          <a:xfrm>
            <a:off x="11333163" y="4392613"/>
            <a:ext cx="200025" cy="109538"/>
          </a:xfrm>
          <a:prstGeom prst="rect">
            <a:avLst/>
          </a:prstGeom>
          <a:solidFill>
            <a:srgbClr val="4C6C9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14288" tIns="0" rIns="14288" bIns="0" rtlCol="0" anchor="ctr"/>
          <a:lstStyle/>
          <a:p>
            <a:pPr algn="ctr">
              <a:lnSpc>
                <a:spcPct val="90000"/>
              </a:lnSpc>
              <a:spcBef>
                <a:spcPct val="0"/>
              </a:spcBef>
              <a:spcAft>
                <a:spcPct val="0"/>
              </a:spcAft>
            </a:pPr>
            <a:fld id="{388B3D6D-BF4D-4963-843F-52369CF4CB9C}" type="datetime'''''''''''''''''''''2''''''''''''''''''4''''''''''''''''''0'">
              <a:rPr lang="en-GB" altLang="en-US" sz="800" smtClean="0">
                <a:solidFill>
                  <a:schemeClr val="bg1"/>
                </a:solidFill>
                <a:effectLst/>
              </a:rPr>
              <a:pPr algn="ctr">
                <a:lnSpc>
                  <a:spcPct val="90000"/>
                </a:lnSpc>
                <a:spcBef>
                  <a:spcPct val="0"/>
                </a:spcBef>
                <a:spcAft>
                  <a:spcPct val="0"/>
                </a:spcAft>
              </a:pPr>
              <a:t>240</a:t>
            </a:fld>
            <a:endParaRPr lang="en-GB" sz="800">
              <a:solidFill>
                <a:schemeClr val="bg1"/>
              </a:solidFill>
            </a:endParaRPr>
          </a:p>
        </p:txBody>
      </p:sp>
      <p:sp>
        <p:nvSpPr>
          <p:cNvPr id="223" name="Rectangle 222">
            <a:extLst>
              <a:ext uri="{FF2B5EF4-FFF2-40B4-BE49-F238E27FC236}">
                <a16:creationId xmlns:a16="http://schemas.microsoft.com/office/drawing/2014/main" id="{6E1F7340-3577-6C15-1319-D810F27EFEDA}"/>
              </a:ext>
            </a:extLst>
          </p:cNvPr>
          <p:cNvSpPr/>
          <p:nvPr>
            <p:custDataLst>
              <p:tags r:id="rId93"/>
            </p:custDataLst>
          </p:nvPr>
        </p:nvSpPr>
        <p:spPr bwMode="gray">
          <a:xfrm>
            <a:off x="11557000" y="3517900"/>
            <a:ext cx="200025" cy="109538"/>
          </a:xfrm>
          <a:prstGeom prst="rect">
            <a:avLst/>
          </a:prstGeom>
          <a:solidFill>
            <a:srgbClr val="C3CFE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14288" tIns="0" rIns="14288" bIns="0" rtlCol="0" anchor="ctr"/>
          <a:lstStyle/>
          <a:p>
            <a:pPr algn="ctr">
              <a:lnSpc>
                <a:spcPct val="90000"/>
              </a:lnSpc>
              <a:spcBef>
                <a:spcPct val="0"/>
              </a:spcBef>
              <a:spcAft>
                <a:spcPct val="0"/>
              </a:spcAft>
            </a:pPr>
            <a:fld id="{D7F90021-0FFF-49EF-9EC2-4305DD6DFF21}" type="datetime'''''5''6''''''''''''''''''''''3'''''''''''''''''''''">
              <a:rPr lang="en-GB" altLang="en-US" sz="800" smtClean="0">
                <a:solidFill>
                  <a:schemeClr val="tx1"/>
                </a:solidFill>
                <a:effectLst/>
              </a:rPr>
              <a:pPr algn="ctr">
                <a:lnSpc>
                  <a:spcPct val="90000"/>
                </a:lnSpc>
                <a:spcBef>
                  <a:spcPct val="0"/>
                </a:spcBef>
                <a:spcAft>
                  <a:spcPct val="0"/>
                </a:spcAft>
              </a:pPr>
              <a:t>563</a:t>
            </a:fld>
            <a:endParaRPr lang="en-GB" sz="800">
              <a:solidFill>
                <a:schemeClr val="tx1"/>
              </a:solidFill>
            </a:endParaRPr>
          </a:p>
        </p:txBody>
      </p:sp>
      <p:sp>
        <p:nvSpPr>
          <p:cNvPr id="224" name="Rectangle 223">
            <a:extLst>
              <a:ext uri="{FF2B5EF4-FFF2-40B4-BE49-F238E27FC236}">
                <a16:creationId xmlns:a16="http://schemas.microsoft.com/office/drawing/2014/main" id="{DD2C6938-1C0B-DCCE-BF3E-FA83A5EB6219}"/>
              </a:ext>
            </a:extLst>
          </p:cNvPr>
          <p:cNvSpPr/>
          <p:nvPr>
            <p:custDataLst>
              <p:tags r:id="rId94"/>
            </p:custDataLst>
          </p:nvPr>
        </p:nvSpPr>
        <p:spPr bwMode="gray">
          <a:xfrm>
            <a:off x="11782425" y="3114675"/>
            <a:ext cx="200025" cy="109538"/>
          </a:xfrm>
          <a:prstGeom prst="rect">
            <a:avLst/>
          </a:prstGeom>
          <a:solidFill>
            <a:srgbClr val="C3CFE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14288" tIns="0" rIns="14288" bIns="0" rtlCol="0" anchor="ctr"/>
          <a:lstStyle/>
          <a:p>
            <a:pPr algn="ctr">
              <a:lnSpc>
                <a:spcPct val="90000"/>
              </a:lnSpc>
              <a:spcBef>
                <a:spcPct val="0"/>
              </a:spcBef>
              <a:spcAft>
                <a:spcPct val="0"/>
              </a:spcAft>
            </a:pPr>
            <a:fld id="{57B0C39E-D17A-4359-8CF0-DB9F8F82A1AD}" type="datetime'''''''5''''''''''''''''''8''''''''3'''''''''''''''''''''">
              <a:rPr lang="en-GB" altLang="en-US" sz="800" smtClean="0">
                <a:solidFill>
                  <a:schemeClr val="tx1"/>
                </a:solidFill>
                <a:effectLst/>
              </a:rPr>
              <a:pPr algn="ctr">
                <a:lnSpc>
                  <a:spcPct val="90000"/>
                </a:lnSpc>
                <a:spcBef>
                  <a:spcPct val="0"/>
                </a:spcBef>
                <a:spcAft>
                  <a:spcPct val="0"/>
                </a:spcAft>
              </a:pPr>
              <a:t>583</a:t>
            </a:fld>
            <a:endParaRPr lang="en-GB" sz="800">
              <a:solidFill>
                <a:schemeClr val="tx1"/>
              </a:solidFill>
            </a:endParaRPr>
          </a:p>
        </p:txBody>
      </p:sp>
      <p:sp>
        <p:nvSpPr>
          <p:cNvPr id="225" name="Rectangle 224">
            <a:extLst>
              <a:ext uri="{FF2B5EF4-FFF2-40B4-BE49-F238E27FC236}">
                <a16:creationId xmlns:a16="http://schemas.microsoft.com/office/drawing/2014/main" id="{C6F8634E-8724-2CC8-6523-3960797D919D}"/>
              </a:ext>
            </a:extLst>
          </p:cNvPr>
          <p:cNvSpPr/>
          <p:nvPr>
            <p:custDataLst>
              <p:tags r:id="rId95"/>
            </p:custDataLst>
          </p:nvPr>
        </p:nvSpPr>
        <p:spPr bwMode="gray">
          <a:xfrm>
            <a:off x="11782425" y="4479925"/>
            <a:ext cx="200025" cy="109538"/>
          </a:xfrm>
          <a:prstGeom prst="rect">
            <a:avLst/>
          </a:prstGeom>
          <a:solidFill>
            <a:srgbClr val="4C6C9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14288" tIns="0" rIns="14288" bIns="0" rtlCol="0" anchor="ctr"/>
          <a:lstStyle/>
          <a:p>
            <a:pPr algn="ctr">
              <a:lnSpc>
                <a:spcPct val="90000"/>
              </a:lnSpc>
              <a:spcBef>
                <a:spcPct val="0"/>
              </a:spcBef>
              <a:spcAft>
                <a:spcPct val="0"/>
              </a:spcAft>
            </a:pPr>
            <a:fld id="{2E3BC275-DE3C-46D0-9740-0D49E0EFA543}" type="datetime'''''''''''''''1''''9''''''''''0'''''''">
              <a:rPr lang="en-GB" altLang="en-US" sz="800" smtClean="0">
                <a:solidFill>
                  <a:schemeClr val="bg1"/>
                </a:solidFill>
                <a:effectLst/>
              </a:rPr>
              <a:pPr algn="ctr">
                <a:lnSpc>
                  <a:spcPct val="90000"/>
                </a:lnSpc>
                <a:spcBef>
                  <a:spcPct val="0"/>
                </a:spcBef>
                <a:spcAft>
                  <a:spcPct val="0"/>
                </a:spcAft>
              </a:pPr>
              <a:t>190</a:t>
            </a:fld>
            <a:endParaRPr lang="en-GB" sz="800">
              <a:solidFill>
                <a:schemeClr val="bg1"/>
              </a:solidFill>
            </a:endParaRPr>
          </a:p>
        </p:txBody>
      </p:sp>
      <p:sp>
        <p:nvSpPr>
          <p:cNvPr id="259" name="Rectangle 258">
            <a:extLst>
              <a:ext uri="{FF2B5EF4-FFF2-40B4-BE49-F238E27FC236}">
                <a16:creationId xmlns:a16="http://schemas.microsoft.com/office/drawing/2014/main" id="{5BD900CC-1A38-1E7B-CA04-1C33CCCC495A}"/>
              </a:ext>
            </a:extLst>
          </p:cNvPr>
          <p:cNvSpPr/>
          <p:nvPr>
            <p:custDataLst>
              <p:tags r:id="rId96"/>
            </p:custDataLst>
          </p:nvPr>
        </p:nvSpPr>
        <p:spPr bwMode="gray">
          <a:xfrm>
            <a:off x="6381750" y="4256088"/>
            <a:ext cx="200025" cy="109538"/>
          </a:xfrm>
          <a:prstGeom prst="rect">
            <a:avLst/>
          </a:prstGeom>
          <a:solidFill>
            <a:srgbClr val="C3CFE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14288" tIns="0" rIns="14288" bIns="0" rtlCol="0" anchor="ctr"/>
          <a:lstStyle/>
          <a:p>
            <a:pPr algn="ctr">
              <a:lnSpc>
                <a:spcPct val="90000"/>
              </a:lnSpc>
              <a:spcBef>
                <a:spcPct val="0"/>
              </a:spcBef>
              <a:spcAft>
                <a:spcPct val="0"/>
              </a:spcAft>
            </a:pPr>
            <a:fld id="{84B2893B-2341-4FB1-BD47-BE0C5EA0708B}" type="datetime'2''''''''''''''''5''''''''''''''''''''''''''''''''''''9'''''">
              <a:rPr lang="en-GB" altLang="en-US" sz="800" smtClean="0">
                <a:solidFill>
                  <a:schemeClr val="tx1"/>
                </a:solidFill>
                <a:effectLst/>
              </a:rPr>
              <a:pPr algn="ctr">
                <a:lnSpc>
                  <a:spcPct val="90000"/>
                </a:lnSpc>
                <a:spcBef>
                  <a:spcPct val="0"/>
                </a:spcBef>
                <a:spcAft>
                  <a:spcPct val="0"/>
                </a:spcAft>
              </a:pPr>
              <a:t>259</a:t>
            </a:fld>
            <a:endParaRPr lang="en-GB" sz="800">
              <a:solidFill>
                <a:schemeClr val="tx1"/>
              </a:solidFill>
            </a:endParaRPr>
          </a:p>
        </p:txBody>
      </p:sp>
      <p:sp>
        <p:nvSpPr>
          <p:cNvPr id="215" name="Rectangle 214">
            <a:extLst>
              <a:ext uri="{FF2B5EF4-FFF2-40B4-BE49-F238E27FC236}">
                <a16:creationId xmlns:a16="http://schemas.microsoft.com/office/drawing/2014/main" id="{566C67ED-0749-A533-5B54-31AD7DCBE8AE}"/>
              </a:ext>
            </a:extLst>
          </p:cNvPr>
          <p:cNvSpPr/>
          <p:nvPr>
            <p:custDataLst>
              <p:tags r:id="rId97"/>
            </p:custDataLst>
          </p:nvPr>
        </p:nvSpPr>
        <p:spPr bwMode="gray">
          <a:xfrm>
            <a:off x="9982200" y="3808413"/>
            <a:ext cx="200025" cy="109538"/>
          </a:xfrm>
          <a:prstGeom prst="rect">
            <a:avLst/>
          </a:prstGeom>
          <a:solidFill>
            <a:srgbClr val="C3CFE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14288" tIns="0" rIns="14288" bIns="0" rtlCol="0" anchor="ctr"/>
          <a:lstStyle/>
          <a:p>
            <a:pPr algn="ctr">
              <a:lnSpc>
                <a:spcPct val="90000"/>
              </a:lnSpc>
              <a:spcBef>
                <a:spcPct val="0"/>
              </a:spcBef>
              <a:spcAft>
                <a:spcPct val="0"/>
              </a:spcAft>
            </a:pPr>
            <a:fld id="{D7110331-CF97-4B29-B747-A8AB73DF87A1}" type="datetime'''''''3''''''''''''''''9''''''''''''''9'">
              <a:rPr lang="en-GB" altLang="en-US" sz="800" smtClean="0">
                <a:solidFill>
                  <a:schemeClr val="tx1"/>
                </a:solidFill>
                <a:effectLst/>
              </a:rPr>
              <a:pPr algn="ctr">
                <a:lnSpc>
                  <a:spcPct val="90000"/>
                </a:lnSpc>
                <a:spcBef>
                  <a:spcPct val="0"/>
                </a:spcBef>
                <a:spcAft>
                  <a:spcPct val="0"/>
                </a:spcAft>
              </a:pPr>
              <a:t>399</a:t>
            </a:fld>
            <a:endParaRPr lang="en-GB" sz="800">
              <a:solidFill>
                <a:schemeClr val="tx1"/>
              </a:solidFill>
            </a:endParaRPr>
          </a:p>
        </p:txBody>
      </p:sp>
      <p:sp>
        <p:nvSpPr>
          <p:cNvPr id="172" name="Rectangle 171">
            <a:extLst>
              <a:ext uri="{FF2B5EF4-FFF2-40B4-BE49-F238E27FC236}">
                <a16:creationId xmlns:a16="http://schemas.microsoft.com/office/drawing/2014/main" id="{CCF0262B-C89D-4511-7C14-C9ECDB7BB48D}"/>
              </a:ext>
            </a:extLst>
          </p:cNvPr>
          <p:cNvSpPr/>
          <p:nvPr>
            <p:custDataLst>
              <p:tags r:id="rId98"/>
            </p:custDataLst>
          </p:nvPr>
        </p:nvSpPr>
        <p:spPr bwMode="auto">
          <a:xfrm>
            <a:off x="7902575" y="5907088"/>
            <a:ext cx="179388" cy="133350"/>
          </a:xfrm>
          <a:prstGeom prst="rect">
            <a:avLst/>
          </a:prstGeom>
          <a:solidFill>
            <a:srgbClr val="C3CFE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172">
            <a:extLst>
              <a:ext uri="{FF2B5EF4-FFF2-40B4-BE49-F238E27FC236}">
                <a16:creationId xmlns:a16="http://schemas.microsoft.com/office/drawing/2014/main" id="{78F69CD5-78C2-D3EA-039A-C09612D7338B}"/>
              </a:ext>
            </a:extLst>
          </p:cNvPr>
          <p:cNvSpPr/>
          <p:nvPr>
            <p:custDataLst>
              <p:tags r:id="rId99"/>
            </p:custDataLst>
          </p:nvPr>
        </p:nvSpPr>
        <p:spPr bwMode="auto">
          <a:xfrm>
            <a:off x="10034588" y="5907088"/>
            <a:ext cx="179388" cy="133350"/>
          </a:xfrm>
          <a:prstGeom prst="rect">
            <a:avLst/>
          </a:prstGeom>
          <a:solidFill>
            <a:srgbClr val="4C6C9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a:extLst>
              <a:ext uri="{FF2B5EF4-FFF2-40B4-BE49-F238E27FC236}">
                <a16:creationId xmlns:a16="http://schemas.microsoft.com/office/drawing/2014/main" id="{99062FF2-A7C5-9BDF-5CE8-10DAF54B960A}"/>
              </a:ext>
            </a:extLst>
          </p:cNvPr>
          <p:cNvSpPr/>
          <p:nvPr>
            <p:custDataLst>
              <p:tags r:id="rId100"/>
            </p:custDataLst>
          </p:nvPr>
        </p:nvSpPr>
        <p:spPr bwMode="auto">
          <a:xfrm>
            <a:off x="5853113" y="5935663"/>
            <a:ext cx="76200" cy="76200"/>
          </a:xfrm>
          <a:prstGeom prst="ellipse">
            <a:avLst/>
          </a:prstGeom>
          <a:solidFill>
            <a:srgbClr val="364D6E"/>
          </a:solidFill>
          <a:ln w="9525" cmpd="sng" algn="ctr">
            <a:solidFill>
              <a:srgbClr val="364D6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174">
            <a:extLst>
              <a:ext uri="{FF2B5EF4-FFF2-40B4-BE49-F238E27FC236}">
                <a16:creationId xmlns:a16="http://schemas.microsoft.com/office/drawing/2014/main" id="{2F7400EC-3DC6-CB63-A027-E5DF99AAC992}"/>
              </a:ext>
            </a:extLst>
          </p:cNvPr>
          <p:cNvSpPr/>
          <p:nvPr>
            <p:custDataLst>
              <p:tags r:id="rId101"/>
            </p:custDataLst>
          </p:nvPr>
        </p:nvSpPr>
        <p:spPr bwMode="auto">
          <a:xfrm>
            <a:off x="6032501" y="5902325"/>
            <a:ext cx="1768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lstStyle/>
          <a:p>
            <a:pPr>
              <a:spcBef>
                <a:spcPct val="0"/>
              </a:spcBef>
              <a:spcAft>
                <a:spcPct val="0"/>
              </a:spcAft>
            </a:pPr>
            <a:fld id="{5EC7FC4E-60BE-4F2C-A08F-8C3FC4980FFF}" type="datetime'1''8''0'''''' day ''t''''r''anspa''rency ''di''recti''v''''e*'">
              <a:rPr lang="en-US" altLang="en-US" sz="1000" smtClean="0">
                <a:solidFill>
                  <a:schemeClr val="tx1"/>
                </a:solidFill>
              </a:rPr>
              <a:pPr/>
              <a:t>180 day transparency directive*</a:t>
            </a:fld>
            <a:endParaRPr lang="en-US" sz="1000">
              <a:solidFill>
                <a:schemeClr val="tx1"/>
              </a:solidFill>
            </a:endParaRPr>
          </a:p>
        </p:txBody>
      </p:sp>
      <p:sp>
        <p:nvSpPr>
          <p:cNvPr id="176" name="Rectangle 175">
            <a:extLst>
              <a:ext uri="{FF2B5EF4-FFF2-40B4-BE49-F238E27FC236}">
                <a16:creationId xmlns:a16="http://schemas.microsoft.com/office/drawing/2014/main" id="{4A41F2B1-3C19-A719-780F-2340C251B32C}"/>
              </a:ext>
            </a:extLst>
          </p:cNvPr>
          <p:cNvSpPr/>
          <p:nvPr>
            <p:custDataLst>
              <p:tags r:id="rId102"/>
            </p:custDataLst>
          </p:nvPr>
        </p:nvSpPr>
        <p:spPr bwMode="auto">
          <a:xfrm>
            <a:off x="8132763" y="5902325"/>
            <a:ext cx="18002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lstStyle/>
          <a:p>
            <a:pPr>
              <a:spcBef>
                <a:spcPct val="0"/>
              </a:spcBef>
              <a:spcAft>
                <a:spcPct val="0"/>
              </a:spcAft>
            </a:pPr>
            <a:fld id="{C61DC8FC-2C18-472B-89C9-4619E0D7AAD7}" type="datetime'''''Tim''e ''t''o r''eimbursem''''en''''t deci''sio''n'''">
              <a:rPr lang="en-US" altLang="en-US" sz="1000" smtClean="0">
                <a:solidFill>
                  <a:schemeClr val="tx1"/>
                </a:solidFill>
              </a:rPr>
              <a:pPr/>
              <a:t>Time to reimbursement decision</a:t>
            </a:fld>
            <a:endParaRPr lang="en-US" sz="1000">
              <a:solidFill>
                <a:schemeClr val="tx1"/>
              </a:solidFill>
            </a:endParaRPr>
          </a:p>
        </p:txBody>
      </p:sp>
      <p:sp>
        <p:nvSpPr>
          <p:cNvPr id="177" name="Rectangle 176">
            <a:extLst>
              <a:ext uri="{FF2B5EF4-FFF2-40B4-BE49-F238E27FC236}">
                <a16:creationId xmlns:a16="http://schemas.microsoft.com/office/drawing/2014/main" id="{BFB4CC8F-020B-5958-660B-85D5C4D8CA06}"/>
              </a:ext>
            </a:extLst>
          </p:cNvPr>
          <p:cNvSpPr/>
          <p:nvPr>
            <p:custDataLst>
              <p:tags r:id="rId103"/>
            </p:custDataLst>
          </p:nvPr>
        </p:nvSpPr>
        <p:spPr bwMode="auto">
          <a:xfrm>
            <a:off x="10264776" y="5902325"/>
            <a:ext cx="10128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lstStyle/>
          <a:p>
            <a:pPr>
              <a:spcBef>
                <a:spcPct val="0"/>
              </a:spcBef>
              <a:spcAft>
                <a:spcPct val="0"/>
              </a:spcAft>
            </a:pPr>
            <a:fld id="{399B6079-9A7E-4C94-8C20-A805AAAB869E}" type="datetime'''''T''''''''''i''m''''''''e'' ''to ''P&amp;R'' f''''''il''ing'''">
              <a:rPr lang="en-US" altLang="en-US" sz="1000" smtClean="0">
                <a:solidFill>
                  <a:schemeClr val="tx1"/>
                </a:solidFill>
              </a:rPr>
              <a:pPr/>
              <a:t>Time to P&amp;R filing</a:t>
            </a:fld>
            <a:endParaRPr lang="en-US" sz="1000">
              <a:solidFill>
                <a:schemeClr val="tx1"/>
              </a:solidFill>
            </a:endParaRPr>
          </a:p>
        </p:txBody>
      </p:sp>
    </p:spTree>
    <p:extLst>
      <p:ext uri="{BB962C8B-B14F-4D97-AF65-F5344CB8AC3E}">
        <p14:creationId xmlns:p14="http://schemas.microsoft.com/office/powerpoint/2010/main" val="3877413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8699BA0-1E74-D693-B9C5-617E7C105B68}"/>
              </a:ext>
            </a:extLst>
          </p:cNvPr>
          <p:cNvGraphicFramePr>
            <a:graphicFrameLocks noChangeAspect="1"/>
          </p:cNvGraphicFramePr>
          <p:nvPr>
            <p:custDataLst>
              <p:tags r:id="rId1"/>
            </p:custDataLst>
            <p:extLst>
              <p:ext uri="{D42A27DB-BD31-4B8C-83A1-F6EECF244321}">
                <p14:modId xmlns:p14="http://schemas.microsoft.com/office/powerpoint/2010/main" val="42510729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5" name="Object 4" hidden="1">
                        <a:extLst>
                          <a:ext uri="{FF2B5EF4-FFF2-40B4-BE49-F238E27FC236}">
                            <a16:creationId xmlns:a16="http://schemas.microsoft.com/office/drawing/2014/main" id="{A8699BA0-1E74-D693-B9C5-617E7C105B6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FBB8010-0C4B-543F-4299-D60CDDA51561}"/>
              </a:ext>
            </a:extLst>
          </p:cNvPr>
          <p:cNvSpPr>
            <a:spLocks noGrp="1"/>
          </p:cNvSpPr>
          <p:nvPr>
            <p:ph type="title"/>
          </p:nvPr>
        </p:nvSpPr>
        <p:spPr/>
        <p:txBody>
          <a:bodyPr vert="horz"/>
          <a:lstStyle/>
          <a:p>
            <a:r>
              <a:rPr lang="en-US"/>
              <a:t>As set out in the root causes analysis, the reasons for both delays in P&amp;R filing and P&amp;R decision making are multi-factorial</a:t>
            </a:r>
            <a:endParaRPr lang="en-GB"/>
          </a:p>
        </p:txBody>
      </p:sp>
      <p:sp>
        <p:nvSpPr>
          <p:cNvPr id="16" name="Arrow: Pentagon 15">
            <a:extLst>
              <a:ext uri="{FF2B5EF4-FFF2-40B4-BE49-F238E27FC236}">
                <a16:creationId xmlns:a16="http://schemas.microsoft.com/office/drawing/2014/main" id="{06E59DED-D381-D7D9-26B0-86F190789146}"/>
              </a:ext>
            </a:extLst>
          </p:cNvPr>
          <p:cNvSpPr/>
          <p:nvPr/>
        </p:nvSpPr>
        <p:spPr>
          <a:xfrm>
            <a:off x="0" y="0"/>
            <a:ext cx="3240000" cy="263951"/>
          </a:xfrm>
          <a:prstGeom prst="homePlat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t>Speed of marketing authorisation</a:t>
            </a:r>
          </a:p>
        </p:txBody>
      </p:sp>
      <p:sp>
        <p:nvSpPr>
          <p:cNvPr id="18" name="Arrow: Chevron 17">
            <a:extLst>
              <a:ext uri="{FF2B5EF4-FFF2-40B4-BE49-F238E27FC236}">
                <a16:creationId xmlns:a16="http://schemas.microsoft.com/office/drawing/2014/main" id="{C1E8C1C5-2C30-38DF-A68C-F5C1A810C8B7}"/>
              </a:ext>
            </a:extLst>
          </p:cNvPr>
          <p:cNvSpPr/>
          <p:nvPr/>
        </p:nvSpPr>
        <p:spPr>
          <a:xfrm>
            <a:off x="2984000" y="0"/>
            <a:ext cx="3240000" cy="263951"/>
          </a:xfrm>
          <a:prstGeom prst="chevron">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bg1"/>
                </a:solidFill>
              </a:rPr>
              <a:t>Status of filing and reimbursement</a:t>
            </a:r>
          </a:p>
        </p:txBody>
      </p:sp>
      <p:sp>
        <p:nvSpPr>
          <p:cNvPr id="13" name="Arrow: Chevron 12">
            <a:extLst>
              <a:ext uri="{FF2B5EF4-FFF2-40B4-BE49-F238E27FC236}">
                <a16:creationId xmlns:a16="http://schemas.microsoft.com/office/drawing/2014/main" id="{F27955D1-9679-0748-7D4A-FD216C1534F5}"/>
              </a:ext>
            </a:extLst>
          </p:cNvPr>
          <p:cNvSpPr/>
          <p:nvPr/>
        </p:nvSpPr>
        <p:spPr>
          <a:xfrm>
            <a:off x="5968000" y="0"/>
            <a:ext cx="3240000" cy="263951"/>
          </a:xfrm>
          <a:prstGeom prst="chevron">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bg1"/>
                </a:solidFill>
              </a:rPr>
              <a:t>Speed of filing and reimbursement</a:t>
            </a:r>
          </a:p>
        </p:txBody>
      </p:sp>
      <p:sp>
        <p:nvSpPr>
          <p:cNvPr id="17" name="Rectangle 16">
            <a:extLst>
              <a:ext uri="{FF2B5EF4-FFF2-40B4-BE49-F238E27FC236}">
                <a16:creationId xmlns:a16="http://schemas.microsoft.com/office/drawing/2014/main" id="{383EA528-A1F7-A5AC-E473-F64FD628393A}"/>
              </a:ext>
            </a:extLst>
          </p:cNvPr>
          <p:cNvSpPr/>
          <p:nvPr/>
        </p:nvSpPr>
        <p:spPr>
          <a:xfrm>
            <a:off x="0" y="0"/>
            <a:ext cx="9208000" cy="33936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Chevron 13">
            <a:extLst>
              <a:ext uri="{FF2B5EF4-FFF2-40B4-BE49-F238E27FC236}">
                <a16:creationId xmlns:a16="http://schemas.microsoft.com/office/drawing/2014/main" id="{593DE50B-439F-A8DE-42E1-05892D466F1F}"/>
              </a:ext>
            </a:extLst>
          </p:cNvPr>
          <p:cNvSpPr/>
          <p:nvPr/>
        </p:nvSpPr>
        <p:spPr>
          <a:xfrm>
            <a:off x="8952000" y="0"/>
            <a:ext cx="3240000" cy="263951"/>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bg1"/>
                </a:solidFill>
              </a:rPr>
              <a:t>Root causes of delays</a:t>
            </a:r>
          </a:p>
        </p:txBody>
      </p:sp>
      <p:sp>
        <p:nvSpPr>
          <p:cNvPr id="7" name="Rectangle 6">
            <a:extLst>
              <a:ext uri="{FF2B5EF4-FFF2-40B4-BE49-F238E27FC236}">
                <a16:creationId xmlns:a16="http://schemas.microsoft.com/office/drawing/2014/main" id="{0A50F9B0-FF14-0DB0-8A83-341252E81A6A}"/>
              </a:ext>
            </a:extLst>
          </p:cNvPr>
          <p:cNvSpPr/>
          <p:nvPr/>
        </p:nvSpPr>
        <p:spPr>
          <a:xfrm>
            <a:off x="685801" y="1768879"/>
            <a:ext cx="4341708" cy="4085166"/>
          </a:xfrm>
          <a:prstGeom prst="rect">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Bef>
                <a:spcPts val="600"/>
              </a:spcBef>
              <a:spcAft>
                <a:spcPts val="600"/>
              </a:spcAft>
              <a:buFont typeface="Arial" panose="020B0604020202020204" pitchFamily="34" charset="0"/>
              <a:buChar char="•"/>
            </a:pPr>
            <a:r>
              <a:rPr lang="en-US" sz="1400" dirty="0">
                <a:solidFill>
                  <a:schemeClr val="tx1"/>
                </a:solidFill>
              </a:rPr>
              <a:t>Root causes for non-filing have been grouped according to the stage of the P&amp;R process and the stakeholders involved </a:t>
            </a:r>
          </a:p>
          <a:p>
            <a:pPr marL="285750" indent="-285750">
              <a:spcBef>
                <a:spcPts val="600"/>
              </a:spcBef>
              <a:spcAft>
                <a:spcPts val="600"/>
              </a:spcAft>
              <a:buFont typeface="Arial" panose="020B0604020202020204" pitchFamily="34" charset="0"/>
              <a:buChar char="•"/>
            </a:pPr>
            <a:r>
              <a:rPr lang="en-US" sz="1400" dirty="0">
                <a:solidFill>
                  <a:schemeClr val="tx1"/>
                </a:solidFill>
              </a:rPr>
              <a:t>There is an even spread across the different categories of root causes, reflecting the </a:t>
            </a:r>
            <a:r>
              <a:rPr lang="en-US" sz="1400" b="1" dirty="0">
                <a:solidFill>
                  <a:schemeClr val="accent2">
                    <a:lumMod val="75000"/>
                  </a:schemeClr>
                </a:solidFill>
              </a:rPr>
              <a:t>multi-factorial and varied nature </a:t>
            </a:r>
            <a:r>
              <a:rPr lang="en-US" sz="1400" dirty="0">
                <a:solidFill>
                  <a:schemeClr val="tx1"/>
                </a:solidFill>
              </a:rPr>
              <a:t>of the P&amp;R filing process </a:t>
            </a:r>
          </a:p>
          <a:p>
            <a:pPr marL="285750" indent="-285750">
              <a:spcBef>
                <a:spcPts val="600"/>
              </a:spcBef>
              <a:spcAft>
                <a:spcPts val="600"/>
              </a:spcAft>
              <a:buFont typeface="Arial" panose="020B0604020202020204" pitchFamily="34" charset="0"/>
              <a:buChar char="•"/>
            </a:pPr>
            <a:r>
              <a:rPr lang="en-US" sz="1400" dirty="0">
                <a:solidFill>
                  <a:schemeClr val="tx1"/>
                </a:solidFill>
              </a:rPr>
              <a:t>The even distribution across different categories of root causes for non-filing underline that </a:t>
            </a:r>
            <a:r>
              <a:rPr lang="en-US" sz="1400" b="1" dirty="0">
                <a:solidFill>
                  <a:srgbClr val="08889B"/>
                </a:solidFill>
              </a:rPr>
              <a:t>improving P&amp;R filing rate is a shared responsibility, </a:t>
            </a:r>
            <a:r>
              <a:rPr lang="en-US" sz="1400" dirty="0">
                <a:solidFill>
                  <a:schemeClr val="tx1"/>
                </a:solidFill>
              </a:rPr>
              <a:t>that will require a shared solution from all different stakeholders</a:t>
            </a:r>
          </a:p>
        </p:txBody>
      </p:sp>
      <p:sp>
        <p:nvSpPr>
          <p:cNvPr id="8" name="Rectangle 7">
            <a:extLst>
              <a:ext uri="{FF2B5EF4-FFF2-40B4-BE49-F238E27FC236}">
                <a16:creationId xmlns:a16="http://schemas.microsoft.com/office/drawing/2014/main" id="{37D77883-BD75-2BFC-6E58-FBD6D5442703}"/>
              </a:ext>
            </a:extLst>
          </p:cNvPr>
          <p:cNvSpPr/>
          <p:nvPr/>
        </p:nvSpPr>
        <p:spPr>
          <a:xfrm>
            <a:off x="685801" y="1386417"/>
            <a:ext cx="4341708" cy="38246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r>
              <a:rPr lang="en-GB" sz="1400" b="1" dirty="0">
                <a:solidFill>
                  <a:schemeClr val="accent2">
                    <a:lumMod val="75000"/>
                  </a:schemeClr>
                </a:solidFill>
              </a:rPr>
              <a:t>Key findings: Reasons for not filing for P&amp;R</a:t>
            </a:r>
          </a:p>
        </p:txBody>
      </p:sp>
      <p:sp>
        <p:nvSpPr>
          <p:cNvPr id="9" name="TextBox 8">
            <a:extLst>
              <a:ext uri="{FF2B5EF4-FFF2-40B4-BE49-F238E27FC236}">
                <a16:creationId xmlns:a16="http://schemas.microsoft.com/office/drawing/2014/main" id="{EACEA520-9D81-7A17-FFD7-D056CD3C3F1B}"/>
              </a:ext>
            </a:extLst>
          </p:cNvPr>
          <p:cNvSpPr txBox="1"/>
          <p:nvPr/>
        </p:nvSpPr>
        <p:spPr>
          <a:xfrm>
            <a:off x="5348178" y="1517650"/>
            <a:ext cx="6540610" cy="276999"/>
          </a:xfrm>
          <a:prstGeom prst="rect">
            <a:avLst/>
          </a:prstGeom>
          <a:noFill/>
        </p:spPr>
        <p:txBody>
          <a:bodyPr wrap="square">
            <a:spAutoFit/>
          </a:bodyPr>
          <a:lstStyle/>
          <a:p>
            <a:pPr algn="ctr"/>
            <a:r>
              <a:rPr lang="en-US" sz="1200" b="1" i="1" dirty="0"/>
              <a:t>Categorization of root causes </a:t>
            </a:r>
            <a:endParaRPr lang="en-GB" sz="1200" b="1" i="1" baseline="30000" dirty="0"/>
          </a:p>
        </p:txBody>
      </p:sp>
      <p:sp>
        <p:nvSpPr>
          <p:cNvPr id="15" name="Rectangle: Rounded Corners 14">
            <a:extLst>
              <a:ext uri="{FF2B5EF4-FFF2-40B4-BE49-F238E27FC236}">
                <a16:creationId xmlns:a16="http://schemas.microsoft.com/office/drawing/2014/main" id="{C7E076F7-8748-B391-DF89-81F5C95D6E4B}"/>
              </a:ext>
            </a:extLst>
          </p:cNvPr>
          <p:cNvSpPr/>
          <p:nvPr/>
        </p:nvSpPr>
        <p:spPr>
          <a:xfrm>
            <a:off x="5310973" y="1878768"/>
            <a:ext cx="3184349" cy="1072402"/>
          </a:xfrm>
          <a:prstGeom prst="roundRect">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TextBox 31">
            <a:extLst>
              <a:ext uri="{FF2B5EF4-FFF2-40B4-BE49-F238E27FC236}">
                <a16:creationId xmlns:a16="http://schemas.microsoft.com/office/drawing/2014/main" id="{DCE038F6-CBE1-479A-CF8B-8C7F9EA7FD3F}"/>
              </a:ext>
            </a:extLst>
          </p:cNvPr>
          <p:cNvSpPr txBox="1"/>
          <p:nvPr/>
        </p:nvSpPr>
        <p:spPr>
          <a:xfrm>
            <a:off x="5310973" y="1868133"/>
            <a:ext cx="3186000" cy="276999"/>
          </a:xfrm>
          <a:prstGeom prst="rect">
            <a:avLst/>
          </a:prstGeom>
          <a:noFill/>
        </p:spPr>
        <p:txBody>
          <a:bodyPr wrap="square" rtlCol="0">
            <a:spAutoFit/>
          </a:bodyPr>
          <a:lstStyle/>
          <a:p>
            <a:pPr algn="ctr"/>
            <a:r>
              <a:rPr lang="en-GB" sz="1200" b="1" dirty="0">
                <a:solidFill>
                  <a:schemeClr val="accent2">
                    <a:lumMod val="75000"/>
                  </a:schemeClr>
                </a:solidFill>
              </a:rPr>
              <a:t>Health system infrastructure</a:t>
            </a:r>
          </a:p>
        </p:txBody>
      </p:sp>
      <p:sp>
        <p:nvSpPr>
          <p:cNvPr id="33" name="TextBox 32">
            <a:extLst>
              <a:ext uri="{FF2B5EF4-FFF2-40B4-BE49-F238E27FC236}">
                <a16:creationId xmlns:a16="http://schemas.microsoft.com/office/drawing/2014/main" id="{1982E1E7-8273-7C63-D066-70E3EA512A15}"/>
              </a:ext>
            </a:extLst>
          </p:cNvPr>
          <p:cNvSpPr txBox="1"/>
          <p:nvPr/>
        </p:nvSpPr>
        <p:spPr>
          <a:xfrm>
            <a:off x="5461070" y="2121294"/>
            <a:ext cx="2958561" cy="430887"/>
          </a:xfrm>
          <a:prstGeom prst="rect">
            <a:avLst/>
          </a:prstGeom>
          <a:noFill/>
        </p:spPr>
        <p:txBody>
          <a:bodyPr wrap="square" rtlCol="0">
            <a:spAutoFit/>
          </a:bodyPr>
          <a:lstStyle/>
          <a:p>
            <a:pPr algn="ctr"/>
            <a:r>
              <a:rPr lang="en-GB" sz="1050" dirty="0">
                <a:solidFill>
                  <a:schemeClr val="accent2">
                    <a:lumMod val="75000"/>
                  </a:schemeClr>
                </a:solidFill>
              </a:rPr>
              <a:t>Lack of required healthcare infrastructure to support utilization</a:t>
            </a:r>
          </a:p>
        </p:txBody>
      </p:sp>
      <p:sp>
        <p:nvSpPr>
          <p:cNvPr id="34" name="TextBox 33">
            <a:extLst>
              <a:ext uri="{FF2B5EF4-FFF2-40B4-BE49-F238E27FC236}">
                <a16:creationId xmlns:a16="http://schemas.microsoft.com/office/drawing/2014/main" id="{7E6A5F75-E4B9-55A9-F64C-202775DB1657}"/>
              </a:ext>
            </a:extLst>
          </p:cNvPr>
          <p:cNvSpPr txBox="1"/>
          <p:nvPr/>
        </p:nvSpPr>
        <p:spPr>
          <a:xfrm>
            <a:off x="5461069" y="2520282"/>
            <a:ext cx="2958561" cy="430887"/>
          </a:xfrm>
          <a:prstGeom prst="rect">
            <a:avLst/>
          </a:prstGeom>
          <a:noFill/>
        </p:spPr>
        <p:txBody>
          <a:bodyPr wrap="square" rtlCol="0">
            <a:spAutoFit/>
          </a:bodyPr>
          <a:lstStyle/>
          <a:p>
            <a:pPr algn="ctr"/>
            <a:r>
              <a:rPr lang="en-GB" sz="1050" dirty="0">
                <a:solidFill>
                  <a:schemeClr val="accent2">
                    <a:lumMod val="75000"/>
                  </a:schemeClr>
                </a:solidFill>
              </a:rPr>
              <a:t>Lack of healthcare funding to support utilization</a:t>
            </a:r>
          </a:p>
        </p:txBody>
      </p:sp>
      <p:grpSp>
        <p:nvGrpSpPr>
          <p:cNvPr id="10" name="Group 9">
            <a:extLst>
              <a:ext uri="{FF2B5EF4-FFF2-40B4-BE49-F238E27FC236}">
                <a16:creationId xmlns:a16="http://schemas.microsoft.com/office/drawing/2014/main" id="{80ACC46C-3130-11C5-4355-B5344373ACA7}"/>
              </a:ext>
            </a:extLst>
          </p:cNvPr>
          <p:cNvGrpSpPr/>
          <p:nvPr/>
        </p:nvGrpSpPr>
        <p:grpSpPr>
          <a:xfrm>
            <a:off x="5310147" y="3085350"/>
            <a:ext cx="3186000" cy="906828"/>
            <a:chOff x="8622372" y="1868132"/>
            <a:chExt cx="3186000" cy="906828"/>
          </a:xfrm>
        </p:grpSpPr>
        <p:sp>
          <p:nvSpPr>
            <p:cNvPr id="35" name="Rectangle: Rounded Corners 34">
              <a:extLst>
                <a:ext uri="{FF2B5EF4-FFF2-40B4-BE49-F238E27FC236}">
                  <a16:creationId xmlns:a16="http://schemas.microsoft.com/office/drawing/2014/main" id="{24F19E6A-84DD-5E81-3995-0E0CBB3DBD40}"/>
                </a:ext>
              </a:extLst>
            </p:cNvPr>
            <p:cNvSpPr/>
            <p:nvPr/>
          </p:nvSpPr>
          <p:spPr>
            <a:xfrm>
              <a:off x="8622372" y="1878767"/>
              <a:ext cx="3184349" cy="896193"/>
            </a:xfrm>
            <a:prstGeom prst="roundRect">
              <a:avLst/>
            </a:prstGeom>
            <a:noFill/>
            <a:ln w="19050">
              <a:solidFill>
                <a:srgbClr val="4C6C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TextBox 35">
              <a:extLst>
                <a:ext uri="{FF2B5EF4-FFF2-40B4-BE49-F238E27FC236}">
                  <a16:creationId xmlns:a16="http://schemas.microsoft.com/office/drawing/2014/main" id="{06E35450-96F7-B2BE-78E4-992E9DCB3192}"/>
                </a:ext>
              </a:extLst>
            </p:cNvPr>
            <p:cNvSpPr txBox="1"/>
            <p:nvPr/>
          </p:nvSpPr>
          <p:spPr>
            <a:xfrm>
              <a:off x="8622372" y="1868132"/>
              <a:ext cx="3186000" cy="276999"/>
            </a:xfrm>
            <a:prstGeom prst="rect">
              <a:avLst/>
            </a:prstGeom>
            <a:noFill/>
          </p:spPr>
          <p:txBody>
            <a:bodyPr wrap="square" rtlCol="0">
              <a:spAutoFit/>
            </a:bodyPr>
            <a:lstStyle/>
            <a:p>
              <a:pPr algn="ctr"/>
              <a:r>
                <a:rPr lang="en-GB" sz="1200" b="1" dirty="0">
                  <a:solidFill>
                    <a:srgbClr val="4C6C9C"/>
                  </a:solidFill>
                </a:rPr>
                <a:t>P&amp;R process</a:t>
              </a:r>
            </a:p>
          </p:txBody>
        </p:sp>
        <p:sp>
          <p:nvSpPr>
            <p:cNvPr id="37" name="TextBox 36">
              <a:extLst>
                <a:ext uri="{FF2B5EF4-FFF2-40B4-BE49-F238E27FC236}">
                  <a16:creationId xmlns:a16="http://schemas.microsoft.com/office/drawing/2014/main" id="{C390C6AD-171E-373A-D11D-93619EC5FF66}"/>
                </a:ext>
              </a:extLst>
            </p:cNvPr>
            <p:cNvSpPr txBox="1"/>
            <p:nvPr/>
          </p:nvSpPr>
          <p:spPr>
            <a:xfrm>
              <a:off x="8772469" y="2121293"/>
              <a:ext cx="2958561" cy="253916"/>
            </a:xfrm>
            <a:prstGeom prst="rect">
              <a:avLst/>
            </a:prstGeom>
            <a:noFill/>
          </p:spPr>
          <p:txBody>
            <a:bodyPr wrap="square" rtlCol="0">
              <a:spAutoFit/>
            </a:bodyPr>
            <a:lstStyle/>
            <a:p>
              <a:pPr algn="ctr"/>
              <a:r>
                <a:rPr lang="en-GB" sz="1050" dirty="0">
                  <a:solidFill>
                    <a:srgbClr val="4C6C9C"/>
                  </a:solidFill>
                </a:rPr>
                <a:t>Country filing requirements</a:t>
              </a:r>
            </a:p>
          </p:txBody>
        </p:sp>
        <p:sp>
          <p:nvSpPr>
            <p:cNvPr id="38" name="TextBox 37">
              <a:extLst>
                <a:ext uri="{FF2B5EF4-FFF2-40B4-BE49-F238E27FC236}">
                  <a16:creationId xmlns:a16="http://schemas.microsoft.com/office/drawing/2014/main" id="{87B29B14-5889-B230-8F13-BD9E002BBF86}"/>
                </a:ext>
              </a:extLst>
            </p:cNvPr>
            <p:cNvSpPr txBox="1"/>
            <p:nvPr/>
          </p:nvSpPr>
          <p:spPr>
            <a:xfrm>
              <a:off x="8772469" y="2359462"/>
              <a:ext cx="2958561" cy="415498"/>
            </a:xfrm>
            <a:prstGeom prst="rect">
              <a:avLst/>
            </a:prstGeom>
            <a:noFill/>
          </p:spPr>
          <p:txBody>
            <a:bodyPr wrap="square" rtlCol="0">
              <a:spAutoFit/>
            </a:bodyPr>
            <a:lstStyle/>
            <a:p>
              <a:pPr algn="ctr"/>
              <a:r>
                <a:rPr lang="en-GB" sz="1050" dirty="0">
                  <a:solidFill>
                    <a:srgbClr val="4C6C9C"/>
                  </a:solidFill>
                </a:rPr>
                <a:t>The impact of external reference pricing on other EU countries</a:t>
              </a:r>
            </a:p>
          </p:txBody>
        </p:sp>
      </p:grpSp>
      <p:grpSp>
        <p:nvGrpSpPr>
          <p:cNvPr id="12" name="Group 11">
            <a:extLst>
              <a:ext uri="{FF2B5EF4-FFF2-40B4-BE49-F238E27FC236}">
                <a16:creationId xmlns:a16="http://schemas.microsoft.com/office/drawing/2014/main" id="{C287F9BA-09C6-AE08-D96F-BE83FFA63FD2}"/>
              </a:ext>
            </a:extLst>
          </p:cNvPr>
          <p:cNvGrpSpPr/>
          <p:nvPr/>
        </p:nvGrpSpPr>
        <p:grpSpPr>
          <a:xfrm>
            <a:off x="8627361" y="3085350"/>
            <a:ext cx="3186000" cy="906065"/>
            <a:chOff x="5307214" y="3085350"/>
            <a:chExt cx="3186000" cy="906065"/>
          </a:xfrm>
        </p:grpSpPr>
        <p:sp>
          <p:nvSpPr>
            <p:cNvPr id="39" name="Rectangle: Rounded Corners 38">
              <a:extLst>
                <a:ext uri="{FF2B5EF4-FFF2-40B4-BE49-F238E27FC236}">
                  <a16:creationId xmlns:a16="http://schemas.microsoft.com/office/drawing/2014/main" id="{A665E0CB-DE6A-F618-D962-378CD50767F8}"/>
                </a:ext>
              </a:extLst>
            </p:cNvPr>
            <p:cNvSpPr/>
            <p:nvPr/>
          </p:nvSpPr>
          <p:spPr>
            <a:xfrm>
              <a:off x="5307214" y="3095985"/>
              <a:ext cx="3184349" cy="895430"/>
            </a:xfrm>
            <a:prstGeom prst="roundRect">
              <a:avLst/>
            </a:prstGeom>
            <a:noFill/>
            <a:ln w="19050">
              <a:solidFill>
                <a:srgbClr val="9DB1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TextBox 40">
              <a:extLst>
                <a:ext uri="{FF2B5EF4-FFF2-40B4-BE49-F238E27FC236}">
                  <a16:creationId xmlns:a16="http://schemas.microsoft.com/office/drawing/2014/main" id="{80858881-E5D3-653A-36C1-7163D0076267}"/>
                </a:ext>
              </a:extLst>
            </p:cNvPr>
            <p:cNvSpPr txBox="1"/>
            <p:nvPr/>
          </p:nvSpPr>
          <p:spPr>
            <a:xfrm>
              <a:off x="5307214" y="3085350"/>
              <a:ext cx="3186000" cy="276999"/>
            </a:xfrm>
            <a:prstGeom prst="rect">
              <a:avLst/>
            </a:prstGeom>
            <a:noFill/>
          </p:spPr>
          <p:txBody>
            <a:bodyPr wrap="square" rtlCol="0">
              <a:spAutoFit/>
            </a:bodyPr>
            <a:lstStyle/>
            <a:p>
              <a:pPr algn="ctr"/>
              <a:r>
                <a:rPr lang="en-GB" sz="1200" b="1" dirty="0">
                  <a:solidFill>
                    <a:srgbClr val="9DB1CF"/>
                  </a:solidFill>
                </a:rPr>
                <a:t>Value assessment process</a:t>
              </a:r>
            </a:p>
          </p:txBody>
        </p:sp>
        <p:sp>
          <p:nvSpPr>
            <p:cNvPr id="42" name="TextBox 41">
              <a:extLst>
                <a:ext uri="{FF2B5EF4-FFF2-40B4-BE49-F238E27FC236}">
                  <a16:creationId xmlns:a16="http://schemas.microsoft.com/office/drawing/2014/main" id="{8EAC224B-51E3-320C-6A6C-A8253E2F2BAE}"/>
                </a:ext>
              </a:extLst>
            </p:cNvPr>
            <p:cNvSpPr txBox="1"/>
            <p:nvPr/>
          </p:nvSpPr>
          <p:spPr>
            <a:xfrm>
              <a:off x="5457311" y="3338511"/>
              <a:ext cx="2958561" cy="415498"/>
            </a:xfrm>
            <a:prstGeom prst="rect">
              <a:avLst/>
            </a:prstGeom>
            <a:noFill/>
          </p:spPr>
          <p:txBody>
            <a:bodyPr wrap="square" rtlCol="0">
              <a:spAutoFit/>
            </a:bodyPr>
            <a:lstStyle/>
            <a:p>
              <a:pPr algn="ctr"/>
              <a:r>
                <a:rPr lang="en-GB" sz="1050" dirty="0">
                  <a:solidFill>
                    <a:srgbClr val="9DB1CF"/>
                  </a:solidFill>
                </a:rPr>
                <a:t>Evidence package unlikely to meet country requirements</a:t>
              </a:r>
            </a:p>
          </p:txBody>
        </p:sp>
        <p:sp>
          <p:nvSpPr>
            <p:cNvPr id="43" name="TextBox 42">
              <a:extLst>
                <a:ext uri="{FF2B5EF4-FFF2-40B4-BE49-F238E27FC236}">
                  <a16:creationId xmlns:a16="http://schemas.microsoft.com/office/drawing/2014/main" id="{5891B787-695B-2D26-AF8D-72B594F5881D}"/>
                </a:ext>
              </a:extLst>
            </p:cNvPr>
            <p:cNvSpPr txBox="1"/>
            <p:nvPr/>
          </p:nvSpPr>
          <p:spPr>
            <a:xfrm>
              <a:off x="5457310" y="3737499"/>
              <a:ext cx="2958561" cy="253916"/>
            </a:xfrm>
            <a:prstGeom prst="rect">
              <a:avLst/>
            </a:prstGeom>
            <a:noFill/>
          </p:spPr>
          <p:txBody>
            <a:bodyPr wrap="square" rtlCol="0">
              <a:spAutoFit/>
            </a:bodyPr>
            <a:lstStyle/>
            <a:p>
              <a:pPr algn="ctr"/>
              <a:r>
                <a:rPr lang="en-GB" sz="1050" dirty="0">
                  <a:solidFill>
                    <a:srgbClr val="9DB1CF"/>
                  </a:solidFill>
                </a:rPr>
                <a:t>Low value attributed to class competitors</a:t>
              </a:r>
            </a:p>
          </p:txBody>
        </p:sp>
      </p:grpSp>
      <p:grpSp>
        <p:nvGrpSpPr>
          <p:cNvPr id="11" name="Group 10">
            <a:extLst>
              <a:ext uri="{FF2B5EF4-FFF2-40B4-BE49-F238E27FC236}">
                <a16:creationId xmlns:a16="http://schemas.microsoft.com/office/drawing/2014/main" id="{57A8F965-55BC-C96B-1138-D6FA7A8CFB2A}"/>
              </a:ext>
            </a:extLst>
          </p:cNvPr>
          <p:cNvGrpSpPr/>
          <p:nvPr/>
        </p:nvGrpSpPr>
        <p:grpSpPr>
          <a:xfrm>
            <a:off x="8620721" y="1868133"/>
            <a:ext cx="3186000" cy="1083037"/>
            <a:chOff x="8620721" y="2828476"/>
            <a:chExt cx="3186000" cy="1083037"/>
          </a:xfrm>
        </p:grpSpPr>
        <p:sp>
          <p:nvSpPr>
            <p:cNvPr id="44" name="Rectangle: Rounded Corners 43">
              <a:extLst>
                <a:ext uri="{FF2B5EF4-FFF2-40B4-BE49-F238E27FC236}">
                  <a16:creationId xmlns:a16="http://schemas.microsoft.com/office/drawing/2014/main" id="{3231F06F-BB58-D3CB-4770-0A2BC9B61FCB}"/>
                </a:ext>
              </a:extLst>
            </p:cNvPr>
            <p:cNvSpPr/>
            <p:nvPr/>
          </p:nvSpPr>
          <p:spPr>
            <a:xfrm>
              <a:off x="8620721" y="2839111"/>
              <a:ext cx="3184349" cy="1072402"/>
            </a:xfrm>
            <a:prstGeom prst="roundRect">
              <a:avLst/>
            </a:prstGeom>
            <a:no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TextBox 45">
              <a:extLst>
                <a:ext uri="{FF2B5EF4-FFF2-40B4-BE49-F238E27FC236}">
                  <a16:creationId xmlns:a16="http://schemas.microsoft.com/office/drawing/2014/main" id="{D09807BA-7A98-1F0B-BC62-D76AEF6F1F6F}"/>
                </a:ext>
              </a:extLst>
            </p:cNvPr>
            <p:cNvSpPr txBox="1"/>
            <p:nvPr/>
          </p:nvSpPr>
          <p:spPr>
            <a:xfrm>
              <a:off x="8620721" y="2828476"/>
              <a:ext cx="3186000" cy="276999"/>
            </a:xfrm>
            <a:prstGeom prst="rect">
              <a:avLst/>
            </a:prstGeom>
            <a:noFill/>
          </p:spPr>
          <p:txBody>
            <a:bodyPr wrap="square" rtlCol="0">
              <a:spAutoFit/>
            </a:bodyPr>
            <a:lstStyle/>
            <a:p>
              <a:pPr algn="ctr"/>
              <a:r>
                <a:rPr lang="en-GB" sz="1200" b="1" dirty="0">
                  <a:solidFill>
                    <a:schemeClr val="accent3">
                      <a:lumMod val="75000"/>
                    </a:schemeClr>
                  </a:solidFill>
                </a:rPr>
                <a:t>Economic viability</a:t>
              </a:r>
            </a:p>
          </p:txBody>
        </p:sp>
        <p:sp>
          <p:nvSpPr>
            <p:cNvPr id="47" name="TextBox 46">
              <a:extLst>
                <a:ext uri="{FF2B5EF4-FFF2-40B4-BE49-F238E27FC236}">
                  <a16:creationId xmlns:a16="http://schemas.microsoft.com/office/drawing/2014/main" id="{4E345741-FF9B-281A-B2DC-6FB03DC0D335}"/>
                </a:ext>
              </a:extLst>
            </p:cNvPr>
            <p:cNvSpPr txBox="1"/>
            <p:nvPr/>
          </p:nvSpPr>
          <p:spPr>
            <a:xfrm>
              <a:off x="8770818" y="3081637"/>
              <a:ext cx="2958561" cy="253916"/>
            </a:xfrm>
            <a:prstGeom prst="rect">
              <a:avLst/>
            </a:prstGeom>
            <a:noFill/>
          </p:spPr>
          <p:txBody>
            <a:bodyPr wrap="square" rtlCol="0">
              <a:spAutoFit/>
            </a:bodyPr>
            <a:lstStyle/>
            <a:p>
              <a:pPr algn="ctr"/>
              <a:r>
                <a:rPr lang="en-GB" sz="1050" dirty="0">
                  <a:solidFill>
                    <a:schemeClr val="accent3">
                      <a:lumMod val="75000"/>
                    </a:schemeClr>
                  </a:solidFill>
                </a:rPr>
                <a:t>The size of the treatable population</a:t>
              </a:r>
            </a:p>
          </p:txBody>
        </p:sp>
        <p:sp>
          <p:nvSpPr>
            <p:cNvPr id="49" name="TextBox 48">
              <a:extLst>
                <a:ext uri="{FF2B5EF4-FFF2-40B4-BE49-F238E27FC236}">
                  <a16:creationId xmlns:a16="http://schemas.microsoft.com/office/drawing/2014/main" id="{E8DFC51B-9C4F-71CB-B98B-BB53E249C9E7}"/>
                </a:ext>
              </a:extLst>
            </p:cNvPr>
            <p:cNvSpPr txBox="1"/>
            <p:nvPr/>
          </p:nvSpPr>
          <p:spPr>
            <a:xfrm>
              <a:off x="8770817" y="3310500"/>
              <a:ext cx="2958561" cy="253916"/>
            </a:xfrm>
            <a:prstGeom prst="rect">
              <a:avLst/>
            </a:prstGeom>
            <a:noFill/>
          </p:spPr>
          <p:txBody>
            <a:bodyPr wrap="square" rtlCol="0">
              <a:spAutoFit/>
            </a:bodyPr>
            <a:lstStyle/>
            <a:p>
              <a:pPr algn="ctr"/>
              <a:r>
                <a:rPr lang="en-GB" sz="1050" dirty="0">
                  <a:solidFill>
                    <a:schemeClr val="accent3">
                      <a:lumMod val="75000"/>
                    </a:schemeClr>
                  </a:solidFill>
                </a:rPr>
                <a:t>Lack of company presence in the local market</a:t>
              </a:r>
            </a:p>
          </p:txBody>
        </p:sp>
        <p:sp>
          <p:nvSpPr>
            <p:cNvPr id="50" name="TextBox 49">
              <a:extLst>
                <a:ext uri="{FF2B5EF4-FFF2-40B4-BE49-F238E27FC236}">
                  <a16:creationId xmlns:a16="http://schemas.microsoft.com/office/drawing/2014/main" id="{59A25F31-6448-E0C9-1E0E-C65B628242D4}"/>
                </a:ext>
              </a:extLst>
            </p:cNvPr>
            <p:cNvSpPr txBox="1"/>
            <p:nvPr/>
          </p:nvSpPr>
          <p:spPr>
            <a:xfrm>
              <a:off x="8770817" y="3611006"/>
              <a:ext cx="2958561" cy="253916"/>
            </a:xfrm>
            <a:prstGeom prst="rect">
              <a:avLst/>
            </a:prstGeom>
            <a:noFill/>
          </p:spPr>
          <p:txBody>
            <a:bodyPr wrap="square" rtlCol="0">
              <a:spAutoFit/>
            </a:bodyPr>
            <a:lstStyle/>
            <a:p>
              <a:pPr algn="ctr"/>
              <a:r>
                <a:rPr lang="en-GB" sz="1050" dirty="0">
                  <a:solidFill>
                    <a:schemeClr val="accent3">
                      <a:lumMod val="75000"/>
                    </a:schemeClr>
                  </a:solidFill>
                </a:rPr>
                <a:t>The cost of launching is not recoverable</a:t>
              </a:r>
            </a:p>
          </p:txBody>
        </p:sp>
      </p:grpSp>
      <p:sp>
        <p:nvSpPr>
          <p:cNvPr id="57" name="TextBox 56">
            <a:extLst>
              <a:ext uri="{FF2B5EF4-FFF2-40B4-BE49-F238E27FC236}">
                <a16:creationId xmlns:a16="http://schemas.microsoft.com/office/drawing/2014/main" id="{3047B505-3639-9C1E-7E01-3190E9B1F53E}"/>
              </a:ext>
            </a:extLst>
          </p:cNvPr>
          <p:cNvSpPr txBox="1"/>
          <p:nvPr/>
        </p:nvSpPr>
        <p:spPr>
          <a:xfrm>
            <a:off x="5304656" y="4062829"/>
            <a:ext cx="6500413" cy="276999"/>
          </a:xfrm>
          <a:prstGeom prst="rect">
            <a:avLst/>
          </a:prstGeom>
          <a:noFill/>
        </p:spPr>
        <p:txBody>
          <a:bodyPr wrap="square">
            <a:spAutoFit/>
          </a:bodyPr>
          <a:lstStyle/>
          <a:p>
            <a:pPr algn="ctr"/>
            <a:r>
              <a:rPr lang="en-US" sz="1200" b="1" i="1" dirty="0"/>
              <a:t>Reasons for non-filing for P&amp;R across all data collection cycles*</a:t>
            </a:r>
            <a:endParaRPr lang="en-GB" sz="1200" b="1" i="1" baseline="30000" dirty="0"/>
          </a:p>
        </p:txBody>
      </p:sp>
      <p:sp>
        <p:nvSpPr>
          <p:cNvPr id="3" name="TextBox 2">
            <a:extLst>
              <a:ext uri="{FF2B5EF4-FFF2-40B4-BE49-F238E27FC236}">
                <a16:creationId xmlns:a16="http://schemas.microsoft.com/office/drawing/2014/main" id="{ED3A7C61-E3C6-81EC-E778-6028CC9E8DBC}"/>
              </a:ext>
            </a:extLst>
          </p:cNvPr>
          <p:cNvSpPr txBox="1"/>
          <p:nvPr/>
        </p:nvSpPr>
        <p:spPr>
          <a:xfrm>
            <a:off x="683084" y="6367806"/>
            <a:ext cx="6552741" cy="338554"/>
          </a:xfrm>
          <a:prstGeom prst="rect">
            <a:avLst/>
          </a:prstGeom>
          <a:solidFill>
            <a:schemeClr val="bg1"/>
          </a:solidFill>
        </p:spPr>
        <p:txBody>
          <a:bodyPr wrap="square">
            <a:spAutoFit/>
          </a:bodyPr>
          <a:lstStyle/>
          <a:p>
            <a:pPr algn="l"/>
            <a:r>
              <a:rPr lang="en-US" sz="800" b="1" i="1" dirty="0"/>
              <a:t>Note</a:t>
            </a:r>
            <a:r>
              <a:rPr lang="en-US" sz="800" i="1" dirty="0"/>
              <a:t>: The ‘Other’ category was selected in 395 instances. These have been omitted from the root-causes analysis since they cannot be assigned to a specific root cause.</a:t>
            </a:r>
          </a:p>
        </p:txBody>
      </p:sp>
      <p:sp>
        <p:nvSpPr>
          <p:cNvPr id="4" name="TextBox 3">
            <a:extLst>
              <a:ext uri="{FF2B5EF4-FFF2-40B4-BE49-F238E27FC236}">
                <a16:creationId xmlns:a16="http://schemas.microsoft.com/office/drawing/2014/main" id="{D51DF2DB-8A92-D663-5BEF-FFB09A3EDCAE}"/>
              </a:ext>
            </a:extLst>
          </p:cNvPr>
          <p:cNvSpPr txBox="1"/>
          <p:nvPr/>
        </p:nvSpPr>
        <p:spPr>
          <a:xfrm>
            <a:off x="685800" y="6642556"/>
            <a:ext cx="2473754" cy="215444"/>
          </a:xfrm>
          <a:prstGeom prst="rect">
            <a:avLst/>
          </a:prstGeom>
          <a:noFill/>
        </p:spPr>
        <p:txBody>
          <a:bodyPr wrap="none" rtlCol="0">
            <a:spAutoFit/>
          </a:bodyPr>
          <a:lstStyle/>
          <a:p>
            <a:pPr algn="l"/>
            <a:r>
              <a:rPr lang="en-GB" sz="800" b="1" i="1" dirty="0"/>
              <a:t>Abbreviations</a:t>
            </a:r>
            <a:r>
              <a:rPr lang="en-GB" sz="800" i="1" dirty="0"/>
              <a:t>: P&amp;R = pricing and reimbursement</a:t>
            </a:r>
          </a:p>
        </p:txBody>
      </p:sp>
      <p:pic>
        <p:nvPicPr>
          <p:cNvPr id="6" name="Picture 5">
            <a:extLst>
              <a:ext uri="{FF2B5EF4-FFF2-40B4-BE49-F238E27FC236}">
                <a16:creationId xmlns:a16="http://schemas.microsoft.com/office/drawing/2014/main" id="{5919AEE5-2BD7-36C3-1E2D-3FA04ECF4249}"/>
              </a:ext>
            </a:extLst>
          </p:cNvPr>
          <p:cNvPicPr>
            <a:picLocks noChangeAspect="1"/>
          </p:cNvPicPr>
          <p:nvPr/>
        </p:nvPicPr>
        <p:blipFill>
          <a:blip r:embed="rId5"/>
          <a:stretch>
            <a:fillRect/>
          </a:stretch>
        </p:blipFill>
        <p:spPr>
          <a:xfrm>
            <a:off x="7235825" y="4183741"/>
            <a:ext cx="3198107" cy="1904443"/>
          </a:xfrm>
          <a:prstGeom prst="rect">
            <a:avLst/>
          </a:prstGeom>
        </p:spPr>
      </p:pic>
    </p:spTree>
    <p:extLst>
      <p:ext uri="{BB962C8B-B14F-4D97-AF65-F5344CB8AC3E}">
        <p14:creationId xmlns:p14="http://schemas.microsoft.com/office/powerpoint/2010/main" val="2325955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8699BA0-1E74-D693-B9C5-617E7C105B6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5" name="Object 4" hidden="1">
                        <a:extLst>
                          <a:ext uri="{FF2B5EF4-FFF2-40B4-BE49-F238E27FC236}">
                            <a16:creationId xmlns:a16="http://schemas.microsoft.com/office/drawing/2014/main" id="{A8699BA0-1E74-D693-B9C5-617E7C105B6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FBB8010-0C4B-543F-4299-D60CDDA51561}"/>
              </a:ext>
            </a:extLst>
          </p:cNvPr>
          <p:cNvSpPr>
            <a:spLocks noGrp="1"/>
          </p:cNvSpPr>
          <p:nvPr>
            <p:ph type="title"/>
          </p:nvPr>
        </p:nvSpPr>
        <p:spPr/>
        <p:txBody>
          <a:bodyPr vert="horz"/>
          <a:lstStyle/>
          <a:p>
            <a:r>
              <a:rPr lang="en-US"/>
              <a:t>As set out in the root causes analysis, the reasons for both delays in P&amp;R filing and P&amp;R decision making are multi-factorial</a:t>
            </a:r>
            <a:endParaRPr lang="en-GB"/>
          </a:p>
        </p:txBody>
      </p:sp>
      <p:sp>
        <p:nvSpPr>
          <p:cNvPr id="16" name="Arrow: Pentagon 15">
            <a:extLst>
              <a:ext uri="{FF2B5EF4-FFF2-40B4-BE49-F238E27FC236}">
                <a16:creationId xmlns:a16="http://schemas.microsoft.com/office/drawing/2014/main" id="{06E59DED-D381-D7D9-26B0-86F190789146}"/>
              </a:ext>
            </a:extLst>
          </p:cNvPr>
          <p:cNvSpPr/>
          <p:nvPr/>
        </p:nvSpPr>
        <p:spPr>
          <a:xfrm>
            <a:off x="0" y="0"/>
            <a:ext cx="3240000" cy="263951"/>
          </a:xfrm>
          <a:prstGeom prst="homePlat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t>Speed of marketing authorisation</a:t>
            </a:r>
          </a:p>
        </p:txBody>
      </p:sp>
      <p:sp>
        <p:nvSpPr>
          <p:cNvPr id="18" name="Arrow: Chevron 17">
            <a:extLst>
              <a:ext uri="{FF2B5EF4-FFF2-40B4-BE49-F238E27FC236}">
                <a16:creationId xmlns:a16="http://schemas.microsoft.com/office/drawing/2014/main" id="{C1E8C1C5-2C30-38DF-A68C-F5C1A810C8B7}"/>
              </a:ext>
            </a:extLst>
          </p:cNvPr>
          <p:cNvSpPr/>
          <p:nvPr/>
        </p:nvSpPr>
        <p:spPr>
          <a:xfrm>
            <a:off x="2984000" y="0"/>
            <a:ext cx="3240000" cy="263951"/>
          </a:xfrm>
          <a:prstGeom prst="chevron">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bg1"/>
                </a:solidFill>
              </a:rPr>
              <a:t>Status of filing and reimbursement</a:t>
            </a:r>
          </a:p>
        </p:txBody>
      </p:sp>
      <p:sp>
        <p:nvSpPr>
          <p:cNvPr id="13" name="Arrow: Chevron 12">
            <a:extLst>
              <a:ext uri="{FF2B5EF4-FFF2-40B4-BE49-F238E27FC236}">
                <a16:creationId xmlns:a16="http://schemas.microsoft.com/office/drawing/2014/main" id="{F27955D1-9679-0748-7D4A-FD216C1534F5}"/>
              </a:ext>
            </a:extLst>
          </p:cNvPr>
          <p:cNvSpPr/>
          <p:nvPr/>
        </p:nvSpPr>
        <p:spPr>
          <a:xfrm>
            <a:off x="5968000" y="0"/>
            <a:ext cx="3240000" cy="263951"/>
          </a:xfrm>
          <a:prstGeom prst="chevron">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bg1"/>
                </a:solidFill>
              </a:rPr>
              <a:t>Speed of filing and reimbursement</a:t>
            </a:r>
          </a:p>
        </p:txBody>
      </p:sp>
      <p:sp>
        <p:nvSpPr>
          <p:cNvPr id="17" name="Rectangle 16">
            <a:extLst>
              <a:ext uri="{FF2B5EF4-FFF2-40B4-BE49-F238E27FC236}">
                <a16:creationId xmlns:a16="http://schemas.microsoft.com/office/drawing/2014/main" id="{383EA528-A1F7-A5AC-E473-F64FD628393A}"/>
              </a:ext>
            </a:extLst>
          </p:cNvPr>
          <p:cNvSpPr/>
          <p:nvPr/>
        </p:nvSpPr>
        <p:spPr>
          <a:xfrm>
            <a:off x="0" y="0"/>
            <a:ext cx="9208000" cy="33936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Chevron 13">
            <a:extLst>
              <a:ext uri="{FF2B5EF4-FFF2-40B4-BE49-F238E27FC236}">
                <a16:creationId xmlns:a16="http://schemas.microsoft.com/office/drawing/2014/main" id="{593DE50B-439F-A8DE-42E1-05892D466F1F}"/>
              </a:ext>
            </a:extLst>
          </p:cNvPr>
          <p:cNvSpPr/>
          <p:nvPr/>
        </p:nvSpPr>
        <p:spPr>
          <a:xfrm>
            <a:off x="8952000" y="0"/>
            <a:ext cx="3240000" cy="263951"/>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bg1"/>
                </a:solidFill>
              </a:rPr>
              <a:t>Root causes of delays</a:t>
            </a:r>
          </a:p>
        </p:txBody>
      </p:sp>
      <p:sp>
        <p:nvSpPr>
          <p:cNvPr id="7" name="Rectangle 6">
            <a:extLst>
              <a:ext uri="{FF2B5EF4-FFF2-40B4-BE49-F238E27FC236}">
                <a16:creationId xmlns:a16="http://schemas.microsoft.com/office/drawing/2014/main" id="{0A50F9B0-FF14-0DB0-8A83-341252E81A6A}"/>
              </a:ext>
            </a:extLst>
          </p:cNvPr>
          <p:cNvSpPr/>
          <p:nvPr/>
        </p:nvSpPr>
        <p:spPr>
          <a:xfrm>
            <a:off x="685800" y="1768879"/>
            <a:ext cx="4662377" cy="4085166"/>
          </a:xfrm>
          <a:prstGeom prst="rect">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Bef>
                <a:spcPts val="600"/>
              </a:spcBef>
              <a:spcAft>
                <a:spcPts val="600"/>
              </a:spcAft>
              <a:buFont typeface="Arial" panose="020B0604020202020204" pitchFamily="34" charset="0"/>
              <a:buChar char="•"/>
            </a:pPr>
            <a:r>
              <a:rPr lang="en-US" sz="1400" dirty="0">
                <a:solidFill>
                  <a:schemeClr val="tx1"/>
                </a:solidFill>
              </a:rPr>
              <a:t>However, the reasons for non-filing for P&amp;R clearly vary between regions of Europe:</a:t>
            </a:r>
          </a:p>
          <a:p>
            <a:pPr marL="742950" lvl="1" indent="-285750">
              <a:spcBef>
                <a:spcPts val="600"/>
              </a:spcBef>
              <a:spcAft>
                <a:spcPts val="600"/>
              </a:spcAft>
              <a:buFont typeface="Courier New" panose="02070309020205020404" pitchFamily="49" charset="0"/>
              <a:buChar char="o"/>
            </a:pPr>
            <a:r>
              <a:rPr lang="en-US" sz="1400" dirty="0">
                <a:solidFill>
                  <a:schemeClr val="tx1"/>
                </a:solidFill>
              </a:rPr>
              <a:t>Delays in filing in </a:t>
            </a:r>
            <a:r>
              <a:rPr lang="en-US" sz="1400" b="1" dirty="0">
                <a:solidFill>
                  <a:schemeClr val="accent2">
                    <a:lumMod val="75000"/>
                  </a:schemeClr>
                </a:solidFill>
              </a:rPr>
              <a:t>Western Europe </a:t>
            </a:r>
            <a:r>
              <a:rPr lang="en-US" sz="1400" dirty="0">
                <a:solidFill>
                  <a:schemeClr val="tx1"/>
                </a:solidFill>
              </a:rPr>
              <a:t>are largely due to the requirements of the </a:t>
            </a:r>
            <a:r>
              <a:rPr lang="en-US" sz="1400" b="1" dirty="0">
                <a:solidFill>
                  <a:schemeClr val="accent2">
                    <a:lumMod val="75000"/>
                  </a:schemeClr>
                </a:solidFill>
              </a:rPr>
              <a:t>value assessment process </a:t>
            </a:r>
          </a:p>
          <a:p>
            <a:pPr marL="742950" lvl="1" indent="-285750">
              <a:spcBef>
                <a:spcPts val="600"/>
              </a:spcBef>
              <a:spcAft>
                <a:spcPts val="600"/>
              </a:spcAft>
              <a:buFont typeface="Courier New" panose="02070309020205020404" pitchFamily="49" charset="0"/>
              <a:buChar char="o"/>
            </a:pPr>
            <a:r>
              <a:rPr lang="en-US" sz="1400" dirty="0">
                <a:solidFill>
                  <a:schemeClr val="tx1"/>
                </a:solidFill>
              </a:rPr>
              <a:t>Delays in filing in </a:t>
            </a:r>
            <a:r>
              <a:rPr lang="en-US" sz="1400" b="1" dirty="0">
                <a:solidFill>
                  <a:schemeClr val="accent2">
                    <a:lumMod val="75000"/>
                  </a:schemeClr>
                </a:solidFill>
              </a:rPr>
              <a:t>Central and Eastern Europe </a:t>
            </a:r>
            <a:r>
              <a:rPr lang="en-US" sz="1400" dirty="0">
                <a:solidFill>
                  <a:schemeClr val="tx1"/>
                </a:solidFill>
              </a:rPr>
              <a:t>are largely due to </a:t>
            </a:r>
            <a:r>
              <a:rPr lang="en-US" sz="1400" b="1" dirty="0">
                <a:solidFill>
                  <a:schemeClr val="accent2">
                    <a:lumMod val="75000"/>
                  </a:schemeClr>
                </a:solidFill>
              </a:rPr>
              <a:t>health system infrastructure</a:t>
            </a:r>
            <a:r>
              <a:rPr lang="en-US" sz="1400" dirty="0">
                <a:solidFill>
                  <a:schemeClr val="tx1"/>
                </a:solidFill>
              </a:rPr>
              <a:t> and the corresponding impact this has on commercial decision-making and resource allocation, captured under </a:t>
            </a:r>
            <a:r>
              <a:rPr lang="en-US" sz="1400" b="1" dirty="0">
                <a:solidFill>
                  <a:schemeClr val="accent2">
                    <a:lumMod val="75000"/>
                  </a:schemeClr>
                </a:solidFill>
              </a:rPr>
              <a:t>economic viability</a:t>
            </a:r>
            <a:r>
              <a:rPr lang="en-US" sz="1400" dirty="0">
                <a:solidFill>
                  <a:schemeClr val="accent2">
                    <a:lumMod val="75000"/>
                  </a:schemeClr>
                </a:solidFill>
              </a:rPr>
              <a:t> </a:t>
            </a:r>
            <a:endParaRPr lang="en-US" sz="1400" dirty="0">
              <a:solidFill>
                <a:schemeClr val="tx1"/>
              </a:solidFill>
            </a:endParaRPr>
          </a:p>
        </p:txBody>
      </p:sp>
      <p:sp>
        <p:nvSpPr>
          <p:cNvPr id="8" name="Rectangle 7">
            <a:extLst>
              <a:ext uri="{FF2B5EF4-FFF2-40B4-BE49-F238E27FC236}">
                <a16:creationId xmlns:a16="http://schemas.microsoft.com/office/drawing/2014/main" id="{37D77883-BD75-2BFC-6E58-FBD6D5442703}"/>
              </a:ext>
            </a:extLst>
          </p:cNvPr>
          <p:cNvSpPr/>
          <p:nvPr/>
        </p:nvSpPr>
        <p:spPr>
          <a:xfrm>
            <a:off x="685801" y="1386417"/>
            <a:ext cx="4662376" cy="38246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r>
              <a:rPr lang="en-GB" sz="1400" b="1" dirty="0">
                <a:solidFill>
                  <a:schemeClr val="accent2">
                    <a:lumMod val="75000"/>
                  </a:schemeClr>
                </a:solidFill>
              </a:rPr>
              <a:t>Key findings: Reasons for not filing for P&amp;R</a:t>
            </a:r>
          </a:p>
        </p:txBody>
      </p:sp>
      <p:sp>
        <p:nvSpPr>
          <p:cNvPr id="45" name="TextBox 44">
            <a:extLst>
              <a:ext uri="{FF2B5EF4-FFF2-40B4-BE49-F238E27FC236}">
                <a16:creationId xmlns:a16="http://schemas.microsoft.com/office/drawing/2014/main" id="{BFCFCF3F-4730-05F4-782D-7FA349E38E15}"/>
              </a:ext>
            </a:extLst>
          </p:cNvPr>
          <p:cNvSpPr txBox="1"/>
          <p:nvPr/>
        </p:nvSpPr>
        <p:spPr>
          <a:xfrm>
            <a:off x="685800" y="6614440"/>
            <a:ext cx="4083169" cy="215444"/>
          </a:xfrm>
          <a:prstGeom prst="rect">
            <a:avLst/>
          </a:prstGeom>
          <a:noFill/>
        </p:spPr>
        <p:txBody>
          <a:bodyPr wrap="none" rtlCol="0">
            <a:spAutoFit/>
          </a:bodyPr>
          <a:lstStyle/>
          <a:p>
            <a:pPr algn="l"/>
            <a:r>
              <a:rPr lang="en-GB" sz="800" i="1" dirty="0"/>
              <a:t>Abbreviations: CEE = Central and Eastern Europe; P&amp;R = pricing and reimbursement</a:t>
            </a:r>
          </a:p>
        </p:txBody>
      </p:sp>
      <p:sp>
        <p:nvSpPr>
          <p:cNvPr id="9" name="TextBox 8">
            <a:extLst>
              <a:ext uri="{FF2B5EF4-FFF2-40B4-BE49-F238E27FC236}">
                <a16:creationId xmlns:a16="http://schemas.microsoft.com/office/drawing/2014/main" id="{EACEA520-9D81-7A17-FFD7-D056CD3C3F1B}"/>
              </a:ext>
            </a:extLst>
          </p:cNvPr>
          <p:cNvSpPr txBox="1"/>
          <p:nvPr/>
        </p:nvSpPr>
        <p:spPr>
          <a:xfrm>
            <a:off x="5348178" y="1517650"/>
            <a:ext cx="6540610" cy="276999"/>
          </a:xfrm>
          <a:prstGeom prst="rect">
            <a:avLst/>
          </a:prstGeom>
          <a:noFill/>
        </p:spPr>
        <p:txBody>
          <a:bodyPr wrap="square">
            <a:spAutoFit/>
          </a:bodyPr>
          <a:lstStyle/>
          <a:p>
            <a:pPr algn="ctr"/>
            <a:r>
              <a:rPr lang="en-US" sz="1200" b="1" i="1" dirty="0"/>
              <a:t>Distribution of reasons for non-filing for P&amp;R in all countries, by country grouping*</a:t>
            </a:r>
            <a:endParaRPr lang="en-GB" sz="1200" b="1" i="1" baseline="30000" dirty="0"/>
          </a:p>
        </p:txBody>
      </p:sp>
      <p:sp>
        <p:nvSpPr>
          <p:cNvPr id="11" name="TextBox 10">
            <a:extLst>
              <a:ext uri="{FF2B5EF4-FFF2-40B4-BE49-F238E27FC236}">
                <a16:creationId xmlns:a16="http://schemas.microsoft.com/office/drawing/2014/main" id="{3B8BA37B-FBE4-992B-BA32-F0AD8E37AA9B}"/>
              </a:ext>
            </a:extLst>
          </p:cNvPr>
          <p:cNvSpPr txBox="1"/>
          <p:nvPr/>
        </p:nvSpPr>
        <p:spPr>
          <a:xfrm>
            <a:off x="685799" y="6046954"/>
            <a:ext cx="3963347" cy="584775"/>
          </a:xfrm>
          <a:prstGeom prst="rect">
            <a:avLst/>
          </a:prstGeom>
          <a:noFill/>
        </p:spPr>
        <p:txBody>
          <a:bodyPr wrap="square" rtlCol="0">
            <a:spAutoFit/>
          </a:bodyPr>
          <a:lstStyle/>
          <a:p>
            <a:pPr algn="l"/>
            <a:r>
              <a:rPr lang="en-GB" sz="800" i="1" dirty="0"/>
              <a:t>*Country groupings: </a:t>
            </a:r>
          </a:p>
          <a:p>
            <a:pPr algn="l"/>
            <a:r>
              <a:rPr lang="en-GB" sz="800" b="1" i="1" dirty="0"/>
              <a:t>EU4+UK:</a:t>
            </a:r>
            <a:r>
              <a:rPr lang="en-GB" sz="800" i="1" dirty="0"/>
              <a:t> England, France, Germany, Italy, Scotland, Spain</a:t>
            </a:r>
          </a:p>
          <a:p>
            <a:pPr algn="l"/>
            <a:r>
              <a:rPr lang="en-GB" sz="800" b="1" i="1" dirty="0"/>
              <a:t>Western (Other): </a:t>
            </a:r>
            <a:r>
              <a:rPr lang="en-GB" sz="800" i="1" dirty="0"/>
              <a:t>Austria, Belgium, Ireland, Luxembourg, Netherlands, Portugal</a:t>
            </a:r>
          </a:p>
          <a:p>
            <a:pPr algn="l"/>
            <a:r>
              <a:rPr lang="en-GB" sz="800" b="1" i="1" dirty="0"/>
              <a:t>Southern:</a:t>
            </a:r>
            <a:r>
              <a:rPr lang="en-GB" sz="800" i="1" dirty="0"/>
              <a:t> Cyprus, Greece, Malta</a:t>
            </a:r>
            <a:endParaRPr lang="en-GB" sz="800" b="1" i="1" dirty="0"/>
          </a:p>
        </p:txBody>
      </p:sp>
      <p:sp>
        <p:nvSpPr>
          <p:cNvPr id="12" name="TextBox 11">
            <a:extLst>
              <a:ext uri="{FF2B5EF4-FFF2-40B4-BE49-F238E27FC236}">
                <a16:creationId xmlns:a16="http://schemas.microsoft.com/office/drawing/2014/main" id="{C597F81B-36A7-EE17-3C52-381A1DE0AFF9}"/>
              </a:ext>
            </a:extLst>
          </p:cNvPr>
          <p:cNvSpPr txBox="1"/>
          <p:nvPr/>
        </p:nvSpPr>
        <p:spPr>
          <a:xfrm>
            <a:off x="4574716" y="6152775"/>
            <a:ext cx="3389067" cy="461665"/>
          </a:xfrm>
          <a:prstGeom prst="rect">
            <a:avLst/>
          </a:prstGeom>
          <a:noFill/>
        </p:spPr>
        <p:txBody>
          <a:bodyPr wrap="square" rtlCol="0">
            <a:spAutoFit/>
          </a:bodyPr>
          <a:lstStyle/>
          <a:p>
            <a:pPr algn="l"/>
            <a:r>
              <a:rPr lang="en-GB" sz="800" b="1" i="1" dirty="0"/>
              <a:t>CEE:</a:t>
            </a:r>
            <a:r>
              <a:rPr lang="en-GB" sz="800" i="1" dirty="0"/>
              <a:t> Bulgaria, Croatia, Czechia, Estonia, Hungary, Latvia, Lithuania, Poland, Romania, Slovakia, Slovenia</a:t>
            </a:r>
          </a:p>
          <a:p>
            <a:pPr algn="l"/>
            <a:r>
              <a:rPr lang="en-GB" sz="800" b="1" i="1" dirty="0"/>
              <a:t>Nordic:</a:t>
            </a:r>
            <a:r>
              <a:rPr lang="en-GB" sz="800" i="1" dirty="0"/>
              <a:t> Denmark, Finland, Norway, Sweden </a:t>
            </a:r>
            <a:endParaRPr lang="en-GB" sz="800" b="1" i="1" dirty="0"/>
          </a:p>
        </p:txBody>
      </p:sp>
      <p:pic>
        <p:nvPicPr>
          <p:cNvPr id="15" name="Picture 14">
            <a:extLst>
              <a:ext uri="{FF2B5EF4-FFF2-40B4-BE49-F238E27FC236}">
                <a16:creationId xmlns:a16="http://schemas.microsoft.com/office/drawing/2014/main" id="{E7742C54-D2B8-8858-4DED-1D9DEA8975F3}"/>
              </a:ext>
            </a:extLst>
          </p:cNvPr>
          <p:cNvPicPr>
            <a:picLocks noChangeAspect="1"/>
          </p:cNvPicPr>
          <p:nvPr/>
        </p:nvPicPr>
        <p:blipFill>
          <a:blip r:embed="rId5"/>
          <a:stretch>
            <a:fillRect/>
          </a:stretch>
        </p:blipFill>
        <p:spPr>
          <a:xfrm>
            <a:off x="5982373" y="1900470"/>
            <a:ext cx="5272219" cy="3955924"/>
          </a:xfrm>
          <a:prstGeom prst="rect">
            <a:avLst/>
          </a:prstGeom>
        </p:spPr>
      </p:pic>
    </p:spTree>
    <p:extLst>
      <p:ext uri="{BB962C8B-B14F-4D97-AF65-F5344CB8AC3E}">
        <p14:creationId xmlns:p14="http://schemas.microsoft.com/office/powerpoint/2010/main" val="17997439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278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Day&gt;&lt;m_bNumberIsYear val=&quot;0&quot;/&gt;&lt;m_strFormatTime&gt;%#d&lt;/m_strFormatTime&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3&quot;&gt;&lt;elem m_fUsage=&quot;1.89999999999999991118E+00&quot;&gt;&lt;m_msothmcolidx val=&quot;0&quot;/&gt;&lt;m_rgb r=&quot;BF&quot; g=&quot;E2&quot; b=&quot;F5&quot;/&gt;&lt;/elem&gt;&lt;elem m_fUsage=&quot;1.53899999999999992362E+00&quot;&gt;&lt;m_msothmcolidx val=&quot;0&quot;/&gt;&lt;m_rgb r=&quot;BC&quot; g=&quot;E8&quot; b=&quot;FF&quot;/&gt;&lt;/elem&gt;&lt;elem m_fUsage=&quot;1.24659000000000008690E+00&quot;&gt;&lt;m_msothmcolidx val=&quot;0&quot;/&gt;&lt;m_rgb r=&quot;53&quot; g=&quot;9E&quot; b=&quot;D6&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0O7RjvsEXeUDTpi2GIbvp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0qcbjv0Btip4hbVALogPT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4gcl5S63QRltIGCYoCnNVg"/>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N7LMtUaBImR6aqoMXyUI5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UZ0mBkTXGMN2F.wRoGKUKg"/>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3M5jROVqCFkKXZzTxLje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rQSf6xIbJW2Pli8ev0vSa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AlS6uvx_oip4N7WycRnluQ"/>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Cwu3Ws10v9yFf7EW9YRW2A"/>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DgPHeAtpPRvPqz4fvnGB3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U.oK6Pj0UqXVYp7dJm8Y8g"/>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t1ObC4VBu8YB5_za0WA3P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LiArr3NfiwdOl8CQUM0B8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25NyV5oe3HOCjrbg4OKbtg"/>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Wnfp9BBqxr5G1YkumNQDoQ"/>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KHwhGSkQaBumm58j_2ZOPw"/>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ddw1gEo8_MxjnyqMUH_B1w"/>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Bkx.e7qL5ixQYEHBjZrRdg"/>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0oTvq7cXBzg1Y7aasHI04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rr3tEVNQasA.qfkW5h6gc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sRL0VS4zq07uz5yt1HddxA"/>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U1v.fP0PR91pmFgoBCLZN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1ysW0m59n6t86TOP8FWOZg"/>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0hbR8SZ18iTwrDPpxokTWQ"/>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cCvAwgTDeEwse_eUErAK0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4NvG9kDBtyUS4jFJbPuJbA"/>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Q4cuhU5O3jiX9wTa9MTD2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CTOLMUBskW._AFFaEKI09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OAqEndykgXusqi6ru.Ed0w"/>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bJfBqVmCEOlZecgT1QvvQ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txWLvXwF8mGY4vRFwK2N4Q"/>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KnWjh5oHdo27OnE2Qk8i6w"/>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PmmGW41j7W5avBE4Moy2P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MIavpkfXtjt23u7Q1gk3OA"/>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_ST1cdKMvqfwHf2dArV7xA"/>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VvRH0zL.ywrbiMHgUY3Mvg"/>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xDMhIbWlqFG3gPJO258biA"/>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qyuW2U8rekyjxrl0oHVJIw"/>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4ryQRKADpl8rJAUCiN04YQ"/>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ata6pxXgd.i.WNHytM88TA"/>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W2IYUdvmkwGutraRGpVu1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4n3Mt6sPyLyCX2WFl5Z6Ng"/>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DWX8o1oMjI93uOQBk3DOfQ"/>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0CIvhoU6Skpm.NQGxZmTpg"/>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CBJpFCIuUidUSCXEJFRm3A"/>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fncPwyIy.B6WyKOJXrn8lg"/>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5_u.clHm99tVFgurr4aVRw"/>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JuJCwfOktaXuwu_9GG3CKQ"/>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npDCS8Smktodj7aNzI5KdQ"/>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m2wl8fbAbfO657peOK.aTg"/>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wirXe1kMtjMVVSsJqSAsy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WJ8sxit5CfaeuPxO_V6Qzw"/>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At2zwliL.FFPRL2_nXNNFQ"/>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Yl9G59lgBz13xfoDpMYOXA"/>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NmQQXs555ZUmL4pGov3Ekg"/>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PwExdKgCfPCPg0qA3QSnA"/>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EICxLOhhuThgrjiFUeV5_g"/>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CguSqUcPR4cC15IOlcDPJA"/>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0s8tgPrRAcY2dCucFihNw"/>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zBpMLcpDxifpStw05PgVd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9URiG2iA2XP9Nrl0GLIkyg"/>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0w_BCIqaFxQQ3MgyX8mqj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Knpzl5rWIQi2gBMFWe5AzA"/>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ClwlotixgC3.Hdm5DPmPmw"/>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30bcISqAwm2rN31.6kATj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nmfA4n0sN9rHTHeQalCF9A"/>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2DAsusGIChM6iKGbMiqYAA"/>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gOXIpe5sJbOudELkCM.1mw"/>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fa5oypcRcssolr.dgihWCQ"/>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WTVTMoEEFmNxg12ANkgflg"/>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H_el4TlNogCYkA71RrDq7Q"/>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Y.BLscS_QfqrU3riZpLEKA"/>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SY9bA3t9usms81xDUAPXu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w9LaoE1L5.QzeGOHKtUmtA"/>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1gp7pUVMpGvEO9g99zEfGQ"/>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LdMxZlaJ7ZtHlSgzmPs6pw"/>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S5eS9mbeDiXlSICToW_mOQ"/>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AzCXmBBI4duT3Cs3S8_U2Q"/>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Iph0J_HvD3yU4BOJMPxeYQ"/>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RbAMqfTBOR9qQuWaIqZ3jg"/>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oNugAon.XtJ9DRdH39kAxQ"/>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sSwIAKHz3q79wWJOjO6Obw"/>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3oIVrKRbm7qAuWRfMmLkw"/>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taM117ydRYiH2Zxt4hK5h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DK7Vad3lEHgRUxRIaN_Fhg"/>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Bin6XC8rqt5p4z87CA2qGA"/>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12ojq1pr4EF4PGXiPxtI8g"/>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L6yxRpcoozIYAVK_h96D7w"/>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LqPpaMnguSsJChwsmuqfdQ"/>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9gF0yTr2PP1R25r4iG3Vdw"/>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SBrLDAV8.RpEGChcRVbEMw"/>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2LBQtYZMtZPsJ2e6TRB6uw"/>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HIEW_wNft20hArgnCfpH6w"/>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wtZop0PDYrab4cfBkM2j9A"/>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zKWuAk_FfraDLGx1Er56e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LgpKYN0xyW4e5bmZpexoBw"/>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eRqvh_LJ2YzZ_OElp2cuLw"/>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jN0Ujl3iVBJ8_ThmzW0JQA"/>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uQ5zGVG.IWNGryskc0bpBg"/>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NPi1s7FTyvfk3ADHTbySBg"/>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c61pFShpH5JFipYLWCxb.Q"/>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C6WP1ejilNYZXHAiLSrgew"/>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UDTb4_lqX2HVL0jx7W61Vg"/>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Ht3ZOr7xBU3.QGqQW.wvAA"/>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crDwXIvf1abIslddyy7cyw"/>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IDqpvxct3niabqRhLLkPH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kT_ImZt1hKKfOPilaB5LNg"/>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YOECXYusyAHPqYNRc_hR0Q"/>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EKvDFnbCUQ6tG3.JZSbBWw"/>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ma6YeFpcLNi_y1YNa8EC5g"/>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fiUPyv38bMv96uz569mdtg"/>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8_Wmgnz4Gh8NNdnrPdnzYA"/>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_3G46VvCiihpvGwgPRaneA"/>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gDOw2LqTr3gT8G7V1sBTlQ"/>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A9t1_Eatn9vJPESNSE763Q"/>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kCudKkjvNcoIED3TVSFFWw"/>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ArpEZfftGf4s1DE7ltuxB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f6nJryp3UqjeKPDrIvmwCQ"/>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v2iR_TKkC3dUgtIryXnqdA"/>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oqi9LNTjstcTIUylylS1XA"/>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ul6EfLdYnMRcav_l7jmvKg"/>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_nieoJYD8BBjEQe81ai10g"/>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DLFy7t7j3Ucf5G.FRXwO6A"/>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sJzVPL1pi7ZBkUErzfuu2Q"/>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BHbaaLkh7KH3OYGKleeMdA"/>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2pqwy6.4msVm4QaH0.fnoQ"/>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hksSIBh.w5tND37hgDu1Gg"/>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hFO6JWHcHEnFVE9ibGSs_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mgUVwbwDoDc2vQuzyhpQQw"/>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lqKTwcJGmVcXa42uKPBBjA"/>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xj.tQuyVFdY.GhZ0WeDslQ"/>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LGYiKVqCb..1GuW0klDTXg"/>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relwkum33a1qml7ZCd.PPQ"/>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jP5Nokr6Ee_6gAMvP7y8tQ"/>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Va80OIKvFs5gIYrcbn5frA"/>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WEd.Olg2wUlC3daXTovdWQ"/>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NGMpGa.0bU_RHnJE0a0sYg"/>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oZUKdL_bC9yJD6YZ7OPN4A"/>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uF9VOiFCzCF1ojXGdLKOr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OjvUP7KMEQoTW8MFY_b.9A"/>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hGYCvCKcnpJ5yuMGvGOWhg"/>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uPOj9mN4QdEGVXYyr_B2Bw"/>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qeYse8Hb.ZyfjWvfLt_CqA"/>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zCb2VCM8cwZM10Ob_PfFrw"/>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jxgOafBv5Tmx6mBwPXBIVg"/>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5lfmcxPkYMeAyvLpBAckFg"/>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7iTEs3I4x_.x1hVrGhmBTA"/>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JmMF3cNOOAEPUPtZ5xjqBA"/>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oJU.vnesRALlnN5T58F0yA"/>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cfSSw81a4N4s6zxAhyZ7g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zNNTmsPArqQKX0wpXankdw"/>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EFH.HbFWxQXv3BivjQpoNw"/>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FKxQWHB0dm22qMzXl5lm1w"/>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_y3fZFyAS.Ltid5IzeUJvQ"/>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gJE9lia.caM0nFgowcLhxQ"/>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UnDsgriFY_kPU6ZSoA3cWA"/>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lA6hjSolhCEr6WTAohk73Q"/>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Bsvmz1_7JJzJrv9mnQPf2Q"/>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JQqggI0kbEB_sn38wfSnpw"/>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1YfVzrPQt_ZMrfcSZn7F7A"/>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pBQ4TAVnAv7hX_2tDCCo9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CfS_0izUuRwYrq_KlfeTI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VaJ7utZylgG9hj3z5oxqB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SR2zxH6tuM2Xd5xNeQH7y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mkYrsmvyeEq_hdF6HrMer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yHaG.Ki1k4Lp23MTvwSFp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35xe.me8ds1XnjJYOdk93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oyMKAZI3YDozUTZKgj4J3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37zgjQ.MKU_zdV_T0TlRO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dA1MNCpDSVVUTCT6Hri_0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yXqT7Cif1Ncg6QcXm8V8_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bCfSO3MGJqdryVVnwKzaY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gX_ng1iFhqfr9nD.EK0pU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Rkt5QY6hQvHG_ZSzi5ZrI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nluyp7yz8wk..vRgaeZyY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nUitktwbBMl8POyczIJk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MRy8ccLjhbcHxVS2SfbgB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PYr.CyA86ZFQcaTtfvGVq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U9mI_Exai8dgYxUukZrBG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r_y6rzwGNY9JfVnObN5bQ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1loT4oeLxpjboeQOEjFt5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DVnm4LGb2u9Wk21X6N8v0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Vb.lcAP8F1QNxvoOdjq_r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KILhxqmsivv2FfbIXFeHQ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bw0NDnG0i7ZLL9d._A6N6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in2PcqJmTryWiehZ.aMT3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VcHHRL3ZuiWWGsczoQgFF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FLaXq5tB2_MoWPAnJSkHM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4xkrCFS8l3O.UX08F6UbP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jQQdnYPKuQzwYBnhUK.Lq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1AqlqfyQ0DTjGlsA_lR5v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7jlKPDDBl5Fh3JPxntErW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Gu6k0KJ5HTzJgKLQD82lP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z_w38EO8cvGUZRqXLfdT0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FAOFVuZFSJhG3V4eOeDum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LZDcmgI3XRMa1S2fWsXMn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kQkbYa4mLcIBKmGvWcTUl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1hCdxO9OxOwMxe3_.cc9C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iDRnQ.XQjO0EOqZV7yjqQ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Q1avX8bmXFpOXRu3XWSB0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YzRnQlmiMZTZlSQL3l2tX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i6vqAwxT1kA1eZynu7WHq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gzK3kpjSjQM4EDBv8eHpT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IW9et_NZRg9Z2FJ2eBjBE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PW8lrS0PtW7bdwO1GMQho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5DAlBDWyqJLjoJrk6UqXo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u5TqguLgKR3kBkty9Vdo7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N7I9kFcGPHw3PiR8gVqZB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ormwROtzbqyEI1ETooOvu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iIszrtG1WeT.yKb6O.I4H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ee1JV0vUxWybF_hdKaC4y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3DLabqcU_e8RDKvrIGRHv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eHn5QobufnAPgKyVpxqNX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E_MYTdhbU1lSnku9MKZsL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zH711bdLjmIsBKv02OhPe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clizDf0_UPIhc9tWa_KY.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LsirNhWkFHgPtAe7sHVt0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d1juKLQL_2gNKEdcj2Q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YCJ136MTlprUeQfefNuPq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qAe22EkkZxCivpV683nYh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UsRIaF6vMfktNRLcg49e7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LSe6jciHA.c4UPkUukQnn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AIVPvNZ28W5DD0Wpniwn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YgX5LS2xnuXUptnS9UtjF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EUvMXVH0MHfLtc4lQq9ls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CiWLksOQpGHRvNx0W4eJ7A"/>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3wyzpJgtvt3ni7cucGFUN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J9h2O8I9.cfIkBsKK1Olk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PJCj6Cbzy268P2704yv5h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P0eVKgPTIWZyCbPHU.sizQ"/>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vTe07xTpTWfC5ttrAVTa.w"/>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6Mn6LUc25N5LK7TOAsb4C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OKHigJnklX05xLySrQ_RZg"/>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biDgp12i9Ue9LWbIs0o5TQ"/>
</p:tagLst>
</file>

<file path=ppt/theme/theme1.xml><?xml version="1.0" encoding="utf-8"?>
<a:theme xmlns:a="http://schemas.openxmlformats.org/drawingml/2006/main" name="1_Office Theme">
  <a:themeElements>
    <a:clrScheme name="CRA I">
      <a:dk1>
        <a:srgbClr val="404040"/>
      </a:dk1>
      <a:lt1>
        <a:srgbClr val="FFFFFF"/>
      </a:lt1>
      <a:dk2>
        <a:srgbClr val="C0C0C0"/>
      </a:dk2>
      <a:lt2>
        <a:srgbClr val="919396"/>
      </a:lt2>
      <a:accent1>
        <a:srgbClr val="0073AE"/>
      </a:accent1>
      <a:accent2>
        <a:srgbClr val="0AB6CE"/>
      </a:accent2>
      <a:accent3>
        <a:srgbClr val="93C5D1"/>
      </a:accent3>
      <a:accent4>
        <a:srgbClr val="135475"/>
      </a:accent4>
      <a:accent5>
        <a:srgbClr val="F99B1C"/>
      </a:accent5>
      <a:accent6>
        <a:srgbClr val="919396"/>
      </a:accent6>
      <a:hlink>
        <a:srgbClr val="50B3CF"/>
      </a:hlink>
      <a:folHlink>
        <a:srgbClr val="2E8DA8"/>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LS-widescreen-template.potx" id="{4D6A6AA0-E6AB-406E-9778-BC458B55E7B2}" vid="{70B67CAD-3C39-45F6-965B-DD72CDE2140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067295593A96444A30263D5835D29E8" ma:contentTypeVersion="4" ma:contentTypeDescription="Create a new document." ma:contentTypeScope="" ma:versionID="c5db5b73aef3a581467ed1bc7fd4d7ae">
  <xsd:schema xmlns:xsd="http://www.w3.org/2001/XMLSchema" xmlns:xs="http://www.w3.org/2001/XMLSchema" xmlns:p="http://schemas.microsoft.com/office/2006/metadata/properties" xmlns:ns2="60c18e8b-eb18-496a-b43c-a49a4aa1933a" targetNamespace="http://schemas.microsoft.com/office/2006/metadata/properties" ma:root="true" ma:fieldsID="6e62ad446faa8e9485b4aad1b3d76975" ns2:_="">
    <xsd:import namespace="60c18e8b-eb18-496a-b43c-a49a4aa1933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c18e8b-eb18-496a-b43c-a49a4aa193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581F53B-AB6B-4E05-9AD9-FD3B0951D067}">
  <ds:schemaRefs>
    <ds:schemaRef ds:uri="http://schemas.microsoft.com/sharepoint/v3/contenttype/forms"/>
  </ds:schemaRefs>
</ds:datastoreItem>
</file>

<file path=customXml/itemProps2.xml><?xml version="1.0" encoding="utf-8"?>
<ds:datastoreItem xmlns:ds="http://schemas.openxmlformats.org/officeDocument/2006/customXml" ds:itemID="{AB92422E-20A9-4511-BC42-DA6A131AA0E2}">
  <ds:schemaRefs>
    <ds:schemaRef ds:uri="60c18e8b-eb18-496a-b43c-a49a4aa1933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2D11D0D-9E02-4A10-A151-AB678381AD4A}">
  <ds:schemaRefs>
    <ds:schemaRef ds:uri="http://schemas.microsoft.com/office/2006/documentManagement/types"/>
    <ds:schemaRef ds:uri="http://purl.org/dc/elements/1.1/"/>
    <ds:schemaRef ds:uri="http://purl.org/dc/terms/"/>
    <ds:schemaRef ds:uri="60c18e8b-eb18-496a-b43c-a49a4aa1933a"/>
    <ds:schemaRef ds:uri="http://purl.org/dc/dcmitype/"/>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docMetadata/LabelInfo.xml><?xml version="1.0" encoding="utf-8"?>
<clbl:labelList xmlns:clbl="http://schemas.microsoft.com/office/2020/mipLabelMetadata">
  <clbl:label id="{dffd51a4-5314-4c60-bce6-0affc34d9cd7}" enabled="1" method="Standard" siteId="{4a156c19-bc94-41ac-aacf-954686490869}" removed="0"/>
</clbl:labelList>
</file>

<file path=docProps/app.xml><?xml version="1.0" encoding="utf-8"?>
<Properties xmlns="http://schemas.openxmlformats.org/officeDocument/2006/extended-properties" xmlns:vt="http://schemas.openxmlformats.org/officeDocument/2006/docPropsVTypes">
  <Template>office theme</Template>
  <TotalTime>579</TotalTime>
  <Words>3143</Words>
  <Application>Microsoft Office PowerPoint</Application>
  <PresentationFormat>Widescreen</PresentationFormat>
  <Paragraphs>469</Paragraphs>
  <Slides>13</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2" baseType="lpstr">
      <vt:lpstr>.AppleSystemUIFont</vt:lpstr>
      <vt:lpstr>Arial</vt:lpstr>
      <vt:lpstr>Arial Black</vt:lpstr>
      <vt:lpstr>Arial Narrow</vt:lpstr>
      <vt:lpstr>Calibri</vt:lpstr>
      <vt:lpstr>Courier New</vt:lpstr>
      <vt:lpstr>Wingdings</vt:lpstr>
      <vt:lpstr>1_Office Theme</vt:lpstr>
      <vt:lpstr>think-cell Slide</vt:lpstr>
      <vt:lpstr>PowerPoint Presentation</vt:lpstr>
      <vt:lpstr>The industry created the European Access Hurdles Portal to add new information to the debate on availability of innovative medicines</vt:lpstr>
      <vt:lpstr>Results indicate a complete willingness from industry to provide more transparency on the root causes of unavailability</vt:lpstr>
      <vt:lpstr>This report presents an updated analysis focusing on a set of key research questions </vt:lpstr>
      <vt:lpstr>The products in-scope of the Portal received marketing authorisation later in Europe than in the US and Japan</vt:lpstr>
      <vt:lpstr>In many instances of product unavailability, the products have in fact been filed for reimbursement but have not yet been reimbursed</vt:lpstr>
      <vt:lpstr>While there are delays in P&amp;R filing in for some products, this is not a key driver of low availability of medicines in all countries</vt:lpstr>
      <vt:lpstr>As set out in the root causes analysis, the reasons for both delays in P&amp;R filing and P&amp;R decision making are multi-factorial</vt:lpstr>
      <vt:lpstr>As set out in the root causes analysis, the reasons for both delays in P&amp;R filing and P&amp;R decision making are multi-factorial</vt:lpstr>
      <vt:lpstr>There is significant variation in the reason certain products have not filed for reimbursement in all European countries</vt:lpstr>
      <vt:lpstr>As set out in the root causes analysis, the reasons for both delays in P&amp;R filing and P&amp;R decision making are multi-factorial</vt:lpstr>
      <vt:lpstr>The Portal provides some initial insights on the factors affecting increasing filing rates</vt:lpstr>
      <vt:lpstr>Key conclusions of the second European Access Hurdles Portal report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Lawlor, Ryan</dc:creator>
  <cp:lastModifiedBy>Armstrong, Hannah</cp:lastModifiedBy>
  <cp:revision>9</cp:revision>
  <dcterms:created xsi:type="dcterms:W3CDTF">2021-04-12T10:46:15Z</dcterms:created>
  <dcterms:modified xsi:type="dcterms:W3CDTF">2024-05-07T15:24:36Z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0x0101005067295593A96444A30263D5835D29E8</vt:lpwstr>
  </property>
  <property fmtid="{D5CDD505-2E9C-101B-9397-08002B2CF9AE}" pid="3" name="MSIP_Label_dffd51a4-5314-4c60-bce6-0affc34d9cd7_Enabled">
    <vt:lpwstr>true</vt:lpwstr>
  </property>
  <property fmtid="{D5CDD505-2E9C-101B-9397-08002B2CF9AE}" pid="4" name="MSIP_Label_dffd51a4-5314-4c60-bce6-0affc34d9cd7_SetDate">
    <vt:lpwstr>2022-03-17T16:08:13Z</vt:lpwstr>
  </property>
  <property fmtid="{D5CDD505-2E9C-101B-9397-08002B2CF9AE}" pid="5" name="MSIP_Label_dffd51a4-5314-4c60-bce6-0affc34d9cd7_Method">
    <vt:lpwstr>Standard</vt:lpwstr>
  </property>
  <property fmtid="{D5CDD505-2E9C-101B-9397-08002B2CF9AE}" pid="6" name="MSIP_Label_dffd51a4-5314-4c60-bce6-0affc34d9cd7_Name">
    <vt:lpwstr>dffd51a4-5314-4c60-bce6-0affc34d9cd7</vt:lpwstr>
  </property>
  <property fmtid="{D5CDD505-2E9C-101B-9397-08002B2CF9AE}" pid="7" name="MSIP_Label_dffd51a4-5314-4c60-bce6-0affc34d9cd7_SiteId">
    <vt:lpwstr>4a156c19-bc94-41ac-aacf-954686490869</vt:lpwstr>
  </property>
  <property fmtid="{D5CDD505-2E9C-101B-9397-08002B2CF9AE}" pid="8" name="MSIP_Label_dffd51a4-5314-4c60-bce6-0affc34d9cd7_ActionId">
    <vt:lpwstr>3fe58fdc-e3b0-405d-8a37-0f6e673662da</vt:lpwstr>
  </property>
  <property fmtid="{D5CDD505-2E9C-101B-9397-08002B2CF9AE}" pid="9" name="MSIP_Label_dffd51a4-5314-4c60-bce6-0affc34d9cd7_ContentBits">
    <vt:lpwstr>0</vt:lpwstr>
  </property>
  <property fmtid="{D5CDD505-2E9C-101B-9397-08002B2CF9AE}" pid="10" name="Order">
    <vt:r8>16600</vt:r8>
  </property>
  <property fmtid="{D5CDD505-2E9C-101B-9397-08002B2CF9AE}" pid="11" name="xd_Signature">
    <vt:bool>false</vt:bool>
  </property>
  <property fmtid="{D5CDD505-2E9C-101B-9397-08002B2CF9AE}" pid="12" name="xd_ProgID">
    <vt:lpwstr/>
  </property>
  <property fmtid="{D5CDD505-2E9C-101B-9397-08002B2CF9AE}" pid="13" name="ComplianceAssetId">
    <vt:lpwstr/>
  </property>
  <property fmtid="{D5CDD505-2E9C-101B-9397-08002B2CF9AE}" pid="14" name="TemplateUrl">
    <vt:lpwstr/>
  </property>
  <property fmtid="{D5CDD505-2E9C-101B-9397-08002B2CF9AE}" pid="15" name="_ExtendedDescription">
    <vt:lpwstr/>
  </property>
  <property fmtid="{D5CDD505-2E9C-101B-9397-08002B2CF9AE}" pid="16" name="TriggerFlowInfo">
    <vt:lpwstr/>
  </property>
</Properties>
</file>