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21"/>
  </p:notesMasterIdLst>
  <p:sldIdLst>
    <p:sldId id="659" r:id="rId2"/>
    <p:sldId id="699" r:id="rId3"/>
    <p:sldId id="702" r:id="rId4"/>
    <p:sldId id="701" r:id="rId5"/>
    <p:sldId id="704" r:id="rId6"/>
    <p:sldId id="706" r:id="rId7"/>
    <p:sldId id="707" r:id="rId8"/>
    <p:sldId id="708" r:id="rId9"/>
    <p:sldId id="720" r:id="rId10"/>
    <p:sldId id="710" r:id="rId11"/>
    <p:sldId id="711" r:id="rId12"/>
    <p:sldId id="705" r:id="rId13"/>
    <p:sldId id="719" r:id="rId14"/>
    <p:sldId id="713" r:id="rId15"/>
    <p:sldId id="714" r:id="rId16"/>
    <p:sldId id="721" r:id="rId17"/>
    <p:sldId id="716" r:id="rId18"/>
    <p:sldId id="717" r:id="rId19"/>
    <p:sldId id="693" r:id="rId20"/>
  </p:sldIdLst>
  <p:sldSz cx="18288000" cy="13716000"/>
  <p:notesSz cx="6858000" cy="9144000"/>
  <p:defaultTextStyle>
    <a:defPPr>
      <a:defRPr lang="en-US"/>
    </a:defPPr>
    <a:lvl1pPr algn="l" defTabSz="1827213" rtl="0" fontAlgn="base">
      <a:spcBef>
        <a:spcPct val="0"/>
      </a:spcBef>
      <a:spcAft>
        <a:spcPct val="0"/>
      </a:spcAft>
      <a:defRPr sz="3600" kern="1200">
        <a:solidFill>
          <a:schemeClr val="tx1"/>
        </a:solidFill>
        <a:latin typeface="Calibri" charset="0"/>
        <a:ea typeface="ＭＳ Ｐゴシック" charset="0"/>
        <a:cs typeface="ＭＳ Ｐゴシック" charset="0"/>
      </a:defRPr>
    </a:lvl1pPr>
    <a:lvl2pPr marL="912813" indent="-455613" algn="l" defTabSz="1827213" rtl="0" fontAlgn="base">
      <a:spcBef>
        <a:spcPct val="0"/>
      </a:spcBef>
      <a:spcAft>
        <a:spcPct val="0"/>
      </a:spcAft>
      <a:defRPr sz="3600" kern="1200">
        <a:solidFill>
          <a:schemeClr val="tx1"/>
        </a:solidFill>
        <a:latin typeface="Calibri" charset="0"/>
        <a:ea typeface="ＭＳ Ｐゴシック" charset="0"/>
        <a:cs typeface="ＭＳ Ｐゴシック" charset="0"/>
      </a:defRPr>
    </a:lvl2pPr>
    <a:lvl3pPr marL="1827213" indent="-912813" algn="l" defTabSz="1827213" rtl="0" fontAlgn="base">
      <a:spcBef>
        <a:spcPct val="0"/>
      </a:spcBef>
      <a:spcAft>
        <a:spcPct val="0"/>
      </a:spcAft>
      <a:defRPr sz="3600" kern="1200">
        <a:solidFill>
          <a:schemeClr val="tx1"/>
        </a:solidFill>
        <a:latin typeface="Calibri" charset="0"/>
        <a:ea typeface="ＭＳ Ｐゴシック" charset="0"/>
        <a:cs typeface="ＭＳ Ｐゴシック" charset="0"/>
      </a:defRPr>
    </a:lvl3pPr>
    <a:lvl4pPr marL="2741613" indent="-1370013" algn="l" defTabSz="1827213" rtl="0" fontAlgn="base">
      <a:spcBef>
        <a:spcPct val="0"/>
      </a:spcBef>
      <a:spcAft>
        <a:spcPct val="0"/>
      </a:spcAft>
      <a:defRPr sz="3600" kern="1200">
        <a:solidFill>
          <a:schemeClr val="tx1"/>
        </a:solidFill>
        <a:latin typeface="Calibri" charset="0"/>
        <a:ea typeface="ＭＳ Ｐゴシック" charset="0"/>
        <a:cs typeface="ＭＳ Ｐゴシック" charset="0"/>
      </a:defRPr>
    </a:lvl4pPr>
    <a:lvl5pPr marL="3656013" indent="-1827213" algn="l" defTabSz="1827213" rtl="0" fontAlgn="base">
      <a:spcBef>
        <a:spcPct val="0"/>
      </a:spcBef>
      <a:spcAft>
        <a:spcPct val="0"/>
      </a:spcAft>
      <a:defRPr sz="36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36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36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36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3600"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EBB882EB-3901-034C-B01A-6F302EECC050}">
          <p14:sldIdLst>
            <p14:sldId id="659"/>
            <p14:sldId id="699"/>
            <p14:sldId id="702"/>
            <p14:sldId id="701"/>
            <p14:sldId id="704"/>
            <p14:sldId id="706"/>
            <p14:sldId id="707"/>
            <p14:sldId id="708"/>
            <p14:sldId id="720"/>
            <p14:sldId id="710"/>
            <p14:sldId id="711"/>
            <p14:sldId id="705"/>
            <p14:sldId id="719"/>
            <p14:sldId id="713"/>
            <p14:sldId id="714"/>
            <p14:sldId id="721"/>
            <p14:sldId id="716"/>
            <p14:sldId id="717"/>
            <p14:sldId id="693"/>
          </p14:sldIdLst>
        </p14:section>
      </p14:sectionLst>
    </p:ext>
    <p:ext uri="{EFAFB233-063F-42B5-8137-9DF3F51BA10A}">
      <p15:sldGuideLst xmlns="" xmlns:p15="http://schemas.microsoft.com/office/powerpoint/2012/main">
        <p15:guide id="1" orient="horz" pos="8639">
          <p15:clr>
            <a:srgbClr val="A4A3A4"/>
          </p15:clr>
        </p15:guide>
        <p15:guide id="2" pos="11519">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5A5A59"/>
    <a:srgbClr val="F9C31B"/>
    <a:srgbClr val="DF6621"/>
    <a:srgbClr val="006B74"/>
    <a:srgbClr val="88C8B4"/>
    <a:srgbClr val="D43455"/>
    <a:srgbClr val="445C98"/>
    <a:srgbClr val="81BB3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43" autoAdjust="0"/>
    <p:restoredTop sz="94660"/>
  </p:normalViewPr>
  <p:slideViewPr>
    <p:cSldViewPr snapToGrid="0" snapToObjects="1">
      <p:cViewPr varScale="1">
        <p:scale>
          <a:sx n="47" d="100"/>
          <a:sy n="47" d="100"/>
        </p:scale>
        <p:origin x="-1120" y="-104"/>
      </p:cViewPr>
      <p:guideLst>
        <p:guide orient="horz" pos="8639"/>
        <p:guide pos="11519"/>
      </p:guideLst>
    </p:cSldViewPr>
  </p:slideViewPr>
  <p:notesTextViewPr>
    <p:cViewPr>
      <p:scale>
        <a:sx n="100" d="100"/>
        <a:sy n="100" d="100"/>
      </p:scale>
      <p:origin x="0" y="0"/>
    </p:cViewPr>
  </p:notesTextViewPr>
  <p:sorterViewPr>
    <p:cViewPr>
      <p:scale>
        <a:sx n="80" d="100"/>
        <a:sy n="80" d="100"/>
      </p:scale>
      <p:origin x="0" y="18504"/>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828434" fontAlgn="auto">
              <a:spcBef>
                <a:spcPts val="0"/>
              </a:spcBef>
              <a:spcAft>
                <a:spcPts val="0"/>
              </a:spcAft>
              <a:defRPr sz="1200">
                <a:latin typeface="Lato Ligh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828434" fontAlgn="auto">
              <a:spcBef>
                <a:spcPts val="0"/>
              </a:spcBef>
              <a:spcAft>
                <a:spcPts val="0"/>
              </a:spcAft>
              <a:defRPr sz="1200">
                <a:latin typeface="Lato Light"/>
                <a:ea typeface="+mn-ea"/>
                <a:cs typeface="+mn-cs"/>
              </a:defRPr>
            </a:lvl1pPr>
          </a:lstStyle>
          <a:p>
            <a:pPr>
              <a:defRPr/>
            </a:pPr>
            <a:fld id="{1808451A-7A9C-8D45-85AC-5FC8790CE249}" type="datetimeFigureOut">
              <a:rPr lang="en-US"/>
              <a:pPr>
                <a:defRPr/>
              </a:pPr>
              <a:t>28/04/17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828434" fontAlgn="auto">
              <a:spcBef>
                <a:spcPts val="0"/>
              </a:spcBef>
              <a:spcAft>
                <a:spcPts val="0"/>
              </a:spcAft>
              <a:defRPr sz="1200">
                <a:latin typeface="Lato Ligh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828434" fontAlgn="auto">
              <a:spcBef>
                <a:spcPts val="0"/>
              </a:spcBef>
              <a:spcAft>
                <a:spcPts val="0"/>
              </a:spcAft>
              <a:defRPr sz="1200">
                <a:latin typeface="Lato Light"/>
                <a:ea typeface="+mn-ea"/>
                <a:cs typeface="+mn-cs"/>
              </a:defRPr>
            </a:lvl1pPr>
          </a:lstStyle>
          <a:p>
            <a:pPr>
              <a:defRPr/>
            </a:pPr>
            <a:fld id="{FD330139-8533-9A44-A358-66F44A28F629}" type="slidenum">
              <a:rPr lang="en-US"/>
              <a:pPr>
                <a:defRPr/>
              </a:pPr>
              <a:t>‹#›</a:t>
            </a:fld>
            <a:endParaRPr lang="en-US" dirty="0"/>
          </a:p>
        </p:txBody>
      </p:sp>
    </p:spTree>
    <p:extLst>
      <p:ext uri="{BB962C8B-B14F-4D97-AF65-F5344CB8AC3E}">
        <p14:creationId xmlns:p14="http://schemas.microsoft.com/office/powerpoint/2010/main" val="3156179144"/>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2400" kern="1200">
        <a:solidFill>
          <a:schemeClr val="tx1"/>
        </a:solidFill>
        <a:latin typeface="Lato Light"/>
        <a:ea typeface="ＭＳ Ｐゴシック" charset="0"/>
        <a:cs typeface="ＭＳ Ｐゴシック" charset="0"/>
      </a:defRPr>
    </a:lvl1pPr>
    <a:lvl2pPr marL="912813" algn="l" defTabSz="912813" rtl="0" eaLnBrk="0" fontAlgn="base" hangingPunct="0">
      <a:spcBef>
        <a:spcPct val="30000"/>
      </a:spcBef>
      <a:spcAft>
        <a:spcPct val="0"/>
      </a:spcAft>
      <a:defRPr sz="2400" kern="1200">
        <a:solidFill>
          <a:schemeClr val="tx1"/>
        </a:solidFill>
        <a:latin typeface="Lato Light"/>
        <a:ea typeface="ＭＳ Ｐゴシック" charset="0"/>
        <a:cs typeface="+mn-cs"/>
      </a:defRPr>
    </a:lvl2pPr>
    <a:lvl3pPr marL="1827213" algn="l" defTabSz="912813" rtl="0" eaLnBrk="0" fontAlgn="base" hangingPunct="0">
      <a:spcBef>
        <a:spcPct val="30000"/>
      </a:spcBef>
      <a:spcAft>
        <a:spcPct val="0"/>
      </a:spcAft>
      <a:defRPr sz="2400" kern="1200">
        <a:solidFill>
          <a:schemeClr val="tx1"/>
        </a:solidFill>
        <a:latin typeface="Lato Light"/>
        <a:ea typeface="ＭＳ Ｐゴシック" charset="0"/>
        <a:cs typeface="+mn-cs"/>
      </a:defRPr>
    </a:lvl3pPr>
    <a:lvl4pPr marL="2741613" algn="l" defTabSz="912813" rtl="0" eaLnBrk="0" fontAlgn="base" hangingPunct="0">
      <a:spcBef>
        <a:spcPct val="30000"/>
      </a:spcBef>
      <a:spcAft>
        <a:spcPct val="0"/>
      </a:spcAft>
      <a:defRPr sz="2400" kern="1200">
        <a:solidFill>
          <a:schemeClr val="tx1"/>
        </a:solidFill>
        <a:latin typeface="Lato Light"/>
        <a:ea typeface="ＭＳ Ｐゴシック" charset="0"/>
        <a:cs typeface="+mn-cs"/>
      </a:defRPr>
    </a:lvl4pPr>
    <a:lvl5pPr marL="3656013" algn="l" defTabSz="912813" rtl="0" eaLnBrk="0" fontAlgn="base" hangingPunct="0">
      <a:spcBef>
        <a:spcPct val="30000"/>
      </a:spcBef>
      <a:spcAft>
        <a:spcPct val="0"/>
      </a:spcAft>
      <a:defRPr sz="2400" kern="1200">
        <a:solidFill>
          <a:schemeClr val="tx1"/>
        </a:solidFill>
        <a:latin typeface="Lato Light"/>
        <a:ea typeface="ＭＳ Ｐゴシック" charset="0"/>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Lato Light"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chemeClr val="tx1"/>
                </a:solidFill>
                <a:latin typeface="Calibri" charset="0"/>
                <a:ea typeface="ＭＳ Ｐゴシック" charset="0"/>
                <a:cs typeface="ＭＳ Ｐゴシック" charset="0"/>
              </a:defRPr>
            </a:lvl1pPr>
            <a:lvl2pPr marL="742950" indent="-285750" eaLnBrk="0" hangingPunct="0">
              <a:defRPr sz="3600">
                <a:solidFill>
                  <a:schemeClr val="tx1"/>
                </a:solidFill>
                <a:latin typeface="Calibri" charset="0"/>
                <a:ea typeface="ＭＳ Ｐゴシック" charset="0"/>
              </a:defRPr>
            </a:lvl2pPr>
            <a:lvl3pPr marL="1143000" indent="-228600" eaLnBrk="0" hangingPunct="0">
              <a:defRPr sz="3600">
                <a:solidFill>
                  <a:schemeClr val="tx1"/>
                </a:solidFill>
                <a:latin typeface="Calibri" charset="0"/>
                <a:ea typeface="ＭＳ Ｐゴシック" charset="0"/>
              </a:defRPr>
            </a:lvl3pPr>
            <a:lvl4pPr marL="1600200" indent="-228600" eaLnBrk="0" hangingPunct="0">
              <a:defRPr sz="3600">
                <a:solidFill>
                  <a:schemeClr val="tx1"/>
                </a:solidFill>
                <a:latin typeface="Calibri" charset="0"/>
                <a:ea typeface="ＭＳ Ｐゴシック" charset="0"/>
              </a:defRPr>
            </a:lvl4pPr>
            <a:lvl5pPr marL="2057400" indent="-228600" eaLnBrk="0" hangingPunct="0">
              <a:defRPr sz="3600">
                <a:solidFill>
                  <a:schemeClr val="tx1"/>
                </a:solidFill>
                <a:latin typeface="Calibri"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Calibri"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Calibri"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Calibri"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Calibri" charset="0"/>
                <a:ea typeface="ＭＳ Ｐゴシック" charset="0"/>
              </a:defRPr>
            </a:lvl9pPr>
          </a:lstStyle>
          <a:p>
            <a:pPr defTabSz="1827213" eaLnBrk="1" fontAlgn="base" hangingPunct="1">
              <a:spcBef>
                <a:spcPct val="0"/>
              </a:spcBef>
              <a:spcAft>
                <a:spcPct val="0"/>
              </a:spcAft>
            </a:pPr>
            <a:fld id="{CA3DE0E8-AC05-804B-B86B-58BC67E0AD0C}" type="slidenum">
              <a:rPr lang="en-US" sz="1200">
                <a:latin typeface="Lato Light" charset="0"/>
              </a:rPr>
              <a:pPr defTabSz="1827213" eaLnBrk="1" fontAlgn="base" hangingPunct="1">
                <a:spcBef>
                  <a:spcPct val="0"/>
                </a:spcBef>
                <a:spcAft>
                  <a:spcPct val="0"/>
                </a:spcAft>
              </a:pPr>
              <a:t>1</a:t>
            </a:fld>
            <a:endParaRPr lang="en-US" sz="1200">
              <a:latin typeface="Lato Light" charset="0"/>
            </a:endParaRPr>
          </a:p>
        </p:txBody>
      </p:sp>
    </p:spTree>
    <p:extLst>
      <p:ext uri="{BB962C8B-B14F-4D97-AF65-F5344CB8AC3E}">
        <p14:creationId xmlns:p14="http://schemas.microsoft.com/office/powerpoint/2010/main" val="1404571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503CAC5-213E-A549-AC35-3C28FC055D7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09215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43000" y="685800"/>
            <a:ext cx="4572000" cy="34290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spcBef>
                <a:spcPct val="30000"/>
              </a:spcBef>
              <a:defRPr sz="1200">
                <a:solidFill>
                  <a:schemeClr val="tx1"/>
                </a:solidFill>
                <a:latin typeface="Arial" charset="0"/>
                <a:cs typeface="Arial" charset="0"/>
              </a:defRPr>
            </a:lvl1pPr>
            <a:lvl2pPr marL="742950" indent="-285750" defTabSz="903288" eaLnBrk="0" hangingPunct="0">
              <a:spcBef>
                <a:spcPct val="30000"/>
              </a:spcBef>
              <a:defRPr sz="1200">
                <a:solidFill>
                  <a:schemeClr val="tx1"/>
                </a:solidFill>
                <a:latin typeface="Arial" charset="0"/>
                <a:cs typeface="Arial" charset="0"/>
              </a:defRPr>
            </a:lvl2pPr>
            <a:lvl3pPr marL="1143000" indent="-228600" defTabSz="903288" eaLnBrk="0" hangingPunct="0">
              <a:spcBef>
                <a:spcPct val="30000"/>
              </a:spcBef>
              <a:defRPr sz="1200">
                <a:solidFill>
                  <a:schemeClr val="tx1"/>
                </a:solidFill>
                <a:latin typeface="Arial" charset="0"/>
                <a:cs typeface="Arial" charset="0"/>
              </a:defRPr>
            </a:lvl3pPr>
            <a:lvl4pPr marL="1600200" indent="-228600" defTabSz="903288" eaLnBrk="0" hangingPunct="0">
              <a:spcBef>
                <a:spcPct val="30000"/>
              </a:spcBef>
              <a:defRPr sz="1200">
                <a:solidFill>
                  <a:schemeClr val="tx1"/>
                </a:solidFill>
                <a:latin typeface="Arial" charset="0"/>
                <a:cs typeface="Arial" charset="0"/>
              </a:defRPr>
            </a:lvl4pPr>
            <a:lvl5pPr marL="2057400" indent="-228600" defTabSz="903288" eaLnBrk="0" hangingPunct="0">
              <a:spcBef>
                <a:spcPct val="30000"/>
              </a:spcBef>
              <a:defRPr sz="1200">
                <a:solidFill>
                  <a:schemeClr val="tx1"/>
                </a:solidFill>
                <a:latin typeface="Arial" charset="0"/>
                <a:cs typeface="Arial" charset="0"/>
              </a:defRPr>
            </a:lvl5pPr>
            <a:lvl6pPr marL="2514600" indent="-228600" defTabSz="903288" eaLnBrk="0" fontAlgn="base" hangingPunct="0">
              <a:spcBef>
                <a:spcPct val="30000"/>
              </a:spcBef>
              <a:spcAft>
                <a:spcPct val="0"/>
              </a:spcAft>
              <a:defRPr sz="1200">
                <a:solidFill>
                  <a:schemeClr val="tx1"/>
                </a:solidFill>
                <a:latin typeface="Arial" charset="0"/>
                <a:cs typeface="Arial" charset="0"/>
              </a:defRPr>
            </a:lvl6pPr>
            <a:lvl7pPr marL="2971800" indent="-228600" defTabSz="903288" eaLnBrk="0" fontAlgn="base" hangingPunct="0">
              <a:spcBef>
                <a:spcPct val="30000"/>
              </a:spcBef>
              <a:spcAft>
                <a:spcPct val="0"/>
              </a:spcAft>
              <a:defRPr sz="1200">
                <a:solidFill>
                  <a:schemeClr val="tx1"/>
                </a:solidFill>
                <a:latin typeface="Arial" charset="0"/>
                <a:cs typeface="Arial" charset="0"/>
              </a:defRPr>
            </a:lvl7pPr>
            <a:lvl8pPr marL="3429000" indent="-228600" defTabSz="903288" eaLnBrk="0" fontAlgn="base" hangingPunct="0">
              <a:spcBef>
                <a:spcPct val="30000"/>
              </a:spcBef>
              <a:spcAft>
                <a:spcPct val="0"/>
              </a:spcAft>
              <a:defRPr sz="1200">
                <a:solidFill>
                  <a:schemeClr val="tx1"/>
                </a:solidFill>
                <a:latin typeface="Arial" charset="0"/>
                <a:cs typeface="Arial" charset="0"/>
              </a:defRPr>
            </a:lvl8pPr>
            <a:lvl9pPr marL="3886200" indent="-228600" defTabSz="90328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8DA35EC-E0E1-467B-BEBB-92859D3A457F}" type="slidenum">
              <a:rPr lang="en-US" altLang="en-US" smtClean="0">
                <a:solidFill>
                  <a:srgbClr val="000000"/>
                </a:solidFill>
              </a:rPr>
              <a:pPr eaLnBrk="1" hangingPunct="1">
                <a:spcBef>
                  <a:spcPct val="0"/>
                </a:spcBef>
              </a:pPr>
              <a:t>3</a:t>
            </a:fld>
            <a:endParaRPr lang="en-US"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03CAC5-213E-A549-AC35-3C28FC055D79}" type="slidenum">
              <a:rPr lang="en-US" smtClean="0"/>
              <a:pPr/>
              <a:t>5</a:t>
            </a:fld>
            <a:endParaRPr lang="en-US"/>
          </a:p>
        </p:txBody>
      </p:sp>
    </p:spTree>
    <p:extLst>
      <p:ext uri="{BB962C8B-B14F-4D97-AF65-F5344CB8AC3E}">
        <p14:creationId xmlns:p14="http://schemas.microsoft.com/office/powerpoint/2010/main" val="338993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503CAC5-213E-A549-AC35-3C28FC055D79}" type="slidenum">
              <a:rPr lang="en-US" smtClean="0"/>
              <a:pPr/>
              <a:t>8</a:t>
            </a:fld>
            <a:endParaRPr lang="en-US"/>
          </a:p>
        </p:txBody>
      </p:sp>
    </p:spTree>
    <p:extLst>
      <p:ext uri="{BB962C8B-B14F-4D97-AF65-F5344CB8AC3E}">
        <p14:creationId xmlns:p14="http://schemas.microsoft.com/office/powerpoint/2010/main" val="367880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03CAC5-213E-A549-AC35-3C28FC055D79}" type="slidenum">
              <a:rPr lang="en-US" smtClean="0"/>
              <a:pPr/>
              <a:t>9</a:t>
            </a:fld>
            <a:endParaRPr lang="en-US"/>
          </a:p>
        </p:txBody>
      </p:sp>
    </p:spTree>
    <p:extLst>
      <p:ext uri="{BB962C8B-B14F-4D97-AF65-F5344CB8AC3E}">
        <p14:creationId xmlns:p14="http://schemas.microsoft.com/office/powerpoint/2010/main" val="97490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503CAC5-213E-A549-AC35-3C28FC055D79}" type="slidenum">
              <a:rPr lang="en-US" smtClean="0"/>
              <a:pPr/>
              <a:t>10</a:t>
            </a:fld>
            <a:endParaRPr lang="en-US"/>
          </a:p>
        </p:txBody>
      </p:sp>
    </p:spTree>
    <p:extLst>
      <p:ext uri="{BB962C8B-B14F-4D97-AF65-F5344CB8AC3E}">
        <p14:creationId xmlns:p14="http://schemas.microsoft.com/office/powerpoint/2010/main" val="129440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503CAC5-213E-A549-AC35-3C28FC055D79}" type="slidenum">
              <a:rPr lang="en-US" smtClean="0"/>
              <a:pPr/>
              <a:t>11</a:t>
            </a:fld>
            <a:endParaRPr lang="en-US"/>
          </a:p>
        </p:txBody>
      </p:sp>
    </p:spTree>
    <p:extLst>
      <p:ext uri="{BB962C8B-B14F-4D97-AF65-F5344CB8AC3E}">
        <p14:creationId xmlns:p14="http://schemas.microsoft.com/office/powerpoint/2010/main" val="100790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503CAC5-213E-A549-AC35-3C28FC055D7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17503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503CAC5-213E-A549-AC35-3C28FC055D7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92158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3" name="Picture 6" descr="EFPIA Logo.png"/>
          <p:cNvPicPr>
            <a:picLocks noChangeAspect="1"/>
          </p:cNvPicPr>
          <p:nvPr userDrawn="1"/>
        </p:nvPicPr>
        <p:blipFill>
          <a:blip r:embed="rId2" cstate="print">
            <a:extLst>
              <a:ext uri="{28A0092B-C50C-407E-A947-70E740481C1C}">
                <a14:useLocalDpi xmlns:a14="http://schemas.microsoft.com/office/drawing/2010/main" val="0"/>
              </a:ext>
            </a:extLst>
          </a:blip>
          <a:srcRect t="12077" b="20740"/>
          <a:stretch>
            <a:fillRect/>
          </a:stretch>
        </p:blipFill>
        <p:spPr bwMode="auto">
          <a:xfrm>
            <a:off x="830263" y="252413"/>
            <a:ext cx="7075487"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5641449" y="9008531"/>
            <a:ext cx="6790266" cy="2044700"/>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a:latin typeface="+mn-lt"/>
            </a:endParaRPr>
          </a:p>
        </p:txBody>
      </p:sp>
      <p:pic>
        <p:nvPicPr>
          <p:cNvPr id="8" name="Picture 7" descr="sta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240067" y="9751481"/>
            <a:ext cx="4508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3302000" y="6587067"/>
            <a:ext cx="2099733" cy="2099733"/>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1" name="Rectangle 10"/>
          <p:cNvSpPr/>
          <p:nvPr userDrawn="1"/>
        </p:nvSpPr>
        <p:spPr>
          <a:xfrm>
            <a:off x="7990415" y="6587067"/>
            <a:ext cx="2099733" cy="2099733"/>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2" name="Rectangle 11"/>
          <p:cNvSpPr/>
          <p:nvPr userDrawn="1"/>
        </p:nvSpPr>
        <p:spPr>
          <a:xfrm>
            <a:off x="12676188" y="6587067"/>
            <a:ext cx="2099733" cy="2099733"/>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3" name="Rectangle 12"/>
          <p:cNvSpPr/>
          <p:nvPr userDrawn="1"/>
        </p:nvSpPr>
        <p:spPr>
          <a:xfrm>
            <a:off x="965730" y="8953498"/>
            <a:ext cx="2099733" cy="2099733"/>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4" name="Rectangle 13"/>
          <p:cNvSpPr/>
          <p:nvPr userDrawn="1"/>
        </p:nvSpPr>
        <p:spPr>
          <a:xfrm>
            <a:off x="15073314" y="8953498"/>
            <a:ext cx="2099733" cy="2099733"/>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pic>
        <p:nvPicPr>
          <p:cNvPr id="15" name="Picture 14" descr="Bloc1.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49914" y="6578600"/>
            <a:ext cx="2108200" cy="2108200"/>
          </a:xfrm>
          <a:prstGeom prst="rect">
            <a:avLst/>
          </a:prstGeom>
        </p:spPr>
      </p:pic>
      <p:pic>
        <p:nvPicPr>
          <p:cNvPr id="16" name="Picture 15" descr="Bloc2.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01999" y="8953497"/>
            <a:ext cx="2099733" cy="2099733"/>
          </a:xfrm>
          <a:prstGeom prst="rect">
            <a:avLst/>
          </a:prstGeom>
        </p:spPr>
      </p:pic>
      <p:pic>
        <p:nvPicPr>
          <p:cNvPr id="17" name="Picture 16" descr="Bloc3.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676187" y="8953496"/>
            <a:ext cx="2099733" cy="2099733"/>
          </a:xfrm>
          <a:prstGeom prst="rect">
            <a:avLst/>
          </a:prstGeom>
        </p:spPr>
      </p:pic>
      <p:pic>
        <p:nvPicPr>
          <p:cNvPr id="18" name="Picture 17" descr="Bloc4.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5729" y="6578599"/>
            <a:ext cx="2099733" cy="2099733"/>
          </a:xfrm>
          <a:prstGeom prst="rect">
            <a:avLst/>
          </a:prstGeom>
        </p:spPr>
      </p:pic>
      <p:pic>
        <p:nvPicPr>
          <p:cNvPr id="19" name="Picture 18" descr="Bloc7.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40450" y="6587066"/>
            <a:ext cx="2091265" cy="2091265"/>
          </a:xfrm>
          <a:prstGeom prst="rect">
            <a:avLst/>
          </a:prstGeom>
        </p:spPr>
      </p:pic>
      <p:pic>
        <p:nvPicPr>
          <p:cNvPr id="20" name="Picture 19" descr="Bloc8.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073313" y="6582832"/>
            <a:ext cx="2099733" cy="2099733"/>
          </a:xfrm>
          <a:prstGeom prst="rect">
            <a:avLst/>
          </a:prstGeom>
        </p:spPr>
      </p:pic>
      <p:sp>
        <p:nvSpPr>
          <p:cNvPr id="22" name="Content Placeholder 21"/>
          <p:cNvSpPr>
            <a:spLocks noGrp="1"/>
          </p:cNvSpPr>
          <p:nvPr>
            <p:ph sz="quarter" idx="10"/>
          </p:nvPr>
        </p:nvSpPr>
        <p:spPr>
          <a:xfrm>
            <a:off x="801167" y="4834731"/>
            <a:ext cx="6889750" cy="1468437"/>
          </a:xfrm>
        </p:spPr>
        <p:txBody>
          <a:bodyPr/>
          <a:lstStyle>
            <a:lvl1pPr>
              <a:defRPr lang="en-US" sz="4800" kern="1200" dirty="0" smtClean="0">
                <a:solidFill>
                  <a:srgbClr val="5A5A59"/>
                </a:solidFill>
                <a:latin typeface="+mn-lt"/>
                <a:ea typeface="ＭＳ Ｐゴシック" charset="0"/>
                <a:cs typeface="Lato Regular"/>
              </a:defRPr>
            </a:lvl1pPr>
            <a:lvl2pPr algn="l" defTabSz="1827213" rtl="0" eaLnBrk="1" fontAlgn="base" hangingPunct="1">
              <a:spcBef>
                <a:spcPct val="0"/>
              </a:spcBef>
              <a:spcAft>
                <a:spcPct val="0"/>
              </a:spcAft>
              <a:buSzPct val="100000"/>
              <a:buNone/>
              <a:defRPr lang="en-US" sz="4000" kern="1200" dirty="0" smtClean="0">
                <a:solidFill>
                  <a:srgbClr val="5A5A59"/>
                </a:solidFill>
                <a:latin typeface="+mn-lt"/>
                <a:ea typeface="ＭＳ Ｐゴシック" charset="0"/>
                <a:cs typeface="AgfaRotisSansSerif-Bold" charset="0"/>
              </a:defRPr>
            </a:lvl2pPr>
            <a:lvl3pPr>
              <a:defRPr lang="en-US" sz="3600" b="1" kern="1200" baseline="30000" dirty="0" smtClean="0">
                <a:solidFill>
                  <a:srgbClr val="5A5A59"/>
                </a:solidFill>
                <a:latin typeface="AgfaRotisSansSerif-Bold" charset="0"/>
                <a:ea typeface="ＭＳ Ｐゴシック" charset="0"/>
                <a:cs typeface="AgfaRotisSansSerif-Bold" charset="0"/>
              </a:defRPr>
            </a:lvl3pPr>
            <a:lvl4pPr>
              <a:defRPr lang="en-US" sz="3600" b="1" kern="1200" baseline="30000" dirty="0" smtClean="0">
                <a:solidFill>
                  <a:srgbClr val="5A5A59"/>
                </a:solidFill>
                <a:latin typeface="AgfaRotisSansSerif-Bold" charset="0"/>
                <a:ea typeface="ＭＳ Ｐゴシック" charset="0"/>
                <a:cs typeface="AgfaRotisSansSerif-Bold" charset="0"/>
              </a:defRPr>
            </a:lvl4pPr>
            <a:lvl5pPr>
              <a:defRPr lang="en-US" sz="3600" b="1" kern="1200" baseline="30000" dirty="0" smtClean="0">
                <a:solidFill>
                  <a:srgbClr val="5A5A59"/>
                </a:solidFill>
                <a:latin typeface="AgfaRotisSansSerif-Bold" charset="0"/>
                <a:ea typeface="ＭＳ Ｐゴシック" charset="0"/>
                <a:cs typeface="AgfaRotisSansSerif-Bold" charset="0"/>
              </a:defRPr>
            </a:lvl5pPr>
          </a:lstStyle>
          <a:p>
            <a:pPr marL="1371600" lvl="0" indent="-457200" algn="l" defTabSz="1828800" rtl="0" eaLnBrk="1" fontAlgn="base" hangingPunct="1">
              <a:lnSpc>
                <a:spcPct val="90000"/>
              </a:lnSpc>
              <a:spcBef>
                <a:spcPts val="1000"/>
              </a:spcBef>
              <a:spcAft>
                <a:spcPct val="0"/>
              </a:spcAft>
              <a:buFont typeface="Arial" charset="0"/>
              <a:buChar char="•"/>
            </a:pPr>
            <a:r>
              <a:rPr lang="nl-BE" smtClean="0"/>
              <a:t>Click to edit Master text styles</a:t>
            </a:r>
          </a:p>
          <a:p>
            <a:pPr marL="1371600" lvl="1" indent="-457200" algn="l" defTabSz="1828800" rtl="0" eaLnBrk="1" fontAlgn="base" hangingPunct="1">
              <a:lnSpc>
                <a:spcPct val="90000"/>
              </a:lnSpc>
              <a:spcBef>
                <a:spcPts val="1000"/>
              </a:spcBef>
              <a:spcAft>
                <a:spcPct val="0"/>
              </a:spcAft>
              <a:buFont typeface="Arial" charset="0"/>
              <a:buChar char="•"/>
            </a:pPr>
            <a:r>
              <a:rPr lang="nl-BE" smtClean="0"/>
              <a:t>Second level</a:t>
            </a:r>
          </a:p>
          <a:p>
            <a:pPr marL="1371600" lvl="2" indent="-457200" algn="l" defTabSz="1828800" rtl="0" eaLnBrk="1" fontAlgn="base" hangingPunct="1">
              <a:lnSpc>
                <a:spcPct val="90000"/>
              </a:lnSpc>
              <a:spcBef>
                <a:spcPts val="1000"/>
              </a:spcBef>
              <a:spcAft>
                <a:spcPct val="0"/>
              </a:spcAft>
              <a:buFont typeface="Arial" charset="0"/>
              <a:buChar char="•"/>
            </a:pPr>
            <a:r>
              <a:rPr lang="nl-BE" smtClean="0"/>
              <a:t>Third level</a:t>
            </a:r>
          </a:p>
          <a:p>
            <a:pPr marL="1371600" lvl="3" indent="-457200" algn="l" defTabSz="1828800" rtl="0" eaLnBrk="1" fontAlgn="base" hangingPunct="1">
              <a:lnSpc>
                <a:spcPct val="90000"/>
              </a:lnSpc>
              <a:spcBef>
                <a:spcPts val="1000"/>
              </a:spcBef>
              <a:spcAft>
                <a:spcPct val="0"/>
              </a:spcAft>
              <a:buFont typeface="Arial" charset="0"/>
              <a:buChar char="•"/>
            </a:pPr>
            <a:r>
              <a:rPr lang="nl-BE" smtClean="0"/>
              <a:t>Fourth level</a:t>
            </a:r>
          </a:p>
          <a:p>
            <a:pPr marL="1371600" lvl="4" indent="-457200" algn="l" defTabSz="1828800" rtl="0" eaLnBrk="1" fontAlgn="base" hangingPunct="1">
              <a:lnSpc>
                <a:spcPct val="90000"/>
              </a:lnSpc>
              <a:spcBef>
                <a:spcPts val="1000"/>
              </a:spcBef>
              <a:spcAft>
                <a:spcPct val="0"/>
              </a:spcAft>
              <a:buFont typeface="Arial" charset="0"/>
              <a:buChar char="•"/>
            </a:pPr>
            <a:r>
              <a:rPr lang="nl-BE" smtClean="0"/>
              <a:t>Fifth level</a:t>
            </a:r>
            <a:endParaRPr lang="en-US" dirty="0"/>
          </a:p>
        </p:txBody>
      </p:sp>
      <p:sp>
        <p:nvSpPr>
          <p:cNvPr id="27" name="Content Placeholder 21"/>
          <p:cNvSpPr>
            <a:spLocks noGrp="1"/>
          </p:cNvSpPr>
          <p:nvPr>
            <p:ph sz="quarter" idx="11"/>
          </p:nvPr>
        </p:nvSpPr>
        <p:spPr>
          <a:xfrm>
            <a:off x="6856606" y="9341729"/>
            <a:ext cx="6889750" cy="1468437"/>
          </a:xfrm>
        </p:spPr>
        <p:txBody>
          <a:bodyPr/>
          <a:lstStyle>
            <a:lvl1pPr>
              <a:defRPr lang="en-US" sz="4800" kern="1200" dirty="0" smtClean="0">
                <a:solidFill>
                  <a:srgbClr val="5A5A59"/>
                </a:solidFill>
                <a:latin typeface="+mn-lt"/>
                <a:ea typeface="ＭＳ Ｐゴシック" charset="0"/>
                <a:cs typeface="Lato Regular"/>
              </a:defRPr>
            </a:lvl1pPr>
            <a:lvl2pPr algn="l" defTabSz="1827213" rtl="0" eaLnBrk="1" fontAlgn="base" hangingPunct="1">
              <a:spcBef>
                <a:spcPct val="0"/>
              </a:spcBef>
              <a:spcAft>
                <a:spcPct val="0"/>
              </a:spcAft>
              <a:buSzPct val="100000"/>
              <a:buNone/>
              <a:defRPr lang="en-US" sz="4000" kern="1200" dirty="0" smtClean="0">
                <a:solidFill>
                  <a:srgbClr val="5A5A59"/>
                </a:solidFill>
                <a:latin typeface="+mn-lt"/>
                <a:ea typeface="ＭＳ Ｐゴシック" charset="0"/>
                <a:cs typeface="AgfaRotisSansSerif-Bold" charset="0"/>
              </a:defRPr>
            </a:lvl2pPr>
            <a:lvl3pPr>
              <a:defRPr lang="en-US" sz="3600" b="1" kern="1200" baseline="30000" dirty="0" smtClean="0">
                <a:solidFill>
                  <a:srgbClr val="5A5A59"/>
                </a:solidFill>
                <a:latin typeface="AgfaRotisSansSerif-Bold" charset="0"/>
                <a:ea typeface="ＭＳ Ｐゴシック" charset="0"/>
                <a:cs typeface="AgfaRotisSansSerif-Bold" charset="0"/>
              </a:defRPr>
            </a:lvl3pPr>
            <a:lvl4pPr>
              <a:defRPr lang="en-US" sz="3600" b="1" kern="1200" baseline="30000" dirty="0" smtClean="0">
                <a:solidFill>
                  <a:srgbClr val="5A5A59"/>
                </a:solidFill>
                <a:latin typeface="AgfaRotisSansSerif-Bold" charset="0"/>
                <a:ea typeface="ＭＳ Ｐゴシック" charset="0"/>
                <a:cs typeface="AgfaRotisSansSerif-Bold" charset="0"/>
              </a:defRPr>
            </a:lvl4pPr>
            <a:lvl5pPr>
              <a:defRPr lang="en-US" sz="3600" b="1" kern="1200" baseline="30000" dirty="0" smtClean="0">
                <a:solidFill>
                  <a:srgbClr val="5A5A59"/>
                </a:solidFill>
                <a:latin typeface="AgfaRotisSansSerif-Bold" charset="0"/>
                <a:ea typeface="ＭＳ Ｐゴシック" charset="0"/>
                <a:cs typeface="AgfaRotisSansSerif-Bold" charset="0"/>
              </a:defRPr>
            </a:lvl5pPr>
          </a:lstStyle>
          <a:p>
            <a:pPr marL="1371600" lvl="0" indent="-457200" algn="l" defTabSz="1828800" rtl="0" eaLnBrk="1" fontAlgn="base" hangingPunct="1">
              <a:lnSpc>
                <a:spcPct val="90000"/>
              </a:lnSpc>
              <a:spcBef>
                <a:spcPts val="1000"/>
              </a:spcBef>
              <a:spcAft>
                <a:spcPct val="0"/>
              </a:spcAft>
              <a:buFont typeface="Arial" charset="0"/>
              <a:buChar char="•"/>
            </a:pPr>
            <a:r>
              <a:rPr lang="nl-BE" smtClean="0"/>
              <a:t>Click to edit Master text styles</a:t>
            </a:r>
          </a:p>
          <a:p>
            <a:pPr marL="1371600" lvl="1" indent="-457200" algn="l" defTabSz="1828800" rtl="0" eaLnBrk="1" fontAlgn="base" hangingPunct="1">
              <a:lnSpc>
                <a:spcPct val="90000"/>
              </a:lnSpc>
              <a:spcBef>
                <a:spcPts val="1000"/>
              </a:spcBef>
              <a:spcAft>
                <a:spcPct val="0"/>
              </a:spcAft>
              <a:buFont typeface="Arial" charset="0"/>
              <a:buChar char="•"/>
            </a:pPr>
            <a:r>
              <a:rPr lang="nl-BE" smtClean="0"/>
              <a:t>Second level</a:t>
            </a:r>
          </a:p>
          <a:p>
            <a:pPr marL="1371600" lvl="2" indent="-457200" algn="l" defTabSz="1828800" rtl="0" eaLnBrk="1" fontAlgn="base" hangingPunct="1">
              <a:lnSpc>
                <a:spcPct val="90000"/>
              </a:lnSpc>
              <a:spcBef>
                <a:spcPts val="1000"/>
              </a:spcBef>
              <a:spcAft>
                <a:spcPct val="0"/>
              </a:spcAft>
              <a:buFont typeface="Arial" charset="0"/>
              <a:buChar char="•"/>
            </a:pPr>
            <a:r>
              <a:rPr lang="nl-BE" smtClean="0"/>
              <a:t>Third level</a:t>
            </a:r>
          </a:p>
          <a:p>
            <a:pPr marL="1371600" lvl="3" indent="-457200" algn="l" defTabSz="1828800" rtl="0" eaLnBrk="1" fontAlgn="base" hangingPunct="1">
              <a:lnSpc>
                <a:spcPct val="90000"/>
              </a:lnSpc>
              <a:spcBef>
                <a:spcPts val="1000"/>
              </a:spcBef>
              <a:spcAft>
                <a:spcPct val="0"/>
              </a:spcAft>
              <a:buFont typeface="Arial" charset="0"/>
              <a:buChar char="•"/>
            </a:pPr>
            <a:r>
              <a:rPr lang="nl-BE" smtClean="0"/>
              <a:t>Fourth level</a:t>
            </a:r>
          </a:p>
          <a:p>
            <a:pPr marL="1371600" lvl="4" indent="-457200" algn="l" defTabSz="1828800" rtl="0" eaLnBrk="1" fontAlgn="base" hangingPunct="1">
              <a:lnSpc>
                <a:spcPct val="90000"/>
              </a:lnSpc>
              <a:spcBef>
                <a:spcPts val="1000"/>
              </a:spcBef>
              <a:spcAft>
                <a:spcPct val="0"/>
              </a:spcAft>
              <a:buFont typeface="Arial" charset="0"/>
              <a:buChar char="•"/>
            </a:pPr>
            <a:r>
              <a:rPr lang="nl-BE" smtClean="0"/>
              <a:t>Fifth level</a:t>
            </a:r>
            <a:endParaRPr lang="en-US" dirty="0"/>
          </a:p>
        </p:txBody>
      </p:sp>
    </p:spTree>
    <p:extLst>
      <p:ext uri="{BB962C8B-B14F-4D97-AF65-F5344CB8AC3E}">
        <p14:creationId xmlns:p14="http://schemas.microsoft.com/office/powerpoint/2010/main" val="1200441908"/>
      </p:ext>
    </p:extLst>
  </p:cSld>
  <p:clrMapOvr>
    <a:masterClrMapping/>
  </p:clrMapOvr>
  <p:transition xmlns:p14="http://schemas.microsoft.com/office/powerpoint/2010/main" spd="slow" advClick="0" advTm="3000"/>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6" descr="EFPIA Logo.png"/>
          <p:cNvPicPr>
            <a:picLocks noChangeAspect="1"/>
          </p:cNvPicPr>
          <p:nvPr userDrawn="1"/>
        </p:nvPicPr>
        <p:blipFill>
          <a:blip r:embed="rId2" cstate="print">
            <a:extLst>
              <a:ext uri="{28A0092B-C50C-407E-A947-70E740481C1C}">
                <a14:useLocalDpi xmlns:a14="http://schemas.microsoft.com/office/drawing/2010/main" val="0"/>
              </a:ext>
            </a:extLst>
          </a:blip>
          <a:srcRect t="12077" b="20740"/>
          <a:stretch>
            <a:fillRect/>
          </a:stretch>
        </p:blipFill>
        <p:spPr bwMode="auto">
          <a:xfrm>
            <a:off x="830263" y="252413"/>
            <a:ext cx="7075487"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5641449" y="9008531"/>
            <a:ext cx="6790266" cy="2044700"/>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a:latin typeface="+mn-lt"/>
            </a:endParaRPr>
          </a:p>
        </p:txBody>
      </p:sp>
      <p:sp>
        <p:nvSpPr>
          <p:cNvPr id="10" name="Rectangle 9"/>
          <p:cNvSpPr/>
          <p:nvPr userDrawn="1"/>
        </p:nvSpPr>
        <p:spPr>
          <a:xfrm>
            <a:off x="3302000" y="6587067"/>
            <a:ext cx="2099733" cy="2099733"/>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1" name="Rectangle 10"/>
          <p:cNvSpPr/>
          <p:nvPr userDrawn="1"/>
        </p:nvSpPr>
        <p:spPr>
          <a:xfrm>
            <a:off x="7990415" y="6587067"/>
            <a:ext cx="2099733" cy="2099733"/>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2" name="Rectangle 11"/>
          <p:cNvSpPr/>
          <p:nvPr userDrawn="1"/>
        </p:nvSpPr>
        <p:spPr>
          <a:xfrm>
            <a:off x="12676188" y="6587067"/>
            <a:ext cx="2099733" cy="2099733"/>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3" name="Rectangle 12"/>
          <p:cNvSpPr/>
          <p:nvPr userDrawn="1"/>
        </p:nvSpPr>
        <p:spPr>
          <a:xfrm>
            <a:off x="965730" y="8953498"/>
            <a:ext cx="2099733" cy="2099733"/>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4" name="Rectangle 13"/>
          <p:cNvSpPr/>
          <p:nvPr userDrawn="1"/>
        </p:nvSpPr>
        <p:spPr>
          <a:xfrm>
            <a:off x="15073314" y="8953498"/>
            <a:ext cx="2099733" cy="2099733"/>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pic>
        <p:nvPicPr>
          <p:cNvPr id="15" name="Picture 14" descr="Bloc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9914" y="6578600"/>
            <a:ext cx="2108200" cy="2108200"/>
          </a:xfrm>
          <a:prstGeom prst="rect">
            <a:avLst/>
          </a:prstGeom>
        </p:spPr>
      </p:pic>
      <p:pic>
        <p:nvPicPr>
          <p:cNvPr id="16" name="Picture 15" descr="Bloc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01999" y="8953497"/>
            <a:ext cx="2099733" cy="2099733"/>
          </a:xfrm>
          <a:prstGeom prst="rect">
            <a:avLst/>
          </a:prstGeom>
        </p:spPr>
      </p:pic>
      <p:pic>
        <p:nvPicPr>
          <p:cNvPr id="17" name="Picture 16" descr="Bloc3.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676187" y="8953496"/>
            <a:ext cx="2099733" cy="2099733"/>
          </a:xfrm>
          <a:prstGeom prst="rect">
            <a:avLst/>
          </a:prstGeom>
        </p:spPr>
      </p:pic>
      <p:pic>
        <p:nvPicPr>
          <p:cNvPr id="18" name="Picture 17" descr="Bloc4.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5729" y="6578599"/>
            <a:ext cx="2099733" cy="2099733"/>
          </a:xfrm>
          <a:prstGeom prst="rect">
            <a:avLst/>
          </a:prstGeom>
        </p:spPr>
      </p:pic>
      <p:pic>
        <p:nvPicPr>
          <p:cNvPr id="19" name="Picture 18" descr="Bloc7.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40450" y="6587066"/>
            <a:ext cx="2091265" cy="2091265"/>
          </a:xfrm>
          <a:prstGeom prst="rect">
            <a:avLst/>
          </a:prstGeom>
        </p:spPr>
      </p:pic>
      <p:pic>
        <p:nvPicPr>
          <p:cNvPr id="20" name="Picture 19" descr="Bloc8.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073313" y="6582832"/>
            <a:ext cx="2099733" cy="2099733"/>
          </a:xfrm>
          <a:prstGeom prst="rect">
            <a:avLst/>
          </a:prstGeom>
        </p:spPr>
      </p:pic>
      <p:sp>
        <p:nvSpPr>
          <p:cNvPr id="22" name="Content Placeholder 21"/>
          <p:cNvSpPr>
            <a:spLocks noGrp="1"/>
          </p:cNvSpPr>
          <p:nvPr>
            <p:ph sz="quarter" idx="10"/>
          </p:nvPr>
        </p:nvSpPr>
        <p:spPr>
          <a:xfrm>
            <a:off x="801167" y="4834731"/>
            <a:ext cx="6889750" cy="1468437"/>
          </a:xfrm>
        </p:spPr>
        <p:txBody>
          <a:bodyPr/>
          <a:lstStyle>
            <a:lvl1pPr>
              <a:defRPr lang="en-US" sz="4800" kern="1200" dirty="0" smtClean="0">
                <a:solidFill>
                  <a:srgbClr val="5A5A59"/>
                </a:solidFill>
                <a:latin typeface="+mn-lt"/>
                <a:ea typeface="ＭＳ Ｐゴシック" charset="0"/>
                <a:cs typeface="Lato Regular"/>
              </a:defRPr>
            </a:lvl1pPr>
            <a:lvl2pPr algn="l" defTabSz="1827213" rtl="0" eaLnBrk="1" fontAlgn="base" hangingPunct="1">
              <a:spcBef>
                <a:spcPct val="0"/>
              </a:spcBef>
              <a:spcAft>
                <a:spcPct val="0"/>
              </a:spcAft>
              <a:buSzPct val="100000"/>
              <a:buNone/>
              <a:defRPr lang="en-US" sz="4000" kern="1200" dirty="0" smtClean="0">
                <a:solidFill>
                  <a:srgbClr val="5A5A59"/>
                </a:solidFill>
                <a:latin typeface="+mn-lt"/>
                <a:ea typeface="ＭＳ Ｐゴシック" charset="0"/>
                <a:cs typeface="AgfaRotisSansSerif-Bold" charset="0"/>
              </a:defRPr>
            </a:lvl2pPr>
            <a:lvl3pPr>
              <a:defRPr lang="en-US" sz="3600" b="1" kern="1200" baseline="30000" dirty="0" smtClean="0">
                <a:solidFill>
                  <a:srgbClr val="5A5A59"/>
                </a:solidFill>
                <a:latin typeface="AgfaRotisSansSerif-Bold" charset="0"/>
                <a:ea typeface="ＭＳ Ｐゴシック" charset="0"/>
                <a:cs typeface="AgfaRotisSansSerif-Bold" charset="0"/>
              </a:defRPr>
            </a:lvl3pPr>
            <a:lvl4pPr>
              <a:defRPr lang="en-US" sz="3600" b="1" kern="1200" baseline="30000" dirty="0" smtClean="0">
                <a:solidFill>
                  <a:srgbClr val="5A5A59"/>
                </a:solidFill>
                <a:latin typeface="AgfaRotisSansSerif-Bold" charset="0"/>
                <a:ea typeface="ＭＳ Ｐゴシック" charset="0"/>
                <a:cs typeface="AgfaRotisSansSerif-Bold" charset="0"/>
              </a:defRPr>
            </a:lvl4pPr>
            <a:lvl5pPr>
              <a:defRPr lang="en-US" sz="3600" b="1" kern="1200" baseline="30000" dirty="0" smtClean="0">
                <a:solidFill>
                  <a:srgbClr val="5A5A59"/>
                </a:solidFill>
                <a:latin typeface="AgfaRotisSansSerif-Bold" charset="0"/>
                <a:ea typeface="ＭＳ Ｐゴシック" charset="0"/>
                <a:cs typeface="AgfaRotisSansSerif-Bold" charset="0"/>
              </a:defRPr>
            </a:lvl5pPr>
          </a:lstStyle>
          <a:p>
            <a:pPr marL="1371600" lvl="0" indent="-457200" algn="l" defTabSz="1828800" rtl="0" eaLnBrk="1" fontAlgn="base" hangingPunct="1">
              <a:lnSpc>
                <a:spcPct val="90000"/>
              </a:lnSpc>
              <a:spcBef>
                <a:spcPts val="1000"/>
              </a:spcBef>
              <a:spcAft>
                <a:spcPct val="0"/>
              </a:spcAft>
              <a:buFont typeface="Arial" charset="0"/>
              <a:buChar char="•"/>
            </a:pPr>
            <a:r>
              <a:rPr lang="nl-BE" smtClean="0"/>
              <a:t>Click to edit Master text styles</a:t>
            </a:r>
          </a:p>
          <a:p>
            <a:pPr marL="1371600" lvl="1" indent="-457200" algn="l" defTabSz="1828800" rtl="0" eaLnBrk="1" fontAlgn="base" hangingPunct="1">
              <a:lnSpc>
                <a:spcPct val="90000"/>
              </a:lnSpc>
              <a:spcBef>
                <a:spcPts val="1000"/>
              </a:spcBef>
              <a:spcAft>
                <a:spcPct val="0"/>
              </a:spcAft>
              <a:buFont typeface="Arial" charset="0"/>
              <a:buChar char="•"/>
            </a:pPr>
            <a:r>
              <a:rPr lang="nl-BE" smtClean="0"/>
              <a:t>Second level</a:t>
            </a:r>
          </a:p>
          <a:p>
            <a:pPr marL="1371600" lvl="2" indent="-457200" algn="l" defTabSz="1828800" rtl="0" eaLnBrk="1" fontAlgn="base" hangingPunct="1">
              <a:lnSpc>
                <a:spcPct val="90000"/>
              </a:lnSpc>
              <a:spcBef>
                <a:spcPts val="1000"/>
              </a:spcBef>
              <a:spcAft>
                <a:spcPct val="0"/>
              </a:spcAft>
              <a:buFont typeface="Arial" charset="0"/>
              <a:buChar char="•"/>
            </a:pPr>
            <a:r>
              <a:rPr lang="nl-BE" smtClean="0"/>
              <a:t>Third level</a:t>
            </a:r>
          </a:p>
          <a:p>
            <a:pPr marL="1371600" lvl="3" indent="-457200" algn="l" defTabSz="1828800" rtl="0" eaLnBrk="1" fontAlgn="base" hangingPunct="1">
              <a:lnSpc>
                <a:spcPct val="90000"/>
              </a:lnSpc>
              <a:spcBef>
                <a:spcPts val="1000"/>
              </a:spcBef>
              <a:spcAft>
                <a:spcPct val="0"/>
              </a:spcAft>
              <a:buFont typeface="Arial" charset="0"/>
              <a:buChar char="•"/>
            </a:pPr>
            <a:r>
              <a:rPr lang="nl-BE" smtClean="0"/>
              <a:t>Fourth level</a:t>
            </a:r>
          </a:p>
          <a:p>
            <a:pPr marL="1371600" lvl="4" indent="-457200" algn="l" defTabSz="1828800" rtl="0" eaLnBrk="1" fontAlgn="base" hangingPunct="1">
              <a:lnSpc>
                <a:spcPct val="90000"/>
              </a:lnSpc>
              <a:spcBef>
                <a:spcPts val="1000"/>
              </a:spcBef>
              <a:spcAft>
                <a:spcPct val="0"/>
              </a:spcAft>
              <a:buFont typeface="Arial" charset="0"/>
              <a:buChar char="•"/>
            </a:pPr>
            <a:r>
              <a:rPr lang="nl-BE" smtClean="0"/>
              <a:t>Fifth level</a:t>
            </a:r>
            <a:endParaRPr lang="en-US" dirty="0"/>
          </a:p>
        </p:txBody>
      </p:sp>
      <p:sp>
        <p:nvSpPr>
          <p:cNvPr id="27" name="Content Placeholder 21"/>
          <p:cNvSpPr>
            <a:spLocks noGrp="1"/>
          </p:cNvSpPr>
          <p:nvPr>
            <p:ph sz="quarter" idx="11"/>
          </p:nvPr>
        </p:nvSpPr>
        <p:spPr>
          <a:xfrm>
            <a:off x="5706223" y="9341729"/>
            <a:ext cx="6725492" cy="1468437"/>
          </a:xfrm>
        </p:spPr>
        <p:txBody>
          <a:bodyPr/>
          <a:lstStyle>
            <a:lvl1pPr>
              <a:defRPr lang="en-US" sz="4800" kern="1200" dirty="0" smtClean="0">
                <a:solidFill>
                  <a:srgbClr val="5A5A59"/>
                </a:solidFill>
                <a:latin typeface="+mn-lt"/>
                <a:ea typeface="ＭＳ Ｐゴシック" charset="0"/>
                <a:cs typeface="Lato Regular"/>
              </a:defRPr>
            </a:lvl1pPr>
            <a:lvl2pPr algn="l" defTabSz="1827213" rtl="0" eaLnBrk="1" fontAlgn="base" hangingPunct="1">
              <a:spcBef>
                <a:spcPct val="0"/>
              </a:spcBef>
              <a:spcAft>
                <a:spcPct val="0"/>
              </a:spcAft>
              <a:buSzPct val="100000"/>
              <a:buNone/>
              <a:defRPr lang="en-US" sz="4000" kern="1200" dirty="0" smtClean="0">
                <a:solidFill>
                  <a:srgbClr val="5A5A59"/>
                </a:solidFill>
                <a:latin typeface="+mn-lt"/>
                <a:ea typeface="ＭＳ Ｐゴシック" charset="0"/>
                <a:cs typeface="AgfaRotisSansSerif-Bold" charset="0"/>
              </a:defRPr>
            </a:lvl2pPr>
            <a:lvl3pPr>
              <a:defRPr lang="en-US" sz="3600" b="1" kern="1200" baseline="30000" dirty="0" smtClean="0">
                <a:solidFill>
                  <a:srgbClr val="5A5A59"/>
                </a:solidFill>
                <a:latin typeface="AgfaRotisSansSerif-Bold" charset="0"/>
                <a:ea typeface="ＭＳ Ｐゴシック" charset="0"/>
                <a:cs typeface="AgfaRotisSansSerif-Bold" charset="0"/>
              </a:defRPr>
            </a:lvl3pPr>
            <a:lvl4pPr>
              <a:defRPr lang="en-US" sz="3600" b="1" kern="1200" baseline="30000" dirty="0" smtClean="0">
                <a:solidFill>
                  <a:srgbClr val="5A5A59"/>
                </a:solidFill>
                <a:latin typeface="AgfaRotisSansSerif-Bold" charset="0"/>
                <a:ea typeface="ＭＳ Ｐゴシック" charset="0"/>
                <a:cs typeface="AgfaRotisSansSerif-Bold" charset="0"/>
              </a:defRPr>
            </a:lvl4pPr>
            <a:lvl5pPr>
              <a:defRPr lang="en-US" sz="3600" b="1" kern="1200" baseline="30000" dirty="0" smtClean="0">
                <a:solidFill>
                  <a:srgbClr val="5A5A59"/>
                </a:solidFill>
                <a:latin typeface="AgfaRotisSansSerif-Bold" charset="0"/>
                <a:ea typeface="ＭＳ Ｐゴシック" charset="0"/>
                <a:cs typeface="AgfaRotisSansSerif-Bold" charset="0"/>
              </a:defRPr>
            </a:lvl5pPr>
          </a:lstStyle>
          <a:p>
            <a:pPr marL="1371600" lvl="0" indent="-457200" algn="l" defTabSz="1828800" rtl="0" eaLnBrk="1" fontAlgn="base" hangingPunct="1">
              <a:lnSpc>
                <a:spcPct val="90000"/>
              </a:lnSpc>
              <a:spcBef>
                <a:spcPts val="1000"/>
              </a:spcBef>
              <a:spcAft>
                <a:spcPct val="0"/>
              </a:spcAft>
              <a:buFont typeface="Arial" charset="0"/>
              <a:buChar char="•"/>
            </a:pPr>
            <a:r>
              <a:rPr lang="nl-BE" smtClean="0"/>
              <a:t>Click to edit Master text styles</a:t>
            </a:r>
          </a:p>
          <a:p>
            <a:pPr marL="1371600" lvl="1" indent="-457200" algn="l" defTabSz="1828800" rtl="0" eaLnBrk="1" fontAlgn="base" hangingPunct="1">
              <a:lnSpc>
                <a:spcPct val="90000"/>
              </a:lnSpc>
              <a:spcBef>
                <a:spcPts val="1000"/>
              </a:spcBef>
              <a:spcAft>
                <a:spcPct val="0"/>
              </a:spcAft>
              <a:buFont typeface="Arial" charset="0"/>
              <a:buChar char="•"/>
            </a:pPr>
            <a:r>
              <a:rPr lang="nl-BE" smtClean="0"/>
              <a:t>Second level</a:t>
            </a:r>
          </a:p>
          <a:p>
            <a:pPr marL="1371600" lvl="2" indent="-457200" algn="l" defTabSz="1828800" rtl="0" eaLnBrk="1" fontAlgn="base" hangingPunct="1">
              <a:lnSpc>
                <a:spcPct val="90000"/>
              </a:lnSpc>
              <a:spcBef>
                <a:spcPts val="1000"/>
              </a:spcBef>
              <a:spcAft>
                <a:spcPct val="0"/>
              </a:spcAft>
              <a:buFont typeface="Arial" charset="0"/>
              <a:buChar char="•"/>
            </a:pPr>
            <a:r>
              <a:rPr lang="nl-BE" smtClean="0"/>
              <a:t>Third level</a:t>
            </a:r>
          </a:p>
          <a:p>
            <a:pPr marL="1371600" lvl="3" indent="-457200" algn="l" defTabSz="1828800" rtl="0" eaLnBrk="1" fontAlgn="base" hangingPunct="1">
              <a:lnSpc>
                <a:spcPct val="90000"/>
              </a:lnSpc>
              <a:spcBef>
                <a:spcPts val="1000"/>
              </a:spcBef>
              <a:spcAft>
                <a:spcPct val="0"/>
              </a:spcAft>
              <a:buFont typeface="Arial" charset="0"/>
              <a:buChar char="•"/>
            </a:pPr>
            <a:r>
              <a:rPr lang="nl-BE" smtClean="0"/>
              <a:t>Fourth level</a:t>
            </a:r>
          </a:p>
          <a:p>
            <a:pPr marL="1371600" lvl="4" indent="-457200" algn="l" defTabSz="1828800" rtl="0" eaLnBrk="1" fontAlgn="base" hangingPunct="1">
              <a:lnSpc>
                <a:spcPct val="90000"/>
              </a:lnSpc>
              <a:spcBef>
                <a:spcPts val="1000"/>
              </a:spcBef>
              <a:spcAft>
                <a:spcPct val="0"/>
              </a:spcAft>
              <a:buFont typeface="Arial" charset="0"/>
              <a:buChar char="•"/>
            </a:pPr>
            <a:r>
              <a:rPr lang="nl-BE" smtClean="0"/>
              <a:t>Fifth level</a:t>
            </a:r>
            <a:endParaRPr lang="en-US" dirty="0"/>
          </a:p>
        </p:txBody>
      </p:sp>
    </p:spTree>
    <p:extLst>
      <p:ext uri="{BB962C8B-B14F-4D97-AF65-F5344CB8AC3E}">
        <p14:creationId xmlns:p14="http://schemas.microsoft.com/office/powerpoint/2010/main" val="1200441908"/>
      </p:ext>
    </p:extLst>
  </p:cSld>
  <p:clrMapOvr>
    <a:masterClrMapping/>
  </p:clrMapOvr>
  <p:transition xmlns:p14="http://schemas.microsoft.com/office/powerpoint/2010/main" spd="slow" advClick="0" advTm="3000"/>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706850" y="12344400"/>
            <a:ext cx="10160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16944975" y="12571413"/>
            <a:ext cx="604838" cy="460375"/>
          </a:xfrm>
          <a:prstGeom prst="rect">
            <a:avLst/>
          </a:prstGeom>
          <a:noFill/>
        </p:spPr>
        <p:txBody>
          <a:bodyPr wrap="none" lIns="137141" tIns="68571" rIns="137141" bIns="68571">
            <a:spAutoFit/>
          </a:bodyPr>
          <a:lstStyle/>
          <a:p>
            <a:pPr algn="ctr" defTabSz="1828434" fontAlgn="auto">
              <a:spcBef>
                <a:spcPts val="0"/>
              </a:spcBef>
              <a:spcAft>
                <a:spcPts val="0"/>
              </a:spcAft>
              <a:defRPr/>
            </a:pPr>
            <a:fld id="{6DBA2FE5-9311-214B-A83C-B8B37B331E4D}" type="slidenum">
              <a:rPr lang="id-ID" sz="2101" b="1">
                <a:solidFill>
                  <a:schemeClr val="bg1"/>
                </a:solidFill>
                <a:latin typeface="Raleway Light"/>
                <a:ea typeface="+mn-ea"/>
                <a:cs typeface="Raleway Light"/>
              </a:rPr>
              <a:pPr algn="ctr" defTabSz="1828434" fontAlgn="auto">
                <a:spcBef>
                  <a:spcPts val="0"/>
                </a:spcBef>
                <a:spcAft>
                  <a:spcPts val="0"/>
                </a:spcAft>
                <a:defRPr/>
              </a:pPr>
              <a:t>‹#›</a:t>
            </a:fld>
            <a:endParaRPr lang="id-ID" sz="2101" dirty="0">
              <a:solidFill>
                <a:schemeClr val="bg1"/>
              </a:solidFill>
              <a:latin typeface="Raleway Light"/>
              <a:ea typeface="+mn-ea"/>
              <a:cs typeface="Raleway Light"/>
            </a:endParaRPr>
          </a:p>
        </p:txBody>
      </p:sp>
      <p:sp>
        <p:nvSpPr>
          <p:cNvPr id="4" name="TextBox 15"/>
          <p:cNvSpPr txBox="1">
            <a:spLocks noChangeArrowheads="1"/>
          </p:cNvSpPr>
          <p:nvPr userDrawn="1"/>
        </p:nvSpPr>
        <p:spPr bwMode="auto">
          <a:xfrm>
            <a:off x="14039850" y="12731750"/>
            <a:ext cx="24463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1828434" eaLnBrk="1" fontAlgn="auto" hangingPunct="1">
              <a:spcBef>
                <a:spcPts val="0"/>
              </a:spcBef>
              <a:spcAft>
                <a:spcPts val="0"/>
              </a:spcAft>
              <a:defRPr/>
            </a:pPr>
            <a:r>
              <a:rPr lang="en-GB" sz="3200" b="1" baseline="30000" dirty="0" err="1" smtClean="0">
                <a:solidFill>
                  <a:srgbClr val="006B74"/>
                </a:solidFill>
                <a:latin typeface="AgfaRotisSansSerif-Bold" charset="0"/>
                <a:cs typeface="AgfaRotisSansSerif-Bold" charset="0"/>
              </a:rPr>
              <a:t>www.efpia.eu</a:t>
            </a:r>
            <a:endParaRPr lang="en-GB" sz="3200" b="1" baseline="30000" dirty="0">
              <a:solidFill>
                <a:srgbClr val="5A5A59"/>
              </a:solidFill>
              <a:latin typeface="AgfaRotisSansSerif-Bold" charset="0"/>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542925" y="12266613"/>
            <a:ext cx="15811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print">
            <a:extLst>
              <a:ext uri="{28A0092B-C50C-407E-A947-70E740481C1C}">
                <a14:useLocalDpi xmlns:a14="http://schemas.microsoft.com/office/drawing/2010/main" val="0"/>
              </a:ext>
            </a:extLst>
          </a:blip>
          <a:srcRect t="25392" r="19904"/>
          <a:stretch>
            <a:fillRect/>
          </a:stretch>
        </p:blipFill>
        <p:spPr bwMode="auto">
          <a:xfrm>
            <a:off x="16124238" y="0"/>
            <a:ext cx="21637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318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Text Slid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706850" y="12344400"/>
            <a:ext cx="10160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16944975" y="12571413"/>
            <a:ext cx="604838" cy="460375"/>
          </a:xfrm>
          <a:prstGeom prst="rect">
            <a:avLst/>
          </a:prstGeom>
          <a:noFill/>
        </p:spPr>
        <p:txBody>
          <a:bodyPr wrap="none" lIns="137141" tIns="68571" rIns="137141" bIns="68571">
            <a:spAutoFit/>
          </a:bodyPr>
          <a:lstStyle/>
          <a:p>
            <a:pPr algn="ctr" defTabSz="1828434" fontAlgn="auto">
              <a:spcBef>
                <a:spcPts val="0"/>
              </a:spcBef>
              <a:spcAft>
                <a:spcPts val="0"/>
              </a:spcAft>
              <a:defRPr/>
            </a:pPr>
            <a:fld id="{6DBA2FE5-9311-214B-A83C-B8B37B331E4D}" type="slidenum">
              <a:rPr lang="id-ID" sz="2101" b="1">
                <a:solidFill>
                  <a:schemeClr val="bg1"/>
                </a:solidFill>
                <a:latin typeface="+mn-lt"/>
                <a:ea typeface="+mn-ea"/>
                <a:cs typeface="Raleway Light"/>
              </a:rPr>
              <a:pPr algn="ctr" defTabSz="1828434" fontAlgn="auto">
                <a:spcBef>
                  <a:spcPts val="0"/>
                </a:spcBef>
                <a:spcAft>
                  <a:spcPts val="0"/>
                </a:spcAft>
                <a:defRPr/>
              </a:pPr>
              <a:t>‹#›</a:t>
            </a:fld>
            <a:endParaRPr lang="id-ID" sz="2101" dirty="0">
              <a:solidFill>
                <a:schemeClr val="bg1"/>
              </a:solidFill>
              <a:latin typeface="+mn-lt"/>
              <a:ea typeface="+mn-ea"/>
              <a:cs typeface="Raleway Light"/>
            </a:endParaRPr>
          </a:p>
        </p:txBody>
      </p:sp>
      <p:sp>
        <p:nvSpPr>
          <p:cNvPr id="4" name="TextBox 15"/>
          <p:cNvSpPr txBox="1">
            <a:spLocks noChangeArrowheads="1"/>
          </p:cNvSpPr>
          <p:nvPr userDrawn="1"/>
        </p:nvSpPr>
        <p:spPr bwMode="auto">
          <a:xfrm>
            <a:off x="14039850" y="12731750"/>
            <a:ext cx="24463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1828434" eaLnBrk="1" fontAlgn="auto" hangingPunct="1">
              <a:spcBef>
                <a:spcPts val="0"/>
              </a:spcBef>
              <a:spcAft>
                <a:spcPts val="0"/>
              </a:spcAft>
              <a:defRPr/>
            </a:pPr>
            <a:r>
              <a:rPr lang="en-GB" sz="3200" b="1" baseline="30000" dirty="0" err="1" smtClean="0">
                <a:solidFill>
                  <a:srgbClr val="006B74"/>
                </a:solidFill>
                <a:latin typeface="+mn-lt"/>
                <a:cs typeface="AgfaRotisSansSerif-Bold" charset="0"/>
              </a:rPr>
              <a:t>www.efpia.eu</a:t>
            </a:r>
            <a:endParaRPr lang="en-GB" sz="3200" b="1" baseline="30000" dirty="0">
              <a:solidFill>
                <a:srgbClr val="5A5A59"/>
              </a:solidFill>
              <a:latin typeface="+mn-lt"/>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542925" y="12266613"/>
            <a:ext cx="15811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print">
            <a:extLst>
              <a:ext uri="{28A0092B-C50C-407E-A947-70E740481C1C}">
                <a14:useLocalDpi xmlns:a14="http://schemas.microsoft.com/office/drawing/2010/main" val="0"/>
              </a:ext>
            </a:extLst>
          </a:blip>
          <a:srcRect t="25392" r="19904"/>
          <a:stretch>
            <a:fillRect/>
          </a:stretch>
        </p:blipFill>
        <p:spPr bwMode="auto">
          <a:xfrm>
            <a:off x="16124238" y="0"/>
            <a:ext cx="21637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651000" y="3059113"/>
            <a:ext cx="7366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6"/>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900400" y="10202863"/>
            <a:ext cx="7905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bwMode="auto">
          <a:xfrm>
            <a:off x="8577263" y="2201863"/>
            <a:ext cx="1165225" cy="68262"/>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anchor="ctr"/>
          <a:lstStyle/>
          <a:p>
            <a:pPr algn="ctr" defTabSz="1828434" fontAlgn="auto">
              <a:spcBef>
                <a:spcPts val="0"/>
              </a:spcBef>
              <a:spcAft>
                <a:spcPts val="0"/>
              </a:spcAft>
              <a:defRPr/>
            </a:pPr>
            <a:endParaRPr lang="en-US" sz="2701" dirty="0">
              <a:solidFill>
                <a:schemeClr val="accent2"/>
              </a:solidFill>
              <a:latin typeface="+mn-lt"/>
            </a:endParaRPr>
          </a:p>
        </p:txBody>
      </p:sp>
      <p:sp>
        <p:nvSpPr>
          <p:cNvPr id="14" name="Text Placeholder 13"/>
          <p:cNvSpPr>
            <a:spLocks noGrp="1"/>
          </p:cNvSpPr>
          <p:nvPr>
            <p:ph type="body" sz="quarter" idx="10"/>
          </p:nvPr>
        </p:nvSpPr>
        <p:spPr>
          <a:xfrm>
            <a:off x="1651001" y="4098823"/>
            <a:ext cx="14249400" cy="4838700"/>
          </a:xfrm>
        </p:spPr>
        <p:txBody>
          <a:bodyPr/>
          <a:lstStyle>
            <a:lvl1pPr>
              <a:buNone/>
              <a:defRPr lang="en-US" sz="3200" kern="1200" smtClean="0">
                <a:solidFill>
                  <a:schemeClr val="tx1"/>
                </a:solidFill>
                <a:latin typeface="+mn-lt"/>
                <a:ea typeface="ＭＳ Ｐゴシック" charset="0"/>
                <a:cs typeface="Arial"/>
              </a:defRPr>
            </a:lvl1pPr>
            <a:lvl2pPr>
              <a:buNone/>
              <a:defRPr lang="en-US" sz="3200" b="1" kern="1200" dirty="0" smtClean="0">
                <a:solidFill>
                  <a:srgbClr val="006B74"/>
                </a:solidFill>
                <a:latin typeface="+mn-lt"/>
                <a:ea typeface="ＭＳ Ｐゴシック" charset="0"/>
                <a:cs typeface="AgfaRotisSansSerif-Bold"/>
              </a:defRPr>
            </a:lvl2pPr>
            <a:lvl3pPr>
              <a:buNone/>
              <a:defRPr lang="en-US" sz="3200" b="1" kern="1200" dirty="0" smtClean="0">
                <a:solidFill>
                  <a:srgbClr val="006B74"/>
                </a:solidFill>
                <a:latin typeface="+mn-lt"/>
                <a:ea typeface="ＭＳ Ｐゴシック" charset="0"/>
                <a:cs typeface="AgfaRotisSansSerif-Bold"/>
              </a:defRPr>
            </a:lvl3pPr>
            <a:lvl4pPr>
              <a:buNone/>
              <a:defRPr lang="en-US" sz="3200" b="1" kern="1200" dirty="0" smtClean="0">
                <a:solidFill>
                  <a:srgbClr val="006B74"/>
                </a:solidFill>
                <a:latin typeface="+mn-lt"/>
                <a:ea typeface="ＭＳ Ｐゴシック" charset="0"/>
                <a:cs typeface="AgfaRotisSansSerif-Bold"/>
              </a:defRPr>
            </a:lvl4pPr>
            <a:lvl5pPr>
              <a:buNone/>
              <a:defRPr lang="en-US" sz="3200" b="1" kern="1200" dirty="0">
                <a:solidFill>
                  <a:srgbClr val="006B74"/>
                </a:solidFill>
                <a:latin typeface="+mn-lt"/>
                <a:ea typeface="ＭＳ Ｐゴシック" charset="0"/>
                <a:cs typeface="AgfaRotisSansSerif-Bold"/>
              </a:defRPr>
            </a:lvl5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dirty="0"/>
          </a:p>
        </p:txBody>
      </p:sp>
      <p:sp>
        <p:nvSpPr>
          <p:cNvPr id="16" name="Text Placeholder 15"/>
          <p:cNvSpPr>
            <a:spLocks noGrp="1"/>
          </p:cNvSpPr>
          <p:nvPr>
            <p:ph type="body" sz="quarter" idx="11"/>
          </p:nvPr>
        </p:nvSpPr>
        <p:spPr>
          <a:xfrm>
            <a:off x="7197725" y="1149045"/>
            <a:ext cx="4365625" cy="1470025"/>
          </a:xfrm>
        </p:spPr>
        <p:txBody>
          <a:bodyPr/>
          <a:lstStyle>
            <a:lvl1pPr algn="ctr">
              <a:buNone/>
              <a:defRPr lang="en-US" sz="6602"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nl-BE" smtClean="0"/>
              <a:t>Click to edit Master text styles</a:t>
            </a:r>
          </a:p>
        </p:txBody>
      </p:sp>
    </p:spTree>
    <p:extLst>
      <p:ext uri="{BB962C8B-B14F-4D97-AF65-F5344CB8AC3E}">
        <p14:creationId xmlns:p14="http://schemas.microsoft.com/office/powerpoint/2010/main" val="2812318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s Text Slid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706850" y="12344400"/>
            <a:ext cx="10160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16944975" y="12571413"/>
            <a:ext cx="604838" cy="460375"/>
          </a:xfrm>
          <a:prstGeom prst="rect">
            <a:avLst/>
          </a:prstGeom>
          <a:noFill/>
        </p:spPr>
        <p:txBody>
          <a:bodyPr wrap="none" lIns="137141" tIns="68571" rIns="137141" bIns="68571">
            <a:spAutoFit/>
          </a:bodyPr>
          <a:lstStyle/>
          <a:p>
            <a:pPr algn="ctr" defTabSz="1828434" fontAlgn="auto">
              <a:spcBef>
                <a:spcPts val="0"/>
              </a:spcBef>
              <a:spcAft>
                <a:spcPts val="0"/>
              </a:spcAft>
              <a:defRPr/>
            </a:pPr>
            <a:fld id="{6DBA2FE5-9311-214B-A83C-B8B37B331E4D}" type="slidenum">
              <a:rPr lang="id-ID" sz="2101" b="1">
                <a:solidFill>
                  <a:schemeClr val="bg1"/>
                </a:solidFill>
                <a:latin typeface="+mn-lt"/>
                <a:ea typeface="+mn-ea"/>
                <a:cs typeface="Raleway Light"/>
              </a:rPr>
              <a:pPr algn="ctr" defTabSz="1828434" fontAlgn="auto">
                <a:spcBef>
                  <a:spcPts val="0"/>
                </a:spcBef>
                <a:spcAft>
                  <a:spcPts val="0"/>
                </a:spcAft>
                <a:defRPr/>
              </a:pPr>
              <a:t>‹#›</a:t>
            </a:fld>
            <a:endParaRPr lang="id-ID" sz="2101" dirty="0">
              <a:solidFill>
                <a:schemeClr val="bg1"/>
              </a:solidFill>
              <a:latin typeface="+mn-lt"/>
              <a:ea typeface="+mn-ea"/>
              <a:cs typeface="Raleway Light"/>
            </a:endParaRPr>
          </a:p>
        </p:txBody>
      </p:sp>
      <p:sp>
        <p:nvSpPr>
          <p:cNvPr id="4" name="TextBox 15"/>
          <p:cNvSpPr txBox="1">
            <a:spLocks noChangeArrowheads="1"/>
          </p:cNvSpPr>
          <p:nvPr userDrawn="1"/>
        </p:nvSpPr>
        <p:spPr bwMode="auto">
          <a:xfrm>
            <a:off x="14039850" y="12731750"/>
            <a:ext cx="24463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1828434" eaLnBrk="1" fontAlgn="auto" hangingPunct="1">
              <a:spcBef>
                <a:spcPts val="0"/>
              </a:spcBef>
              <a:spcAft>
                <a:spcPts val="0"/>
              </a:spcAft>
              <a:defRPr/>
            </a:pPr>
            <a:r>
              <a:rPr lang="en-GB" sz="3200" b="1" baseline="30000" dirty="0" err="1" smtClean="0">
                <a:solidFill>
                  <a:srgbClr val="006B74"/>
                </a:solidFill>
                <a:latin typeface="+mn-lt"/>
                <a:cs typeface="AgfaRotisSansSerif-Bold" charset="0"/>
              </a:rPr>
              <a:t>www.efpia.eu</a:t>
            </a:r>
            <a:endParaRPr lang="en-GB" sz="3200" b="1" baseline="30000" dirty="0">
              <a:solidFill>
                <a:srgbClr val="5A5A59"/>
              </a:solidFill>
              <a:latin typeface="+mn-lt"/>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542925" y="12266613"/>
            <a:ext cx="15811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print">
            <a:extLst>
              <a:ext uri="{28A0092B-C50C-407E-A947-70E740481C1C}">
                <a14:useLocalDpi xmlns:a14="http://schemas.microsoft.com/office/drawing/2010/main" val="0"/>
              </a:ext>
            </a:extLst>
          </a:blip>
          <a:srcRect t="25392" r="19904"/>
          <a:stretch>
            <a:fillRect/>
          </a:stretch>
        </p:blipFill>
        <p:spPr bwMode="auto">
          <a:xfrm>
            <a:off x="16124238" y="0"/>
            <a:ext cx="21637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bwMode="auto">
          <a:xfrm>
            <a:off x="8577263" y="2201863"/>
            <a:ext cx="1165225" cy="68262"/>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anchor="ctr"/>
          <a:lstStyle/>
          <a:p>
            <a:pPr algn="ctr" defTabSz="1828434" fontAlgn="auto">
              <a:spcBef>
                <a:spcPts val="0"/>
              </a:spcBef>
              <a:spcAft>
                <a:spcPts val="0"/>
              </a:spcAft>
              <a:defRPr/>
            </a:pPr>
            <a:endParaRPr lang="en-US" sz="2701" dirty="0">
              <a:solidFill>
                <a:schemeClr val="accent2"/>
              </a:solidFill>
              <a:latin typeface="+mn-lt"/>
            </a:endParaRPr>
          </a:p>
        </p:txBody>
      </p:sp>
      <p:sp>
        <p:nvSpPr>
          <p:cNvPr id="14" name="Text Placeholder 13"/>
          <p:cNvSpPr>
            <a:spLocks noGrp="1"/>
          </p:cNvSpPr>
          <p:nvPr>
            <p:ph type="body" sz="quarter" idx="10"/>
          </p:nvPr>
        </p:nvSpPr>
        <p:spPr>
          <a:xfrm>
            <a:off x="1651001" y="4098823"/>
            <a:ext cx="4690805" cy="6777140"/>
          </a:xfrm>
        </p:spPr>
        <p:txBody>
          <a:bodyPr/>
          <a:lstStyle>
            <a:lvl1pPr>
              <a:buNone/>
              <a:defRPr lang="en-US" sz="3200" kern="1200" smtClean="0">
                <a:solidFill>
                  <a:schemeClr val="tx1"/>
                </a:solidFill>
                <a:latin typeface="+mn-lt"/>
                <a:ea typeface="ＭＳ Ｐゴシック" charset="0"/>
                <a:cs typeface="Arial"/>
              </a:defRPr>
            </a:lvl1pPr>
            <a:lvl2pPr>
              <a:buNone/>
              <a:defRPr lang="en-US" sz="3200" b="1" kern="1200" dirty="0" smtClean="0">
                <a:solidFill>
                  <a:srgbClr val="006B74"/>
                </a:solidFill>
                <a:latin typeface="+mn-lt"/>
                <a:ea typeface="ＭＳ Ｐゴシック" charset="0"/>
                <a:cs typeface="AgfaRotisSansSerif-Bold"/>
              </a:defRPr>
            </a:lvl2pPr>
            <a:lvl3pPr>
              <a:buNone/>
              <a:defRPr lang="en-US" sz="2101" b="1" kern="1200" dirty="0" smtClean="0">
                <a:solidFill>
                  <a:srgbClr val="006B74"/>
                </a:solidFill>
                <a:latin typeface="AgfaRotisSansSerif-Bold"/>
                <a:ea typeface="ＭＳ Ｐゴシック" charset="0"/>
                <a:cs typeface="AgfaRotisSansSerif-Bold"/>
              </a:defRPr>
            </a:lvl3pPr>
            <a:lvl4pPr>
              <a:buNone/>
              <a:defRPr lang="en-US" sz="2101" b="1" kern="1200" dirty="0" smtClean="0">
                <a:solidFill>
                  <a:srgbClr val="006B74"/>
                </a:solidFill>
                <a:latin typeface="AgfaRotisSansSerif-Bold"/>
                <a:ea typeface="ＭＳ Ｐゴシック" charset="0"/>
                <a:cs typeface="AgfaRotisSansSerif-Bold"/>
              </a:defRPr>
            </a:lvl4pPr>
            <a:lvl5pPr>
              <a:buNone/>
              <a:defRPr lang="en-US" sz="2101" b="1" kern="1200" dirty="0">
                <a:solidFill>
                  <a:srgbClr val="006B74"/>
                </a:solidFill>
                <a:latin typeface="AgfaRotisSansSerif-Bold"/>
                <a:ea typeface="ＭＳ Ｐゴシック" charset="0"/>
                <a:cs typeface="AgfaRotisSansSerif-Bold"/>
              </a:defRPr>
            </a:lvl5pPr>
          </a:lstStyle>
          <a:p>
            <a:pPr lvl="0"/>
            <a:r>
              <a:rPr lang="nl-BE" smtClean="0"/>
              <a:t>Click to edit Master text styles</a:t>
            </a:r>
          </a:p>
          <a:p>
            <a:pPr lvl="1"/>
            <a:r>
              <a:rPr lang="nl-BE" smtClean="0"/>
              <a:t>Second level</a:t>
            </a:r>
          </a:p>
        </p:txBody>
      </p:sp>
      <p:sp>
        <p:nvSpPr>
          <p:cNvPr id="16" name="Text Placeholder 15"/>
          <p:cNvSpPr>
            <a:spLocks noGrp="1"/>
          </p:cNvSpPr>
          <p:nvPr>
            <p:ph type="body" sz="quarter" idx="11"/>
          </p:nvPr>
        </p:nvSpPr>
        <p:spPr>
          <a:xfrm>
            <a:off x="7197725" y="1119548"/>
            <a:ext cx="4365625" cy="1470025"/>
          </a:xfrm>
        </p:spPr>
        <p:txBody>
          <a:bodyPr/>
          <a:lstStyle>
            <a:lvl1pPr algn="ctr">
              <a:buNone/>
              <a:defRPr lang="en-US" sz="6602"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nl-BE" smtClean="0"/>
              <a:t>Click to edit Master text styles</a:t>
            </a:r>
          </a:p>
        </p:txBody>
      </p:sp>
      <p:sp>
        <p:nvSpPr>
          <p:cNvPr id="13" name="Text Placeholder 13"/>
          <p:cNvSpPr>
            <a:spLocks noGrp="1"/>
          </p:cNvSpPr>
          <p:nvPr>
            <p:ph type="body" sz="quarter" idx="12"/>
          </p:nvPr>
        </p:nvSpPr>
        <p:spPr>
          <a:xfrm>
            <a:off x="6723192" y="4098823"/>
            <a:ext cx="4690805" cy="6777140"/>
          </a:xfrm>
        </p:spPr>
        <p:txBody>
          <a:bodyPr/>
          <a:lstStyle>
            <a:lvl1pPr>
              <a:buNone/>
              <a:defRPr lang="en-US" sz="3200" kern="1200" smtClean="0">
                <a:solidFill>
                  <a:schemeClr val="tx1"/>
                </a:solidFill>
                <a:latin typeface="+mn-lt"/>
                <a:ea typeface="ＭＳ Ｐゴシック" charset="0"/>
                <a:cs typeface="Arial"/>
              </a:defRPr>
            </a:lvl1pPr>
            <a:lvl2pPr>
              <a:buNone/>
              <a:defRPr lang="en-US" sz="3200" b="1" kern="1200" dirty="0" smtClean="0">
                <a:solidFill>
                  <a:srgbClr val="006B74"/>
                </a:solidFill>
                <a:latin typeface="+mn-lt"/>
                <a:ea typeface="ＭＳ Ｐゴシック" charset="0"/>
                <a:cs typeface="AgfaRotisSansSerif-Bold"/>
              </a:defRPr>
            </a:lvl2pPr>
            <a:lvl3pPr>
              <a:buNone/>
              <a:defRPr lang="en-US" sz="2101" b="1" kern="1200" dirty="0" smtClean="0">
                <a:solidFill>
                  <a:srgbClr val="006B74"/>
                </a:solidFill>
                <a:latin typeface="AgfaRotisSansSerif-Bold"/>
                <a:ea typeface="ＭＳ Ｐゴシック" charset="0"/>
                <a:cs typeface="AgfaRotisSansSerif-Bold"/>
              </a:defRPr>
            </a:lvl3pPr>
            <a:lvl4pPr>
              <a:buNone/>
              <a:defRPr lang="en-US" sz="2101" b="1" kern="1200" dirty="0" smtClean="0">
                <a:solidFill>
                  <a:srgbClr val="006B74"/>
                </a:solidFill>
                <a:latin typeface="AgfaRotisSansSerif-Bold"/>
                <a:ea typeface="ＭＳ Ｐゴシック" charset="0"/>
                <a:cs typeface="AgfaRotisSansSerif-Bold"/>
              </a:defRPr>
            </a:lvl4pPr>
            <a:lvl5pPr>
              <a:buNone/>
              <a:defRPr lang="en-US" sz="2101" b="1" kern="1200" dirty="0">
                <a:solidFill>
                  <a:srgbClr val="006B74"/>
                </a:solidFill>
                <a:latin typeface="AgfaRotisSansSerif-Bold"/>
                <a:ea typeface="ＭＳ Ｐゴシック" charset="0"/>
                <a:cs typeface="AgfaRotisSansSerif-Bold"/>
              </a:defRPr>
            </a:lvl5pPr>
          </a:lstStyle>
          <a:p>
            <a:pPr lvl="0"/>
            <a:r>
              <a:rPr lang="nl-BE" smtClean="0"/>
              <a:t>Click to edit Master text styles</a:t>
            </a:r>
          </a:p>
          <a:p>
            <a:pPr lvl="1"/>
            <a:r>
              <a:rPr lang="nl-BE" smtClean="0"/>
              <a:t>Second level</a:t>
            </a:r>
          </a:p>
        </p:txBody>
      </p:sp>
      <p:sp>
        <p:nvSpPr>
          <p:cNvPr id="15" name="Text Placeholder 13"/>
          <p:cNvSpPr>
            <a:spLocks noGrp="1"/>
          </p:cNvSpPr>
          <p:nvPr>
            <p:ph type="body" sz="quarter" idx="13"/>
          </p:nvPr>
        </p:nvSpPr>
        <p:spPr>
          <a:xfrm>
            <a:off x="11795383" y="4098823"/>
            <a:ext cx="4690805" cy="6777140"/>
          </a:xfrm>
        </p:spPr>
        <p:txBody>
          <a:bodyPr/>
          <a:lstStyle>
            <a:lvl1pPr>
              <a:buNone/>
              <a:defRPr lang="en-US" sz="3200" kern="1200" smtClean="0">
                <a:solidFill>
                  <a:schemeClr val="tx1"/>
                </a:solidFill>
                <a:latin typeface="+mn-lt"/>
                <a:ea typeface="ＭＳ Ｐゴシック" charset="0"/>
                <a:cs typeface="Arial"/>
              </a:defRPr>
            </a:lvl1pPr>
            <a:lvl2pPr>
              <a:buNone/>
              <a:defRPr lang="en-US" sz="3200" b="1" kern="1200" dirty="0" smtClean="0">
                <a:solidFill>
                  <a:srgbClr val="006B74"/>
                </a:solidFill>
                <a:latin typeface="+mn-lt"/>
                <a:ea typeface="ＭＳ Ｐゴシック" charset="0"/>
                <a:cs typeface="AgfaRotisSansSerif-Bold"/>
              </a:defRPr>
            </a:lvl2pPr>
            <a:lvl3pPr>
              <a:buNone/>
              <a:defRPr lang="en-US" sz="2101" b="1" kern="1200" dirty="0" smtClean="0">
                <a:solidFill>
                  <a:srgbClr val="006B74"/>
                </a:solidFill>
                <a:latin typeface="AgfaRotisSansSerif-Bold"/>
                <a:ea typeface="ＭＳ Ｐゴシック" charset="0"/>
                <a:cs typeface="AgfaRotisSansSerif-Bold"/>
              </a:defRPr>
            </a:lvl3pPr>
            <a:lvl4pPr>
              <a:buNone/>
              <a:defRPr lang="en-US" sz="2101" b="1" kern="1200" dirty="0" smtClean="0">
                <a:solidFill>
                  <a:srgbClr val="006B74"/>
                </a:solidFill>
                <a:latin typeface="AgfaRotisSansSerif-Bold"/>
                <a:ea typeface="ＭＳ Ｐゴシック" charset="0"/>
                <a:cs typeface="AgfaRotisSansSerif-Bold"/>
              </a:defRPr>
            </a:lvl4pPr>
            <a:lvl5pPr>
              <a:buNone/>
              <a:defRPr lang="en-US" sz="2101" b="1" kern="1200" dirty="0">
                <a:solidFill>
                  <a:srgbClr val="006B74"/>
                </a:solidFill>
                <a:latin typeface="AgfaRotisSansSerif-Bold"/>
                <a:ea typeface="ＭＳ Ｐゴシック" charset="0"/>
                <a:cs typeface="AgfaRotisSansSerif-Bold"/>
              </a:defRPr>
            </a:lvl5pPr>
          </a:lstStyle>
          <a:p>
            <a:pPr lvl="0"/>
            <a:r>
              <a:rPr lang="nl-BE" smtClean="0"/>
              <a:t>Click to edit Master text styles</a:t>
            </a:r>
          </a:p>
          <a:p>
            <a:pPr lvl="1"/>
            <a:r>
              <a:rPr lang="nl-BE" smtClean="0"/>
              <a:t>Second level</a:t>
            </a:r>
          </a:p>
        </p:txBody>
      </p:sp>
    </p:spTree>
    <p:extLst>
      <p:ext uri="{BB962C8B-B14F-4D97-AF65-F5344CB8AC3E}">
        <p14:creationId xmlns:p14="http://schemas.microsoft.com/office/powerpoint/2010/main" val="2812318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imple Text Slide_bullet point_noquot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706850" y="12344400"/>
            <a:ext cx="10160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16944975" y="12571413"/>
            <a:ext cx="604838" cy="460375"/>
          </a:xfrm>
          <a:prstGeom prst="rect">
            <a:avLst/>
          </a:prstGeom>
          <a:noFill/>
        </p:spPr>
        <p:txBody>
          <a:bodyPr wrap="none" lIns="137141" tIns="68571" rIns="137141" bIns="68571">
            <a:spAutoFit/>
          </a:bodyPr>
          <a:lstStyle/>
          <a:p>
            <a:pPr algn="ctr" defTabSz="1828434" fontAlgn="auto">
              <a:spcBef>
                <a:spcPts val="0"/>
              </a:spcBef>
              <a:spcAft>
                <a:spcPts val="0"/>
              </a:spcAft>
              <a:defRPr/>
            </a:pPr>
            <a:fld id="{6DBA2FE5-9311-214B-A83C-B8B37B331E4D}" type="slidenum">
              <a:rPr lang="id-ID" sz="2101" b="1">
                <a:solidFill>
                  <a:schemeClr val="bg1"/>
                </a:solidFill>
                <a:latin typeface="+mn-lt"/>
                <a:ea typeface="+mn-ea"/>
                <a:cs typeface="Raleway Light"/>
              </a:rPr>
              <a:pPr algn="ctr" defTabSz="1828434" fontAlgn="auto">
                <a:spcBef>
                  <a:spcPts val="0"/>
                </a:spcBef>
                <a:spcAft>
                  <a:spcPts val="0"/>
                </a:spcAft>
                <a:defRPr/>
              </a:pPr>
              <a:t>‹#›</a:t>
            </a:fld>
            <a:endParaRPr lang="id-ID" sz="2101" dirty="0">
              <a:solidFill>
                <a:schemeClr val="bg1"/>
              </a:solidFill>
              <a:latin typeface="+mn-lt"/>
              <a:ea typeface="+mn-ea"/>
              <a:cs typeface="Raleway Light"/>
            </a:endParaRPr>
          </a:p>
        </p:txBody>
      </p:sp>
      <p:sp>
        <p:nvSpPr>
          <p:cNvPr id="4" name="TextBox 15"/>
          <p:cNvSpPr txBox="1">
            <a:spLocks noChangeArrowheads="1"/>
          </p:cNvSpPr>
          <p:nvPr userDrawn="1"/>
        </p:nvSpPr>
        <p:spPr bwMode="auto">
          <a:xfrm>
            <a:off x="14039850" y="12731750"/>
            <a:ext cx="24463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1828434" eaLnBrk="1" fontAlgn="auto" hangingPunct="1">
              <a:spcBef>
                <a:spcPts val="0"/>
              </a:spcBef>
              <a:spcAft>
                <a:spcPts val="0"/>
              </a:spcAft>
              <a:defRPr/>
            </a:pPr>
            <a:r>
              <a:rPr lang="en-GB" sz="3200" b="1" baseline="30000" dirty="0" err="1" smtClean="0">
                <a:solidFill>
                  <a:srgbClr val="006B74"/>
                </a:solidFill>
                <a:latin typeface="+mn-lt"/>
                <a:cs typeface="AgfaRotisSansSerif-Bold" charset="0"/>
              </a:rPr>
              <a:t>www.efpia.eu</a:t>
            </a:r>
            <a:endParaRPr lang="en-GB" sz="3200" b="1" baseline="30000" dirty="0">
              <a:solidFill>
                <a:srgbClr val="5A5A59"/>
              </a:solidFill>
              <a:latin typeface="+mn-lt"/>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542925" y="12266613"/>
            <a:ext cx="15811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print">
            <a:extLst>
              <a:ext uri="{28A0092B-C50C-407E-A947-70E740481C1C}">
                <a14:useLocalDpi xmlns:a14="http://schemas.microsoft.com/office/drawing/2010/main" val="0"/>
              </a:ext>
            </a:extLst>
          </a:blip>
          <a:srcRect t="25392" r="19904"/>
          <a:stretch>
            <a:fillRect/>
          </a:stretch>
        </p:blipFill>
        <p:spPr bwMode="auto">
          <a:xfrm>
            <a:off x="16124238" y="0"/>
            <a:ext cx="21637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bwMode="auto">
          <a:xfrm>
            <a:off x="8577263" y="2201863"/>
            <a:ext cx="1165225" cy="68262"/>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anchor="ctr"/>
          <a:lstStyle/>
          <a:p>
            <a:pPr algn="ctr" defTabSz="1828434" fontAlgn="auto">
              <a:spcBef>
                <a:spcPts val="0"/>
              </a:spcBef>
              <a:spcAft>
                <a:spcPts val="0"/>
              </a:spcAft>
              <a:defRPr/>
            </a:pPr>
            <a:endParaRPr lang="en-US" sz="2701" dirty="0">
              <a:solidFill>
                <a:schemeClr val="accent2"/>
              </a:solidFill>
              <a:latin typeface="+mn-lt"/>
            </a:endParaRPr>
          </a:p>
        </p:txBody>
      </p:sp>
      <p:sp>
        <p:nvSpPr>
          <p:cNvPr id="14" name="Text Placeholder 13"/>
          <p:cNvSpPr>
            <a:spLocks noGrp="1"/>
          </p:cNvSpPr>
          <p:nvPr>
            <p:ph type="body" sz="quarter" idx="10" hasCustomPrompt="1"/>
          </p:nvPr>
        </p:nvSpPr>
        <p:spPr>
          <a:xfrm>
            <a:off x="1651001" y="4098823"/>
            <a:ext cx="14249400" cy="4838700"/>
          </a:xfrm>
        </p:spPr>
        <p:txBody>
          <a:bodyPr/>
          <a:lstStyle>
            <a:lvl1pPr marL="342900" indent="-342900" algn="just" defTabSz="1827213" rtl="0" fontAlgn="base">
              <a:lnSpc>
                <a:spcPct val="150000"/>
              </a:lnSpc>
              <a:spcBef>
                <a:spcPct val="0"/>
              </a:spcBef>
              <a:spcAft>
                <a:spcPct val="0"/>
              </a:spcAft>
              <a:buSzPct val="100000"/>
              <a:buBlip>
                <a:blip r:embed="rId5"/>
              </a:buBlip>
              <a:defRPr lang="en-US" sz="3200" b="1" kern="1200" dirty="0" smtClean="0">
                <a:solidFill>
                  <a:srgbClr val="006B74"/>
                </a:solidFill>
                <a:latin typeface="+mn-lt"/>
                <a:ea typeface="ＭＳ Ｐゴシック" charset="0"/>
                <a:cs typeface="AgfaRotisSansSerif-Bold"/>
              </a:defRPr>
            </a:lvl1pPr>
            <a:lvl2pPr>
              <a:lnSpc>
                <a:spcPct val="150000"/>
              </a:lnSpc>
              <a:buFontTx/>
              <a:buBlip>
                <a:blip r:embed="rId6"/>
              </a:buBlip>
              <a:defRPr lang="en-US" sz="3200" kern="1200" dirty="0" smtClean="0">
                <a:solidFill>
                  <a:schemeClr val="tx1"/>
                </a:solidFill>
                <a:latin typeface="+mn-lt"/>
                <a:ea typeface="ＭＳ Ｐゴシック" charset="0"/>
                <a:cs typeface="Arial"/>
              </a:defRPr>
            </a:lvl2pPr>
            <a:lvl3pPr>
              <a:lnSpc>
                <a:spcPct val="150000"/>
              </a:lnSpc>
              <a:buFontTx/>
              <a:buBlip>
                <a:blip r:embed="rId7"/>
              </a:buBlip>
              <a:defRPr lang="en-US" sz="3200" kern="1200" dirty="0" smtClean="0">
                <a:solidFill>
                  <a:schemeClr val="tx1"/>
                </a:solidFill>
                <a:latin typeface="+mn-lt"/>
                <a:ea typeface="ＭＳ Ｐゴシック" charset="0"/>
                <a:cs typeface="Arial"/>
              </a:defRPr>
            </a:lvl3pPr>
            <a:lvl4pPr>
              <a:lnSpc>
                <a:spcPct val="150000"/>
              </a:lnSpc>
              <a:buFontTx/>
              <a:buBlip>
                <a:blip r:embed="rId8"/>
              </a:buBlip>
              <a:defRPr lang="en-US" sz="3200" kern="1200" dirty="0" smtClean="0">
                <a:solidFill>
                  <a:schemeClr val="tx1"/>
                </a:solidFill>
                <a:latin typeface="+mn-lt"/>
                <a:ea typeface="ＭＳ Ｐゴシック" charset="0"/>
                <a:cs typeface="Arial"/>
              </a:defRPr>
            </a:lvl4pPr>
            <a:lvl5pPr>
              <a:lnSpc>
                <a:spcPct val="150000"/>
              </a:lnSpc>
              <a:buNone/>
              <a:defRPr lang="en-US" sz="3200" kern="1200" dirty="0" smtClean="0">
                <a:solidFill>
                  <a:schemeClr val="tx1"/>
                </a:solidFill>
                <a:latin typeface="+mn-lt"/>
                <a:ea typeface="ＭＳ Ｐゴシック" charset="0"/>
                <a:cs typeface="Arial"/>
              </a:defRPr>
            </a:lvl5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1"/>
          </p:nvPr>
        </p:nvSpPr>
        <p:spPr>
          <a:xfrm>
            <a:off x="7197725" y="1119548"/>
            <a:ext cx="4365625" cy="1470025"/>
          </a:xfrm>
        </p:spPr>
        <p:txBody>
          <a:bodyPr/>
          <a:lstStyle>
            <a:lvl1pPr algn="ctr">
              <a:buNone/>
              <a:defRPr lang="en-US" sz="6602"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nl-BE" smtClean="0"/>
              <a:t>Click to edit Master text styles</a:t>
            </a:r>
          </a:p>
        </p:txBody>
      </p:sp>
    </p:spTree>
    <p:extLst>
      <p:ext uri="{BB962C8B-B14F-4D97-AF65-F5344CB8AC3E}">
        <p14:creationId xmlns:p14="http://schemas.microsoft.com/office/powerpoint/2010/main" val="2812318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imple Text Slide_Table">
    <p:spTree>
      <p:nvGrpSpPr>
        <p:cNvPr id="1" name=""/>
        <p:cNvGrpSpPr/>
        <p:nvPr/>
      </p:nvGrpSpPr>
      <p:grpSpPr>
        <a:xfrm>
          <a:off x="0" y="0"/>
          <a:ext cx="0" cy="0"/>
          <a:chOff x="0" y="0"/>
          <a:chExt cx="0" cy="0"/>
        </a:xfrm>
      </p:grpSpPr>
      <p:pic>
        <p:nvPicPr>
          <p:cNvPr id="2" name="Picture 6" descr="star2.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706850" y="12344400"/>
            <a:ext cx="10160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16944975" y="12571413"/>
            <a:ext cx="604838" cy="460375"/>
          </a:xfrm>
          <a:prstGeom prst="rect">
            <a:avLst/>
          </a:prstGeom>
          <a:noFill/>
        </p:spPr>
        <p:txBody>
          <a:bodyPr wrap="none" lIns="137141" tIns="68571" rIns="137141" bIns="68571">
            <a:spAutoFit/>
          </a:bodyPr>
          <a:lstStyle/>
          <a:p>
            <a:pPr algn="ctr" defTabSz="1828434" fontAlgn="auto">
              <a:spcBef>
                <a:spcPts val="0"/>
              </a:spcBef>
              <a:spcAft>
                <a:spcPts val="0"/>
              </a:spcAft>
              <a:defRPr/>
            </a:pPr>
            <a:fld id="{6DBA2FE5-9311-214B-A83C-B8B37B331E4D}" type="slidenum">
              <a:rPr lang="id-ID" sz="2101" b="1">
                <a:solidFill>
                  <a:schemeClr val="bg1"/>
                </a:solidFill>
                <a:latin typeface="+mn-lt"/>
                <a:ea typeface="+mn-ea"/>
                <a:cs typeface="Raleway Light"/>
              </a:rPr>
              <a:pPr algn="ctr" defTabSz="1828434" fontAlgn="auto">
                <a:spcBef>
                  <a:spcPts val="0"/>
                </a:spcBef>
                <a:spcAft>
                  <a:spcPts val="0"/>
                </a:spcAft>
                <a:defRPr/>
              </a:pPr>
              <a:t>‹#›</a:t>
            </a:fld>
            <a:endParaRPr lang="id-ID" sz="2101" dirty="0">
              <a:solidFill>
                <a:schemeClr val="bg1"/>
              </a:solidFill>
              <a:latin typeface="+mn-lt"/>
              <a:ea typeface="+mn-ea"/>
              <a:cs typeface="Raleway Light"/>
            </a:endParaRPr>
          </a:p>
        </p:txBody>
      </p:sp>
      <p:sp>
        <p:nvSpPr>
          <p:cNvPr id="4" name="TextBox 15"/>
          <p:cNvSpPr txBox="1">
            <a:spLocks noChangeArrowheads="1"/>
          </p:cNvSpPr>
          <p:nvPr userDrawn="1"/>
        </p:nvSpPr>
        <p:spPr bwMode="auto">
          <a:xfrm>
            <a:off x="14039850" y="12731750"/>
            <a:ext cx="24463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1828434" eaLnBrk="1" fontAlgn="auto" hangingPunct="1">
              <a:spcBef>
                <a:spcPts val="0"/>
              </a:spcBef>
              <a:spcAft>
                <a:spcPts val="0"/>
              </a:spcAft>
              <a:defRPr/>
            </a:pPr>
            <a:r>
              <a:rPr lang="en-GB" sz="3200" b="1" baseline="30000" dirty="0" err="1" smtClean="0">
                <a:solidFill>
                  <a:srgbClr val="006B74"/>
                </a:solidFill>
                <a:latin typeface="+mn-lt"/>
                <a:cs typeface="AgfaRotisSansSerif-Bold" charset="0"/>
              </a:rPr>
              <a:t>www.efpia.eu</a:t>
            </a:r>
            <a:endParaRPr lang="en-GB" sz="3200" b="1" baseline="30000" dirty="0">
              <a:solidFill>
                <a:srgbClr val="5A5A59"/>
              </a:solidFill>
              <a:latin typeface="+mn-lt"/>
              <a:cs typeface="AgfaRotisSansSerif-Bold" charset="0"/>
            </a:endParaRPr>
          </a:p>
        </p:txBody>
      </p:sp>
      <p:pic>
        <p:nvPicPr>
          <p:cNvPr id="5" name="Picture 9" descr="efpia.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542925" y="12266613"/>
            <a:ext cx="15811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Efpia-PPT_template_254x190,5mm_LAYOUT_V08_P3_graphisme_forMS.png"/>
          <p:cNvPicPr>
            <a:picLocks noChangeAspect="1"/>
          </p:cNvPicPr>
          <p:nvPr userDrawn="1"/>
        </p:nvPicPr>
        <p:blipFill>
          <a:blip r:embed="rId4" cstate="print">
            <a:extLst>
              <a:ext uri="{28A0092B-C50C-407E-A947-70E740481C1C}">
                <a14:useLocalDpi xmlns:a14="http://schemas.microsoft.com/office/drawing/2010/main" val="0"/>
              </a:ext>
            </a:extLst>
          </a:blip>
          <a:srcRect t="25392" r="19904"/>
          <a:stretch>
            <a:fillRect/>
          </a:stretch>
        </p:blipFill>
        <p:spPr bwMode="auto">
          <a:xfrm>
            <a:off x="16124238" y="0"/>
            <a:ext cx="21637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bwMode="auto">
          <a:xfrm>
            <a:off x="8577263" y="2201863"/>
            <a:ext cx="1165225" cy="68262"/>
          </a:xfrm>
          <a:prstGeom prst="rect">
            <a:avLst/>
          </a:prstGeom>
          <a:solidFill>
            <a:srgbClr val="006B74"/>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anchor="ctr"/>
          <a:lstStyle/>
          <a:p>
            <a:pPr algn="ctr" defTabSz="1828434" fontAlgn="auto">
              <a:spcBef>
                <a:spcPts val="0"/>
              </a:spcBef>
              <a:spcAft>
                <a:spcPts val="0"/>
              </a:spcAft>
              <a:defRPr/>
            </a:pPr>
            <a:endParaRPr lang="en-US" sz="2701" dirty="0">
              <a:solidFill>
                <a:schemeClr val="accent2"/>
              </a:solidFill>
              <a:latin typeface="+mn-lt"/>
            </a:endParaRPr>
          </a:p>
        </p:txBody>
      </p:sp>
      <p:sp>
        <p:nvSpPr>
          <p:cNvPr id="16" name="Text Placeholder 15"/>
          <p:cNvSpPr>
            <a:spLocks noGrp="1"/>
          </p:cNvSpPr>
          <p:nvPr>
            <p:ph type="body" sz="quarter" idx="11"/>
          </p:nvPr>
        </p:nvSpPr>
        <p:spPr>
          <a:xfrm>
            <a:off x="7197725" y="1149045"/>
            <a:ext cx="4365625" cy="1470025"/>
          </a:xfrm>
        </p:spPr>
        <p:txBody>
          <a:bodyPr/>
          <a:lstStyle>
            <a:lvl1pPr algn="ctr">
              <a:buNone/>
              <a:defRPr lang="en-US" sz="6602" b="1" kern="1200" smtClean="0">
                <a:solidFill>
                  <a:srgbClr val="006B74"/>
                </a:solidFill>
                <a:latin typeface="+mn-lt"/>
                <a:ea typeface="+mn-ea"/>
                <a:cs typeface="AgfaRotisSansSerif-Bold"/>
              </a:defRPr>
            </a:lvl1pPr>
            <a:lvl2pPr>
              <a:buNone/>
              <a:defRPr/>
            </a:lvl2pPr>
            <a:lvl3pPr>
              <a:buNone/>
              <a:defRPr/>
            </a:lvl3pPr>
            <a:lvl4pPr>
              <a:buNone/>
              <a:defRPr/>
            </a:lvl4pPr>
            <a:lvl5pPr>
              <a:buNone/>
              <a:defRPr/>
            </a:lvl5pPr>
          </a:lstStyle>
          <a:p>
            <a:pPr lvl="0"/>
            <a:r>
              <a:rPr lang="nl-BE" smtClean="0"/>
              <a:t>Click to edit Master text styles</a:t>
            </a:r>
          </a:p>
        </p:txBody>
      </p:sp>
      <p:sp>
        <p:nvSpPr>
          <p:cNvPr id="11" name="Table Placeholder 10"/>
          <p:cNvSpPr>
            <a:spLocks noGrp="1"/>
          </p:cNvSpPr>
          <p:nvPr>
            <p:ph type="tbl" sz="quarter" idx="12" hasCustomPrompt="1"/>
          </p:nvPr>
        </p:nvSpPr>
        <p:spPr>
          <a:xfrm>
            <a:off x="2801938" y="4041775"/>
            <a:ext cx="13684250" cy="7432675"/>
          </a:xfrm>
        </p:spPr>
        <p:txBody>
          <a:bodyPr/>
          <a:lstStyle>
            <a:lvl1pPr rtl="0" eaLnBrk="1" fontAlgn="ctr" latinLnBrk="0" hangingPunct="1">
              <a:buNone/>
              <a:defRPr lang="en-US" sz="2400" b="0" i="0" u="none" strike="noStrike" smtClean="0">
                <a:latin typeface="+mn-lt"/>
              </a:defRPr>
            </a:lvl1pPr>
          </a:lstStyle>
          <a:p>
            <a:pPr rtl="0" eaLnBrk="1" fontAlgn="ctr" latinLnBrk="0" hangingPunct="1"/>
            <a:r>
              <a:rPr lang="en-US" sz="2400" b="1" i="0" u="none" strike="noStrike" kern="1200" dirty="0" smtClean="0">
                <a:solidFill>
                  <a:schemeClr val="bg1"/>
                </a:solidFill>
                <a:latin typeface="Arial"/>
                <a:ea typeface="Calibri"/>
                <a:cs typeface="Arial"/>
              </a:rPr>
              <a:t>Title 1</a:t>
            </a:r>
            <a:endParaRPr lang="en-US" sz="2400" b="0" i="0" u="none" strike="noStrike" kern="1200" dirty="0" smtClean="0">
              <a:solidFill>
                <a:schemeClr val="bg1"/>
              </a:solidFill>
              <a:latin typeface="Arial"/>
              <a:ea typeface="Calibri"/>
              <a:cs typeface="Arial"/>
            </a:endParaRPr>
          </a:p>
          <a:p>
            <a:pPr rtl="0" eaLnBrk="1" fontAlgn="auto" latinLnBrk="0" hangingPunct="1"/>
            <a:r>
              <a:rPr lang="en-US" sz="2400" b="1" i="0" u="none" strike="noStrike" kern="1200" dirty="0" smtClean="0">
                <a:solidFill>
                  <a:schemeClr val="bg1"/>
                </a:solidFill>
                <a:latin typeface="Arial"/>
                <a:ea typeface="Calibri"/>
                <a:cs typeface="Arial"/>
              </a:rPr>
              <a:t>Title 2</a:t>
            </a:r>
            <a:endParaRPr lang="en-US" sz="2400" b="0" i="0" u="none" strike="noStrike" kern="1200" dirty="0" smtClean="0">
              <a:solidFill>
                <a:schemeClr val="bg1"/>
              </a:solidFill>
              <a:latin typeface="Arial"/>
              <a:ea typeface="Calibri"/>
              <a:cs typeface="Arial"/>
            </a:endParaRPr>
          </a:p>
          <a:p>
            <a:pPr rtl="0" eaLnBrk="1" fontAlgn="ctr" latinLnBrk="0" hangingPunct="1"/>
            <a:r>
              <a:rPr lang="en-US" sz="2400" b="1" i="0" u="none" strike="noStrike" kern="1200" dirty="0" smtClean="0">
                <a:solidFill>
                  <a:schemeClr val="bg1"/>
                </a:solidFill>
                <a:latin typeface="Arial"/>
                <a:ea typeface="Calibri"/>
                <a:cs typeface="Arial"/>
              </a:rPr>
              <a:t>Title 3</a:t>
            </a:r>
            <a:endParaRPr lang="en-US" sz="2400" b="0" i="0" u="none" strike="noStrike" kern="1200" dirty="0" smtClean="0">
              <a:solidFill>
                <a:schemeClr val="bg1"/>
              </a:solidFill>
              <a:latin typeface="Arial"/>
              <a:ea typeface="Calibri"/>
              <a:cs typeface="Arial"/>
            </a:endParaRPr>
          </a:p>
          <a:p>
            <a:pPr rtl="0" eaLnBrk="1" fontAlgn="auto" latinLnBrk="0" hangingPunct="1"/>
            <a:r>
              <a:rPr lang="en-US" sz="2400" b="1" i="0" u="none" strike="noStrike" kern="1200" dirty="0" smtClean="0">
                <a:solidFill>
                  <a:schemeClr val="bg1"/>
                </a:solidFill>
                <a:latin typeface="Arial"/>
                <a:ea typeface="Calibri"/>
                <a:cs typeface="Arial"/>
              </a:rPr>
              <a:t>Title 4</a:t>
            </a:r>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Times New Roman"/>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Times New Roman"/>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Times New Roman"/>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Times New Roman"/>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Times New Roman"/>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Times New Roman"/>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pPr rtl="0" eaLnBrk="1" fontAlgn="ctr" latinLnBrk="0" hangingPunct="1"/>
            <a:endParaRPr lang="en-US" sz="2400" b="0" i="0" u="none" strike="noStrike" kern="1200" dirty="0" smtClean="0">
              <a:solidFill>
                <a:schemeClr val="bg1"/>
              </a:solidFill>
              <a:latin typeface="Arial"/>
              <a:ea typeface="Calibri"/>
              <a:cs typeface="Arial"/>
            </a:endParaRPr>
          </a:p>
          <a:p>
            <a:endParaRPr lang="en-US" dirty="0"/>
          </a:p>
        </p:txBody>
      </p:sp>
    </p:spTree>
    <p:extLst>
      <p:ext uri="{BB962C8B-B14F-4D97-AF65-F5344CB8AC3E}">
        <p14:creationId xmlns:p14="http://schemas.microsoft.com/office/powerpoint/2010/main" val="2812318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Efpia-PPT_template_254x190,5mm_LAYOUT_V08_P3_graphisme_forMS.png"/>
          <p:cNvPicPr>
            <a:picLocks noChangeAspect="1"/>
          </p:cNvPicPr>
          <p:nvPr userDrawn="1"/>
        </p:nvPicPr>
        <p:blipFill>
          <a:blip r:embed="rId2">
            <a:extLst>
              <a:ext uri="{28A0092B-C50C-407E-A947-70E740481C1C}">
                <a14:useLocalDpi xmlns:a14="http://schemas.microsoft.com/office/drawing/2010/main" val="0"/>
              </a:ext>
            </a:extLst>
          </a:blip>
          <a:srcRect t="25392" r="19904"/>
          <a:stretch>
            <a:fillRect/>
          </a:stretch>
        </p:blipFill>
        <p:spPr bwMode="auto">
          <a:xfrm>
            <a:off x="15049500" y="1"/>
            <a:ext cx="3238500"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Efpia-PPT_template_254x190,5mm_LAYOUT_V08_P3_footnote_forMS.png"/>
          <p:cNvPicPr>
            <a:picLocks noChangeAspect="1"/>
          </p:cNvPicPr>
          <p:nvPr userDrawn="1"/>
        </p:nvPicPr>
        <p:blipFill>
          <a:blip r:embed="rId3">
            <a:extLst>
              <a:ext uri="{28A0092B-C50C-407E-A947-70E740481C1C}">
                <a14:useLocalDpi xmlns:a14="http://schemas.microsoft.com/office/drawing/2010/main" val="0"/>
              </a:ext>
            </a:extLst>
          </a:blip>
          <a:srcRect l="92548" t="8467" r="3893" b="26282"/>
          <a:stretch>
            <a:fillRect/>
          </a:stretch>
        </p:blipFill>
        <p:spPr bwMode="auto">
          <a:xfrm>
            <a:off x="16919577" y="13049251"/>
            <a:ext cx="1460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Efpia-PPT_template_254x190,5mm_LAYOUT_V08_P3_LOGO_forMS.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6477" y="12617451"/>
            <a:ext cx="1136650" cy="66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Footer Placeholder 4"/>
          <p:cNvSpPr>
            <a:spLocks noGrp="1"/>
          </p:cNvSpPr>
          <p:nvPr>
            <p:ph type="ftr" sz="quarter" idx="10"/>
          </p:nvPr>
        </p:nvSpPr>
        <p:spPr/>
        <p:txBody>
          <a:bodyPr/>
          <a:lstStyle>
            <a:lvl1pPr>
              <a:defRPr/>
            </a:lvl1pPr>
          </a:lstStyle>
          <a:p>
            <a:pPr>
              <a:defRPr/>
            </a:pPr>
            <a:r>
              <a:rPr lang="en-US"/>
              <a:t>Outcome IRCN F2F (21/03/2014) to SRM PC, 14/05/2014</a:t>
            </a:r>
            <a:endParaRPr lang="fr-BE"/>
          </a:p>
        </p:txBody>
      </p:sp>
      <p:sp>
        <p:nvSpPr>
          <p:cNvPr id="8" name="Slide Number Placeholder 5"/>
          <p:cNvSpPr>
            <a:spLocks noGrp="1"/>
          </p:cNvSpPr>
          <p:nvPr>
            <p:ph type="sldNum" sz="quarter" idx="11"/>
          </p:nvPr>
        </p:nvSpPr>
        <p:spPr>
          <a:xfrm>
            <a:off x="17135477" y="13030200"/>
            <a:ext cx="793750" cy="307976"/>
          </a:xfrm>
        </p:spPr>
        <p:txBody>
          <a:bodyPr/>
          <a:lstStyle>
            <a:lvl1pPr>
              <a:defRPr/>
            </a:lvl1pPr>
          </a:lstStyle>
          <a:p>
            <a:pPr>
              <a:defRPr/>
            </a:pPr>
            <a:fld id="{EC35A62F-2CEA-3042-B175-F7CD53735529}" type="slidenum">
              <a:rPr lang="fr-BE"/>
              <a:pPr>
                <a:defRPr/>
              </a:pPr>
              <a:t>‹#›</a:t>
            </a:fld>
            <a:endParaRPr lang="fr-BE" dirty="0"/>
          </a:p>
        </p:txBody>
      </p:sp>
    </p:spTree>
    <p:extLst>
      <p:ext uri="{BB962C8B-B14F-4D97-AF65-F5344CB8AC3E}">
        <p14:creationId xmlns:p14="http://schemas.microsoft.com/office/powerpoint/2010/main" val="10859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2" hasCustomPrompt="1"/>
          </p:nvPr>
        </p:nvSpPr>
        <p:spPr>
          <a:xfrm>
            <a:off x="619200" y="1569600"/>
            <a:ext cx="16833600" cy="1022400"/>
          </a:xfrm>
        </p:spPr>
        <p:txBody>
          <a:bodyPr/>
          <a:lstStyle>
            <a:lvl1pPr marL="0" indent="0">
              <a:buNone/>
              <a:defRPr sz="56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9" name="Text Placeholder 8"/>
          <p:cNvSpPr>
            <a:spLocks noGrp="1"/>
          </p:cNvSpPr>
          <p:nvPr>
            <p:ph type="body" sz="quarter" idx="13"/>
          </p:nvPr>
        </p:nvSpPr>
        <p:spPr>
          <a:xfrm>
            <a:off x="619200" y="3520800"/>
            <a:ext cx="13413600" cy="8848800"/>
          </a:xfrm>
        </p:spPr>
        <p:txBody>
          <a:bodyPr/>
          <a:lstStyle>
            <a:lvl1pPr marL="0" indent="0">
              <a:buNone/>
              <a:defRPr sz="4800" b="1">
                <a:solidFill>
                  <a:schemeClr val="tx1"/>
                </a:solidFill>
                <a:latin typeface="Arial" pitchFamily="34" charset="0"/>
                <a:cs typeface="Arial" pitchFamily="34" charset="0"/>
              </a:defRPr>
            </a:lvl1pPr>
          </a:lstStyle>
          <a:p>
            <a:pPr lvl="0"/>
            <a:r>
              <a:rPr lang="en-US" smtClean="0"/>
              <a:t>Click to edit Master text styles</a:t>
            </a:r>
          </a:p>
        </p:txBody>
      </p:sp>
      <p:sp>
        <p:nvSpPr>
          <p:cNvPr id="11" name="Date Placeholder 10"/>
          <p:cNvSpPr>
            <a:spLocks noGrp="1"/>
          </p:cNvSpPr>
          <p:nvPr>
            <p:ph type="dt" sz="half" idx="14"/>
          </p:nvPr>
        </p:nvSpPr>
        <p:spPr>
          <a:xfrm>
            <a:off x="1224000" y="12708000"/>
            <a:ext cx="6624000" cy="489600"/>
          </a:xfrm>
          <a:prstGeom prst="rect">
            <a:avLst/>
          </a:prstGeom>
        </p:spPr>
        <p:txBody>
          <a:bodyPr/>
          <a:lstStyle/>
          <a:p>
            <a:r>
              <a:rPr lang="en-US" smtClean="0"/>
              <a:t>2nd July 2014</a:t>
            </a:r>
            <a:endParaRPr lang="sv-SE" dirty="0"/>
          </a:p>
        </p:txBody>
      </p:sp>
      <p:sp>
        <p:nvSpPr>
          <p:cNvPr id="12" name="Slide Number Placeholder 11"/>
          <p:cNvSpPr>
            <a:spLocks noGrp="1"/>
          </p:cNvSpPr>
          <p:nvPr>
            <p:ph type="sldNum" sz="quarter" idx="15"/>
          </p:nvPr>
        </p:nvSpPr>
        <p:spPr/>
        <p:txBody>
          <a:bodyPr/>
          <a:lstStyle/>
          <a:p>
            <a:pPr>
              <a:defRPr/>
            </a:pPr>
            <a:fld id="{1748D8EB-9301-403A-889B-E8DDB32CFF4A}" type="slidenum">
              <a:rPr lang="en-GB" smtClean="0"/>
              <a:pPr>
                <a:defRPr/>
              </a:pPr>
              <a:t>‹#›</a:t>
            </a:fld>
            <a:endParaRPr lang="en-GB" dirty="0"/>
          </a:p>
        </p:txBody>
      </p:sp>
      <p:sp>
        <p:nvSpPr>
          <p:cNvPr id="13" name="Footer Placeholder 12"/>
          <p:cNvSpPr>
            <a:spLocks noGrp="1"/>
          </p:cNvSpPr>
          <p:nvPr>
            <p:ph type="ftr" sz="quarter" idx="16"/>
          </p:nvPr>
        </p:nvSpPr>
        <p:spPr>
          <a:xfrm>
            <a:off x="3670301" y="13068300"/>
            <a:ext cx="13179426" cy="269876"/>
          </a:xfrm>
          <a:prstGeom prst="rect">
            <a:avLst/>
          </a:prstGeom>
        </p:spPr>
        <p:txBody>
          <a:bodyPr/>
          <a:lstStyle/>
          <a:p>
            <a:endParaRPr lang="sv-SE" dirty="0"/>
          </a:p>
        </p:txBody>
      </p:sp>
    </p:spTree>
    <p:extLst>
      <p:ext uri="{BB962C8B-B14F-4D97-AF65-F5344CB8AC3E}">
        <p14:creationId xmlns:p14="http://schemas.microsoft.com/office/powerpoint/2010/main" val="2222373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57300" y="730250"/>
            <a:ext cx="157734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l-BE" smtClean="0"/>
              <a:t>Click to edit Master title style</a:t>
            </a:r>
            <a:endParaRPr lang="en-US"/>
          </a:p>
        </p:txBody>
      </p:sp>
      <p:sp>
        <p:nvSpPr>
          <p:cNvPr id="1027" name="Text Placeholder 2"/>
          <p:cNvSpPr>
            <a:spLocks noGrp="1"/>
          </p:cNvSpPr>
          <p:nvPr>
            <p:ph type="body" idx="1"/>
          </p:nvPr>
        </p:nvSpPr>
        <p:spPr bwMode="auto">
          <a:xfrm>
            <a:off x="1257300" y="3651250"/>
            <a:ext cx="15773400" cy="870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dirty="0"/>
          </a:p>
        </p:txBody>
      </p:sp>
      <p:sp>
        <p:nvSpPr>
          <p:cNvPr id="4" name="Date Placeholder 3"/>
          <p:cNvSpPr>
            <a:spLocks noGrp="1"/>
          </p:cNvSpPr>
          <p:nvPr>
            <p:ph type="dt" sz="half" idx="2"/>
          </p:nvPr>
        </p:nvSpPr>
        <p:spPr>
          <a:xfrm>
            <a:off x="1257300" y="12712700"/>
            <a:ext cx="4114800" cy="730250"/>
          </a:xfrm>
          <a:prstGeom prst="rect">
            <a:avLst/>
          </a:prstGeom>
        </p:spPr>
        <p:txBody>
          <a:bodyPr vert="horz" lIns="91440" tIns="45720" rIns="91440" bIns="45720" rtlCol="0" anchor="ctr"/>
          <a:lstStyle>
            <a:lvl1pPr algn="l" defTabSz="1828434" fontAlgn="auto">
              <a:spcBef>
                <a:spcPts val="0"/>
              </a:spcBef>
              <a:spcAft>
                <a:spcPts val="0"/>
              </a:spcAft>
              <a:defRPr sz="2400">
                <a:solidFill>
                  <a:schemeClr val="tx1">
                    <a:tint val="75000"/>
                  </a:schemeClr>
                </a:solidFill>
                <a:latin typeface="Lato Regular"/>
                <a:ea typeface="+mn-ea"/>
                <a:cs typeface="Lato Regular"/>
              </a:defRPr>
            </a:lvl1pPr>
          </a:lstStyle>
          <a:p>
            <a:pPr>
              <a:defRPr/>
            </a:pPr>
            <a:endParaRPr lang="en-US"/>
          </a:p>
        </p:txBody>
      </p:sp>
      <p:sp>
        <p:nvSpPr>
          <p:cNvPr id="5" name="Footer Placeholder 4"/>
          <p:cNvSpPr>
            <a:spLocks noGrp="1"/>
          </p:cNvSpPr>
          <p:nvPr>
            <p:ph type="ftr" sz="quarter" idx="3"/>
          </p:nvPr>
        </p:nvSpPr>
        <p:spPr>
          <a:xfrm>
            <a:off x="6057900" y="12712700"/>
            <a:ext cx="6172200" cy="730250"/>
          </a:xfrm>
          <a:prstGeom prst="rect">
            <a:avLst/>
          </a:prstGeom>
        </p:spPr>
        <p:txBody>
          <a:bodyPr vert="horz" lIns="91440" tIns="45720" rIns="91440" bIns="45720" rtlCol="0" anchor="ctr"/>
          <a:lstStyle>
            <a:lvl1pPr algn="ctr" defTabSz="1828434" fontAlgn="auto">
              <a:spcBef>
                <a:spcPts val="0"/>
              </a:spcBef>
              <a:spcAft>
                <a:spcPts val="0"/>
              </a:spcAft>
              <a:defRPr sz="2400">
                <a:solidFill>
                  <a:schemeClr val="tx1">
                    <a:tint val="75000"/>
                  </a:schemeClr>
                </a:solidFill>
                <a:latin typeface="Lato Regular"/>
                <a:ea typeface="+mn-ea"/>
                <a:cs typeface="Lato Regular"/>
              </a:defRPr>
            </a:lvl1pPr>
          </a:lstStyle>
          <a:p>
            <a:pPr>
              <a:defRPr/>
            </a:pPr>
            <a:endParaRPr lang="en-US"/>
          </a:p>
        </p:txBody>
      </p:sp>
      <p:sp>
        <p:nvSpPr>
          <p:cNvPr id="6" name="Slide Number Placeholder 5"/>
          <p:cNvSpPr>
            <a:spLocks noGrp="1"/>
          </p:cNvSpPr>
          <p:nvPr>
            <p:ph type="sldNum" sz="quarter" idx="4"/>
          </p:nvPr>
        </p:nvSpPr>
        <p:spPr>
          <a:xfrm>
            <a:off x="12915900" y="12712700"/>
            <a:ext cx="4114800" cy="730250"/>
          </a:xfrm>
          <a:prstGeom prst="rect">
            <a:avLst/>
          </a:prstGeom>
        </p:spPr>
        <p:txBody>
          <a:bodyPr vert="horz" lIns="91440" tIns="45720" rIns="91440" bIns="45720" rtlCol="0" anchor="ctr"/>
          <a:lstStyle>
            <a:lvl1pPr algn="r" defTabSz="1828434" fontAlgn="auto">
              <a:spcBef>
                <a:spcPts val="0"/>
              </a:spcBef>
              <a:spcAft>
                <a:spcPts val="0"/>
              </a:spcAft>
              <a:defRPr sz="2400">
                <a:solidFill>
                  <a:schemeClr val="tx1">
                    <a:tint val="75000"/>
                  </a:schemeClr>
                </a:solidFill>
                <a:latin typeface="Lato Regular"/>
                <a:ea typeface="+mn-ea"/>
                <a:cs typeface="Lato Regular"/>
              </a:defRPr>
            </a:lvl1pPr>
          </a:lstStyle>
          <a:p>
            <a:pPr>
              <a:defRPr/>
            </a:pPr>
            <a:fld id="{4881AE1A-59C4-BB4B-805C-2461C90353A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73" r:id="rId2"/>
    <p:sldLayoutId id="2147483871" r:id="rId3"/>
    <p:sldLayoutId id="2147483874" r:id="rId4"/>
    <p:sldLayoutId id="2147483875" r:id="rId5"/>
    <p:sldLayoutId id="2147483877" r:id="rId6"/>
    <p:sldLayoutId id="2147483879" r:id="rId7"/>
    <p:sldLayoutId id="2147483880" r:id="rId8"/>
    <p:sldLayoutId id="2147483881" r:id="rId9"/>
  </p:sldLayoutIdLst>
  <p:timing>
    <p:tnLst>
      <p:par>
        <p:cTn xmlns:p14="http://schemas.microsoft.com/office/powerpoint/2010/main" id="1" dur="indefinite" restart="never" nodeType="tmRoot"/>
      </p:par>
    </p:tnLst>
  </p:timing>
  <p:hf hdr="0" ftr="0" dt="0"/>
  <p:txStyles>
    <p:titleStyle>
      <a:lvl1pPr algn="l" defTabSz="1828800" rtl="0" eaLnBrk="1" fontAlgn="base" hangingPunct="1">
        <a:lnSpc>
          <a:spcPct val="90000"/>
        </a:lnSpc>
        <a:spcBef>
          <a:spcPct val="0"/>
        </a:spcBef>
        <a:spcAft>
          <a:spcPct val="0"/>
        </a:spcAft>
        <a:defRPr sz="8800" kern="1200">
          <a:solidFill>
            <a:schemeClr val="tx1"/>
          </a:solidFill>
          <a:latin typeface="Lato Regular"/>
          <a:ea typeface="ＭＳ Ｐゴシック" charset="0"/>
          <a:cs typeface="Lato Regular"/>
        </a:defRPr>
      </a:lvl1pPr>
      <a:lvl2pPr algn="l" defTabSz="1828800" rtl="0" eaLnBrk="1" fontAlgn="base" hangingPunct="1">
        <a:lnSpc>
          <a:spcPct val="90000"/>
        </a:lnSpc>
        <a:spcBef>
          <a:spcPct val="0"/>
        </a:spcBef>
        <a:spcAft>
          <a:spcPct val="0"/>
        </a:spcAft>
        <a:defRPr sz="8800">
          <a:solidFill>
            <a:schemeClr val="tx1"/>
          </a:solidFill>
          <a:latin typeface="Lato Regular" charset="0"/>
          <a:ea typeface="ＭＳ Ｐゴシック" charset="0"/>
        </a:defRPr>
      </a:lvl2pPr>
      <a:lvl3pPr algn="l" defTabSz="1828800" rtl="0" eaLnBrk="1" fontAlgn="base" hangingPunct="1">
        <a:lnSpc>
          <a:spcPct val="90000"/>
        </a:lnSpc>
        <a:spcBef>
          <a:spcPct val="0"/>
        </a:spcBef>
        <a:spcAft>
          <a:spcPct val="0"/>
        </a:spcAft>
        <a:defRPr sz="8800">
          <a:solidFill>
            <a:schemeClr val="tx1"/>
          </a:solidFill>
          <a:latin typeface="Lato Regular" charset="0"/>
          <a:ea typeface="ＭＳ Ｐゴシック" charset="0"/>
        </a:defRPr>
      </a:lvl3pPr>
      <a:lvl4pPr algn="l" defTabSz="1828800" rtl="0" eaLnBrk="1" fontAlgn="base" hangingPunct="1">
        <a:lnSpc>
          <a:spcPct val="90000"/>
        </a:lnSpc>
        <a:spcBef>
          <a:spcPct val="0"/>
        </a:spcBef>
        <a:spcAft>
          <a:spcPct val="0"/>
        </a:spcAft>
        <a:defRPr sz="8800">
          <a:solidFill>
            <a:schemeClr val="tx1"/>
          </a:solidFill>
          <a:latin typeface="Lato Regular" charset="0"/>
          <a:ea typeface="ＭＳ Ｐゴシック" charset="0"/>
        </a:defRPr>
      </a:lvl4pPr>
      <a:lvl5pPr algn="l" defTabSz="1828800" rtl="0" eaLnBrk="1" fontAlgn="base" hangingPunct="1">
        <a:lnSpc>
          <a:spcPct val="90000"/>
        </a:lnSpc>
        <a:spcBef>
          <a:spcPct val="0"/>
        </a:spcBef>
        <a:spcAft>
          <a:spcPct val="0"/>
        </a:spcAft>
        <a:defRPr sz="8800">
          <a:solidFill>
            <a:schemeClr val="tx1"/>
          </a:solidFill>
          <a:latin typeface="Lato Regular" charset="0"/>
          <a:ea typeface="ＭＳ Ｐゴシック" charset="0"/>
        </a:defRPr>
      </a:lvl5pPr>
      <a:lvl6pPr marL="457200" algn="l" defTabSz="1828800" rtl="0" eaLnBrk="1" fontAlgn="base" hangingPunct="1">
        <a:lnSpc>
          <a:spcPct val="90000"/>
        </a:lnSpc>
        <a:spcBef>
          <a:spcPct val="0"/>
        </a:spcBef>
        <a:spcAft>
          <a:spcPct val="0"/>
        </a:spcAft>
        <a:defRPr sz="8800">
          <a:solidFill>
            <a:schemeClr val="tx1"/>
          </a:solidFill>
          <a:latin typeface="Lato Regular" charset="0"/>
          <a:ea typeface="ＭＳ Ｐゴシック" charset="0"/>
        </a:defRPr>
      </a:lvl6pPr>
      <a:lvl7pPr marL="914400" algn="l" defTabSz="1828800" rtl="0" eaLnBrk="1" fontAlgn="base" hangingPunct="1">
        <a:lnSpc>
          <a:spcPct val="90000"/>
        </a:lnSpc>
        <a:spcBef>
          <a:spcPct val="0"/>
        </a:spcBef>
        <a:spcAft>
          <a:spcPct val="0"/>
        </a:spcAft>
        <a:defRPr sz="8800">
          <a:solidFill>
            <a:schemeClr val="tx1"/>
          </a:solidFill>
          <a:latin typeface="Lato Regular" charset="0"/>
          <a:ea typeface="ＭＳ Ｐゴシック" charset="0"/>
        </a:defRPr>
      </a:lvl7pPr>
      <a:lvl8pPr marL="1371600" algn="l" defTabSz="1828800" rtl="0" eaLnBrk="1" fontAlgn="base" hangingPunct="1">
        <a:lnSpc>
          <a:spcPct val="90000"/>
        </a:lnSpc>
        <a:spcBef>
          <a:spcPct val="0"/>
        </a:spcBef>
        <a:spcAft>
          <a:spcPct val="0"/>
        </a:spcAft>
        <a:defRPr sz="8800">
          <a:solidFill>
            <a:schemeClr val="tx1"/>
          </a:solidFill>
          <a:latin typeface="Lato Regular" charset="0"/>
          <a:ea typeface="ＭＳ Ｐゴシック" charset="0"/>
        </a:defRPr>
      </a:lvl8pPr>
      <a:lvl9pPr marL="1828800" algn="l" defTabSz="1828800" rtl="0" eaLnBrk="1" fontAlgn="base" hangingPunct="1">
        <a:lnSpc>
          <a:spcPct val="90000"/>
        </a:lnSpc>
        <a:spcBef>
          <a:spcPct val="0"/>
        </a:spcBef>
        <a:spcAft>
          <a:spcPct val="0"/>
        </a:spcAft>
        <a:defRPr sz="8800">
          <a:solidFill>
            <a:schemeClr val="tx1"/>
          </a:solidFill>
          <a:latin typeface="Lato Regular" charset="0"/>
          <a:ea typeface="ＭＳ Ｐゴシック" charset="0"/>
        </a:defRPr>
      </a:lvl9pPr>
    </p:titleStyle>
    <p:bodyStyle>
      <a:lvl1pPr marL="457200" indent="-457200" algn="l" defTabSz="1828800" rtl="0" eaLnBrk="1" fontAlgn="base" hangingPunct="1">
        <a:lnSpc>
          <a:spcPct val="90000"/>
        </a:lnSpc>
        <a:spcBef>
          <a:spcPts val="2000"/>
        </a:spcBef>
        <a:spcAft>
          <a:spcPct val="0"/>
        </a:spcAft>
        <a:buFont typeface="Arial" charset="0"/>
        <a:buChar char="•"/>
        <a:defRPr sz="5600" kern="1200">
          <a:solidFill>
            <a:schemeClr val="tx1"/>
          </a:solidFill>
          <a:latin typeface="Lato Regular"/>
          <a:ea typeface="ＭＳ Ｐゴシック" charset="0"/>
          <a:cs typeface="Lato Regular"/>
        </a:defRPr>
      </a:lvl1pPr>
      <a:lvl2pPr marL="1371600" indent="-457200" algn="l" defTabSz="1828800" rtl="0" eaLnBrk="1" fontAlgn="base" hangingPunct="1">
        <a:lnSpc>
          <a:spcPct val="90000"/>
        </a:lnSpc>
        <a:spcBef>
          <a:spcPts val="1000"/>
        </a:spcBef>
        <a:spcAft>
          <a:spcPct val="0"/>
        </a:spcAft>
        <a:buFont typeface="Arial" charset="0"/>
        <a:buChar char="•"/>
        <a:defRPr sz="4800" kern="1200">
          <a:solidFill>
            <a:schemeClr val="tx1"/>
          </a:solidFill>
          <a:latin typeface="Lato Regular"/>
          <a:ea typeface="ＭＳ Ｐゴシック" charset="0"/>
          <a:cs typeface="Lato Regular"/>
        </a:defRPr>
      </a:lvl2pPr>
      <a:lvl3pPr marL="2286000" indent="-457200" algn="l" defTabSz="1828800" rtl="0" eaLnBrk="1" fontAlgn="base" hangingPunct="1">
        <a:lnSpc>
          <a:spcPct val="90000"/>
        </a:lnSpc>
        <a:spcBef>
          <a:spcPts val="1000"/>
        </a:spcBef>
        <a:spcAft>
          <a:spcPct val="0"/>
        </a:spcAft>
        <a:buFont typeface="Arial" charset="0"/>
        <a:buChar char="•"/>
        <a:defRPr sz="4000" kern="1200">
          <a:solidFill>
            <a:schemeClr val="tx1"/>
          </a:solidFill>
          <a:latin typeface="Lato Regular"/>
          <a:ea typeface="ＭＳ Ｐゴシック" charset="0"/>
          <a:cs typeface="Lato Regular"/>
        </a:defRPr>
      </a:lvl3pPr>
      <a:lvl4pPr marL="3200400" indent="-457200" algn="l" defTabSz="1828800" rtl="0" eaLnBrk="1" fontAlgn="base" hangingPunct="1">
        <a:lnSpc>
          <a:spcPct val="90000"/>
        </a:lnSpc>
        <a:spcBef>
          <a:spcPts val="1000"/>
        </a:spcBef>
        <a:spcAft>
          <a:spcPct val="0"/>
        </a:spcAft>
        <a:buFont typeface="Arial" charset="0"/>
        <a:buChar char="•"/>
        <a:defRPr sz="3600" kern="1200">
          <a:solidFill>
            <a:schemeClr val="tx1"/>
          </a:solidFill>
          <a:latin typeface="Lato Regular"/>
          <a:ea typeface="ＭＳ Ｐゴシック" charset="0"/>
          <a:cs typeface="Lato Regular"/>
        </a:defRPr>
      </a:lvl4pPr>
      <a:lvl5pPr marL="4114800" indent="-457200" algn="l" defTabSz="1828800" rtl="0" eaLnBrk="1" fontAlgn="base" hangingPunct="1">
        <a:lnSpc>
          <a:spcPct val="90000"/>
        </a:lnSpc>
        <a:spcBef>
          <a:spcPts val="1000"/>
        </a:spcBef>
        <a:spcAft>
          <a:spcPct val="0"/>
        </a:spcAft>
        <a:buFont typeface="Arial" charset="0"/>
        <a:buChar char="•"/>
        <a:defRPr sz="3600" kern="1200">
          <a:solidFill>
            <a:schemeClr val="tx1"/>
          </a:solidFill>
          <a:latin typeface="Lato Regular"/>
          <a:ea typeface="ＭＳ Ｐゴシック" charset="0"/>
          <a:cs typeface="Lato Regular"/>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hyperlink" Target="http://www.pharmaceuticalsupplychain.org/" TargetMode="External"/><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ifpma.org/wp-content/uploads/2016/09/Roadmap-for-Progress-on-AMR-FINAL.pdf" TargetMode="External"/><Relationship Id="rId3"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hyperlink" Target="http://www.medsdisposal.eu" TargetMode="External"/><Relationship Id="rId5" Type="http://schemas.openxmlformats.org/officeDocument/2006/relationships/hyperlink" Target="https://www.youtube.com/watch?v=KJCDrCkylnE" TargetMode="External"/><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jpe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hyperlink" Target="http://www.imi.europa.eu/content/ipie"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6" descr="EFPIA Logo.png"/>
          <p:cNvPicPr>
            <a:picLocks noChangeAspect="1"/>
          </p:cNvPicPr>
          <p:nvPr/>
        </p:nvPicPr>
        <p:blipFill>
          <a:blip r:embed="rId3" cstate="print">
            <a:extLst>
              <a:ext uri="{28A0092B-C50C-407E-A947-70E740481C1C}">
                <a14:useLocalDpi xmlns:a14="http://schemas.microsoft.com/office/drawing/2010/main" val="0"/>
              </a:ext>
            </a:extLst>
          </a:blip>
          <a:srcRect t="12077" b="20740"/>
          <a:stretch>
            <a:fillRect/>
          </a:stretch>
        </p:blipFill>
        <p:spPr bwMode="auto">
          <a:xfrm>
            <a:off x="830263" y="252413"/>
            <a:ext cx="7075487"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15"/>
          <p:cNvSpPr txBox="1">
            <a:spLocks noChangeArrowheads="1"/>
          </p:cNvSpPr>
          <p:nvPr/>
        </p:nvSpPr>
        <p:spPr bwMode="auto">
          <a:xfrm>
            <a:off x="982663" y="5735638"/>
            <a:ext cx="161903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Calibri" charset="0"/>
                <a:ea typeface="ＭＳ Ｐゴシック" charset="0"/>
                <a:cs typeface="ＭＳ Ｐゴシック" charset="0"/>
              </a:defRPr>
            </a:lvl1pPr>
            <a:lvl2pPr marL="742950" indent="-285750" eaLnBrk="0" hangingPunct="0">
              <a:defRPr sz="3600">
                <a:solidFill>
                  <a:schemeClr val="tx1"/>
                </a:solidFill>
                <a:latin typeface="Calibri" charset="0"/>
                <a:ea typeface="ＭＳ Ｐゴシック" charset="0"/>
              </a:defRPr>
            </a:lvl2pPr>
            <a:lvl3pPr marL="1143000" indent="-228600" eaLnBrk="0" hangingPunct="0">
              <a:defRPr sz="3600">
                <a:solidFill>
                  <a:schemeClr val="tx1"/>
                </a:solidFill>
                <a:latin typeface="Calibri" charset="0"/>
                <a:ea typeface="ＭＳ Ｐゴシック" charset="0"/>
              </a:defRPr>
            </a:lvl3pPr>
            <a:lvl4pPr marL="1600200" indent="-228600" eaLnBrk="0" hangingPunct="0">
              <a:defRPr sz="3600">
                <a:solidFill>
                  <a:schemeClr val="tx1"/>
                </a:solidFill>
                <a:latin typeface="Calibri" charset="0"/>
                <a:ea typeface="ＭＳ Ｐゴシック" charset="0"/>
              </a:defRPr>
            </a:lvl4pPr>
            <a:lvl5pPr marL="2057400" indent="-228600" eaLnBrk="0" hangingPunct="0">
              <a:defRPr sz="3600">
                <a:solidFill>
                  <a:schemeClr val="tx1"/>
                </a:solidFill>
                <a:latin typeface="Calibri"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Calibri"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Calibri"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Calibri"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Calibri" charset="0"/>
                <a:ea typeface="ＭＳ Ｐゴシック" charset="0"/>
              </a:defRPr>
            </a:lvl9pPr>
          </a:lstStyle>
          <a:p>
            <a:pPr algn="ctr" eaLnBrk="1" hangingPunct="1"/>
            <a:r>
              <a:rPr lang="en-GB" sz="4800" b="1" baseline="30000" dirty="0">
                <a:solidFill>
                  <a:srgbClr val="006B74"/>
                </a:solidFill>
                <a:latin typeface="+mn-lt"/>
                <a:cs typeface="AgfaRotisSansSerif-Bold" charset="0"/>
              </a:rPr>
              <a:t>Author: </a:t>
            </a:r>
            <a:r>
              <a:rPr lang="en-GB" sz="4800" b="1" baseline="30000" dirty="0" smtClean="0">
                <a:solidFill>
                  <a:srgbClr val="5A5A59"/>
                </a:solidFill>
                <a:latin typeface="+mn-lt"/>
                <a:cs typeface="AgfaRotisSansSerif-Bold" charset="0"/>
              </a:rPr>
              <a:t>Bengt</a:t>
            </a:r>
            <a:r>
              <a:rPr lang="en-GB" sz="4800" b="1" dirty="0" smtClean="0">
                <a:solidFill>
                  <a:srgbClr val="5A5A59"/>
                </a:solidFill>
                <a:latin typeface="+mn-lt"/>
                <a:cs typeface="AgfaRotisSansSerif-Bold" charset="0"/>
              </a:rPr>
              <a:t> </a:t>
            </a:r>
            <a:r>
              <a:rPr lang="en-GB" sz="4800" b="1" baseline="30000" dirty="0" smtClean="0">
                <a:solidFill>
                  <a:srgbClr val="5A5A59"/>
                </a:solidFill>
                <a:latin typeface="+mn-lt"/>
                <a:cs typeface="AgfaRotisSansSerif-Bold" charset="0"/>
              </a:rPr>
              <a:t>Mattson</a:t>
            </a:r>
            <a:r>
              <a:rPr lang="en-GB" sz="4800" b="1" dirty="0" smtClean="0">
                <a:solidFill>
                  <a:srgbClr val="5A5A59"/>
                </a:solidFill>
                <a:latin typeface="+mn-lt"/>
                <a:cs typeface="AgfaRotisSansSerif-Bold" charset="0"/>
              </a:rPr>
              <a:t> </a:t>
            </a:r>
            <a:r>
              <a:rPr lang="en-GB" sz="4800" b="1" baseline="30000" dirty="0" smtClean="0">
                <a:solidFill>
                  <a:srgbClr val="5A5A59"/>
                </a:solidFill>
                <a:latin typeface="+mn-lt"/>
                <a:cs typeface="AgfaRotisSansSerif-Bold" charset="0"/>
              </a:rPr>
              <a:t> </a:t>
            </a:r>
            <a:r>
              <a:rPr lang="en-GB" sz="4800" baseline="30000" dirty="0" smtClean="0">
                <a:solidFill>
                  <a:srgbClr val="E68133"/>
                </a:solidFill>
                <a:latin typeface="+mn-lt"/>
                <a:cs typeface="AgfaRotisSansSerif-Bold" charset="0"/>
              </a:rPr>
              <a:t>*</a:t>
            </a:r>
            <a:r>
              <a:rPr lang="en-GB" sz="4800" b="1" baseline="30000" dirty="0" smtClean="0">
                <a:latin typeface="+mn-lt"/>
                <a:cs typeface="AgfaRotisSansSerif-Bold" charset="0"/>
              </a:rPr>
              <a:t> </a:t>
            </a:r>
            <a:r>
              <a:rPr lang="en-GB" sz="4800" b="1" baseline="30000" dirty="0">
                <a:solidFill>
                  <a:srgbClr val="006B74"/>
                </a:solidFill>
                <a:latin typeface="+mn-lt"/>
                <a:cs typeface="AgfaRotisSansSerif-Bold" charset="0"/>
              </a:rPr>
              <a:t>Date: </a:t>
            </a:r>
            <a:r>
              <a:rPr lang="en-GB" sz="4800" b="1" baseline="30000" dirty="0" smtClean="0">
                <a:solidFill>
                  <a:srgbClr val="5A5A59"/>
                </a:solidFill>
                <a:latin typeface="+mn-lt"/>
                <a:cs typeface="AgfaRotisSansSerif-Bold" charset="0"/>
              </a:rPr>
              <a:t>April</a:t>
            </a:r>
            <a:r>
              <a:rPr lang="en-GB" sz="4800" b="1" dirty="0">
                <a:solidFill>
                  <a:srgbClr val="5A5A59"/>
                </a:solidFill>
                <a:latin typeface="+mn-lt"/>
                <a:cs typeface="AgfaRotisSansSerif-Bold" charset="0"/>
              </a:rPr>
              <a:t> </a:t>
            </a:r>
            <a:r>
              <a:rPr lang="en-GB" sz="4800" b="1" baseline="30000" dirty="0" smtClean="0">
                <a:solidFill>
                  <a:srgbClr val="5A5A59"/>
                </a:solidFill>
                <a:latin typeface="+mn-lt"/>
                <a:cs typeface="AgfaRotisSansSerif-Bold" charset="0"/>
              </a:rPr>
              <a:t>28, 2017 </a:t>
            </a:r>
            <a:r>
              <a:rPr lang="en-GB" sz="4800" baseline="30000" dirty="0">
                <a:solidFill>
                  <a:srgbClr val="E68133"/>
                </a:solidFill>
                <a:latin typeface="+mn-lt"/>
                <a:cs typeface="AgfaRotisSansSerif-Bold" charset="0"/>
              </a:rPr>
              <a:t>*</a:t>
            </a:r>
            <a:r>
              <a:rPr lang="en-GB" sz="4800" b="1" baseline="30000" dirty="0">
                <a:latin typeface="+mn-lt"/>
                <a:cs typeface="AgfaRotisSansSerif-Bold" charset="0"/>
              </a:rPr>
              <a:t> </a:t>
            </a:r>
            <a:r>
              <a:rPr lang="en-GB" sz="4800" b="1" baseline="30000" dirty="0" smtClean="0">
                <a:solidFill>
                  <a:srgbClr val="5A5A59"/>
                </a:solidFill>
                <a:latin typeface="+mn-lt"/>
                <a:cs typeface="AgfaRotisSansSerif-Bold" charset="0"/>
              </a:rPr>
              <a:t> </a:t>
            </a:r>
            <a:endParaRPr lang="en-GB" sz="4800" b="1" baseline="30000" dirty="0">
              <a:solidFill>
                <a:srgbClr val="5A5A59"/>
              </a:solidFill>
              <a:latin typeface="+mn-lt"/>
              <a:cs typeface="AgfaRotisSansSerif-Bold" charset="0"/>
            </a:endParaRPr>
          </a:p>
        </p:txBody>
      </p:sp>
      <p:sp>
        <p:nvSpPr>
          <p:cNvPr id="42" name="TextBox 5"/>
          <p:cNvSpPr txBox="1">
            <a:spLocks noChangeArrowheads="1"/>
          </p:cNvSpPr>
          <p:nvPr/>
        </p:nvSpPr>
        <p:spPr bwMode="auto">
          <a:xfrm>
            <a:off x="1791030" y="3013390"/>
            <a:ext cx="140587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Calibri" charset="0"/>
                <a:ea typeface="ＭＳ Ｐゴシック" charset="0"/>
                <a:cs typeface="ＭＳ Ｐゴシック" charset="0"/>
              </a:defRPr>
            </a:lvl1pPr>
            <a:lvl2pPr marL="742950" indent="-285750" eaLnBrk="0" hangingPunct="0">
              <a:defRPr sz="3600">
                <a:solidFill>
                  <a:schemeClr val="tx1"/>
                </a:solidFill>
                <a:latin typeface="Calibri" charset="0"/>
                <a:ea typeface="ＭＳ Ｐゴシック" charset="0"/>
              </a:defRPr>
            </a:lvl2pPr>
            <a:lvl3pPr marL="1143000" indent="-228600" eaLnBrk="0" hangingPunct="0">
              <a:defRPr sz="3600">
                <a:solidFill>
                  <a:schemeClr val="tx1"/>
                </a:solidFill>
                <a:latin typeface="Calibri" charset="0"/>
                <a:ea typeface="ＭＳ Ｐゴシック" charset="0"/>
              </a:defRPr>
            </a:lvl3pPr>
            <a:lvl4pPr marL="1600200" indent="-228600" eaLnBrk="0" hangingPunct="0">
              <a:defRPr sz="3600">
                <a:solidFill>
                  <a:schemeClr val="tx1"/>
                </a:solidFill>
                <a:latin typeface="Calibri" charset="0"/>
                <a:ea typeface="ＭＳ Ｐゴシック" charset="0"/>
              </a:defRPr>
            </a:lvl4pPr>
            <a:lvl5pPr marL="2057400" indent="-228600" eaLnBrk="0" hangingPunct="0">
              <a:defRPr sz="3600">
                <a:solidFill>
                  <a:schemeClr val="tx1"/>
                </a:solidFill>
                <a:latin typeface="Calibri"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Calibri"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Calibri"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Calibri"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Calibri" charset="0"/>
                <a:ea typeface="ＭＳ Ｐゴシック" charset="0"/>
              </a:defRPr>
            </a:lvl9pPr>
          </a:lstStyle>
          <a:p>
            <a:pPr algn="ctr" eaLnBrk="1" hangingPunct="1">
              <a:buSzPct val="100000"/>
            </a:pPr>
            <a:r>
              <a:rPr lang="sv-SE" sz="4800" b="1" dirty="0" err="1">
                <a:solidFill>
                  <a:schemeClr val="accent3"/>
                </a:solidFill>
              </a:rPr>
              <a:t>Proposals</a:t>
            </a:r>
            <a:r>
              <a:rPr lang="sv-SE" sz="4800" b="1" dirty="0">
                <a:solidFill>
                  <a:schemeClr val="accent3"/>
                </a:solidFill>
              </a:rPr>
              <a:t> from the </a:t>
            </a:r>
            <a:r>
              <a:rPr lang="sv-SE" sz="4800" b="1" dirty="0" err="1">
                <a:solidFill>
                  <a:schemeClr val="accent3"/>
                </a:solidFill>
              </a:rPr>
              <a:t>European</a:t>
            </a:r>
            <a:r>
              <a:rPr lang="sv-SE" sz="4800" b="1" dirty="0">
                <a:solidFill>
                  <a:schemeClr val="accent3"/>
                </a:solidFill>
              </a:rPr>
              <a:t> </a:t>
            </a:r>
            <a:r>
              <a:rPr lang="sv-SE" sz="4800" b="1" dirty="0" err="1">
                <a:solidFill>
                  <a:schemeClr val="accent3"/>
                </a:solidFill>
              </a:rPr>
              <a:t>Pharmaceutical</a:t>
            </a:r>
            <a:r>
              <a:rPr lang="sv-SE" sz="4800" b="1" dirty="0">
                <a:solidFill>
                  <a:schemeClr val="accent3"/>
                </a:solidFill>
              </a:rPr>
              <a:t> Industry for </a:t>
            </a:r>
            <a:r>
              <a:rPr lang="sv-SE" sz="4800" b="1" dirty="0" err="1">
                <a:solidFill>
                  <a:schemeClr val="accent3"/>
                </a:solidFill>
              </a:rPr>
              <a:t>PiE</a:t>
            </a:r>
            <a:r>
              <a:rPr lang="sv-SE" sz="4800" b="1" dirty="0">
                <a:solidFill>
                  <a:schemeClr val="accent3"/>
                </a:solidFill>
              </a:rPr>
              <a:t> (Pharmaceuticals in the Environment</a:t>
            </a:r>
            <a:r>
              <a:rPr lang="sv-SE" sz="4800" b="1" dirty="0" smtClean="0">
                <a:solidFill>
                  <a:schemeClr val="accent3"/>
                </a:solidFill>
              </a:rPr>
              <a:t>)</a:t>
            </a:r>
          </a:p>
          <a:p>
            <a:pPr algn="ctr" eaLnBrk="1" hangingPunct="1">
              <a:buSzPct val="100000"/>
            </a:pPr>
            <a:endParaRPr lang="sv-SE" sz="4800" b="1" dirty="0" smtClean="0">
              <a:solidFill>
                <a:srgbClr val="008898"/>
              </a:solidFill>
            </a:endParaRPr>
          </a:p>
          <a:p>
            <a:pPr algn="ctr" eaLnBrk="1" hangingPunct="1">
              <a:lnSpc>
                <a:spcPct val="50000"/>
              </a:lnSpc>
              <a:buSzPct val="100000"/>
            </a:pPr>
            <a:r>
              <a:rPr lang="en-US" sz="2800" dirty="0" smtClean="0">
                <a:solidFill>
                  <a:srgbClr val="008898"/>
                </a:solidFill>
              </a:rPr>
              <a:t>201</a:t>
            </a:r>
            <a:r>
              <a:rPr lang="sv-SE" sz="2800" dirty="0">
                <a:solidFill>
                  <a:srgbClr val="008898"/>
                </a:solidFill>
              </a:rPr>
              <a:t>7</a:t>
            </a:r>
            <a:r>
              <a:rPr lang="en-US" sz="2800" dirty="0" smtClean="0">
                <a:solidFill>
                  <a:srgbClr val="008898"/>
                </a:solidFill>
              </a:rPr>
              <a:t> </a:t>
            </a:r>
            <a:r>
              <a:rPr lang="en-US" sz="2800" dirty="0">
                <a:solidFill>
                  <a:srgbClr val="008898"/>
                </a:solidFill>
              </a:rPr>
              <a:t>China/EU Pharmaceutical Industry Forum, in </a:t>
            </a:r>
            <a:r>
              <a:rPr lang="en-US" sz="2800" dirty="0" smtClean="0">
                <a:solidFill>
                  <a:srgbClr val="008898"/>
                </a:solidFill>
              </a:rPr>
              <a:t>Shanghai, May 17, 2017</a:t>
            </a:r>
            <a:endParaRPr lang="sv-SE" sz="2800" dirty="0">
              <a:solidFill>
                <a:srgbClr val="008898"/>
              </a:solidFill>
            </a:endParaRPr>
          </a:p>
          <a:p>
            <a:pPr algn="ctr" eaLnBrk="1" hangingPunct="1">
              <a:buSzPct val="100000"/>
            </a:pPr>
            <a:endParaRPr lang="sv-SE" sz="2800" b="1" dirty="0" smtClean="0">
              <a:solidFill>
                <a:schemeClr val="accent3"/>
              </a:solidFill>
            </a:endParaRPr>
          </a:p>
          <a:p>
            <a:pPr algn="ctr" eaLnBrk="1" hangingPunct="1">
              <a:buSzPct val="100000"/>
            </a:pPr>
            <a:endParaRPr lang="sv-SE" sz="4800" b="1" dirty="0">
              <a:solidFill>
                <a:schemeClr val="accent3"/>
              </a:solidFill>
              <a:latin typeface="+mn-lt"/>
              <a:cs typeface="AgfaRotisSansSerif-Bold" charset="0"/>
            </a:endParaRPr>
          </a:p>
          <a:p>
            <a:pPr algn="ctr" eaLnBrk="1" hangingPunct="1">
              <a:buSzPct val="100000"/>
            </a:pPr>
            <a:endParaRPr lang="en-US" sz="4800" b="1" dirty="0">
              <a:solidFill>
                <a:schemeClr val="accent3"/>
              </a:solidFill>
              <a:latin typeface="+mn-lt"/>
              <a:cs typeface="AgfaRotisSansSerif-Bold" charset="0"/>
            </a:endParaRPr>
          </a:p>
        </p:txBody>
      </p:sp>
      <p:sp>
        <p:nvSpPr>
          <p:cNvPr id="10245" name="TextBox 15"/>
          <p:cNvSpPr txBox="1">
            <a:spLocks noChangeArrowheads="1"/>
          </p:cNvSpPr>
          <p:nvPr/>
        </p:nvSpPr>
        <p:spPr bwMode="auto">
          <a:xfrm>
            <a:off x="14928850" y="12731750"/>
            <a:ext cx="24463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Calibri" charset="0"/>
                <a:ea typeface="ＭＳ Ｐゴシック" charset="0"/>
                <a:cs typeface="ＭＳ Ｐゴシック" charset="0"/>
              </a:defRPr>
            </a:lvl1pPr>
            <a:lvl2pPr marL="742950" indent="-285750" eaLnBrk="0" hangingPunct="0">
              <a:defRPr sz="3600">
                <a:solidFill>
                  <a:schemeClr val="tx1"/>
                </a:solidFill>
                <a:latin typeface="Calibri" charset="0"/>
                <a:ea typeface="ＭＳ Ｐゴシック" charset="0"/>
              </a:defRPr>
            </a:lvl2pPr>
            <a:lvl3pPr marL="1143000" indent="-228600" eaLnBrk="0" hangingPunct="0">
              <a:defRPr sz="3600">
                <a:solidFill>
                  <a:schemeClr val="tx1"/>
                </a:solidFill>
                <a:latin typeface="Calibri" charset="0"/>
                <a:ea typeface="ＭＳ Ｐゴシック" charset="0"/>
              </a:defRPr>
            </a:lvl3pPr>
            <a:lvl4pPr marL="1600200" indent="-228600" eaLnBrk="0" hangingPunct="0">
              <a:defRPr sz="3600">
                <a:solidFill>
                  <a:schemeClr val="tx1"/>
                </a:solidFill>
                <a:latin typeface="Calibri" charset="0"/>
                <a:ea typeface="ＭＳ Ｐゴシック" charset="0"/>
              </a:defRPr>
            </a:lvl4pPr>
            <a:lvl5pPr marL="2057400" indent="-228600" eaLnBrk="0" hangingPunct="0">
              <a:defRPr sz="3600">
                <a:solidFill>
                  <a:schemeClr val="tx1"/>
                </a:solidFill>
                <a:latin typeface="Calibri"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Calibri"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Calibri"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Calibri"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Calibri" charset="0"/>
                <a:ea typeface="ＭＳ Ｐゴシック" charset="0"/>
              </a:defRPr>
            </a:lvl9pPr>
          </a:lstStyle>
          <a:p>
            <a:pPr algn="r" eaLnBrk="1" hangingPunct="1"/>
            <a:r>
              <a:rPr lang="en-GB" sz="3200" b="1" baseline="30000">
                <a:solidFill>
                  <a:srgbClr val="006B74"/>
                </a:solidFill>
                <a:latin typeface="+mn-lt"/>
                <a:cs typeface="AgfaRotisSansSerif-Bold" charset="0"/>
              </a:rPr>
              <a:t>www.efpia.eu</a:t>
            </a:r>
            <a:endParaRPr lang="en-GB" sz="3200" b="1" baseline="30000">
              <a:solidFill>
                <a:srgbClr val="5A5A59"/>
              </a:solidFill>
              <a:latin typeface="+mn-lt"/>
              <a:cs typeface="AgfaRotisSansSerif-Bold" charset="0"/>
            </a:endParaRPr>
          </a:p>
        </p:txBody>
      </p:sp>
      <p:sp>
        <p:nvSpPr>
          <p:cNvPr id="17" name="TextBox 5"/>
          <p:cNvSpPr txBox="1">
            <a:spLocks noChangeArrowheads="1"/>
          </p:cNvSpPr>
          <p:nvPr/>
        </p:nvSpPr>
        <p:spPr bwMode="auto">
          <a:xfrm>
            <a:off x="7725841" y="9608607"/>
            <a:ext cx="47058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Calibri" charset="0"/>
                <a:ea typeface="ＭＳ Ｐゴシック" charset="0"/>
                <a:cs typeface="ＭＳ Ｐゴシック" charset="0"/>
              </a:defRPr>
            </a:lvl1pPr>
            <a:lvl2pPr marL="742950" indent="-285750" eaLnBrk="0" hangingPunct="0">
              <a:defRPr sz="3600">
                <a:solidFill>
                  <a:schemeClr val="tx1"/>
                </a:solidFill>
                <a:latin typeface="Calibri" charset="0"/>
                <a:ea typeface="ＭＳ Ｐゴシック" charset="0"/>
              </a:defRPr>
            </a:lvl2pPr>
            <a:lvl3pPr marL="1143000" indent="-228600" eaLnBrk="0" hangingPunct="0">
              <a:defRPr sz="3600">
                <a:solidFill>
                  <a:schemeClr val="tx1"/>
                </a:solidFill>
                <a:latin typeface="Calibri" charset="0"/>
                <a:ea typeface="ＭＳ Ｐゴシック" charset="0"/>
              </a:defRPr>
            </a:lvl3pPr>
            <a:lvl4pPr marL="1600200" indent="-228600" eaLnBrk="0" hangingPunct="0">
              <a:defRPr sz="3600">
                <a:solidFill>
                  <a:schemeClr val="tx1"/>
                </a:solidFill>
                <a:latin typeface="Calibri" charset="0"/>
                <a:ea typeface="ＭＳ Ｐゴシック" charset="0"/>
              </a:defRPr>
            </a:lvl4pPr>
            <a:lvl5pPr marL="2057400" indent="-228600" eaLnBrk="0" hangingPunct="0">
              <a:defRPr sz="3600">
                <a:solidFill>
                  <a:schemeClr val="tx1"/>
                </a:solidFill>
                <a:latin typeface="Calibri"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Calibri"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Calibri"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Calibri"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Calibri" charset="0"/>
                <a:ea typeface="ＭＳ Ｐゴシック" charset="0"/>
              </a:defRPr>
            </a:lvl9pPr>
          </a:lstStyle>
          <a:p>
            <a:pPr eaLnBrk="1" hangingPunct="1">
              <a:buSzPct val="100000"/>
            </a:pPr>
            <a:r>
              <a:rPr lang="en-US" sz="4800" dirty="0">
                <a:solidFill>
                  <a:srgbClr val="5A5A59"/>
                </a:solidFill>
                <a:latin typeface="+mn-lt"/>
                <a:cs typeface="AgfaRotisSansSerif-Bold" charset="0"/>
              </a:rPr>
              <a:t>Presentation</a:t>
            </a:r>
          </a:p>
        </p:txBody>
      </p:sp>
      <p:sp>
        <p:nvSpPr>
          <p:cNvPr id="43" name="Rectangle 42"/>
          <p:cNvSpPr/>
          <p:nvPr/>
        </p:nvSpPr>
        <p:spPr>
          <a:xfrm>
            <a:off x="5641449" y="9008531"/>
            <a:ext cx="6790266" cy="2044700"/>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a:p>
        </p:txBody>
      </p:sp>
      <p:pic>
        <p:nvPicPr>
          <p:cNvPr id="2" name="Picture 1" descr="star.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40067" y="9751481"/>
            <a:ext cx="4508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2000" y="6587067"/>
            <a:ext cx="2099733" cy="2099733"/>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990415" y="6587067"/>
            <a:ext cx="2099733" cy="2099733"/>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2676188" y="6587067"/>
            <a:ext cx="2099733" cy="2099733"/>
          </a:xfrm>
          <a:prstGeom prst="rect">
            <a:avLst/>
          </a:prstGeom>
          <a:solidFill>
            <a:srgbClr val="DF66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965730" y="8953498"/>
            <a:ext cx="2099733" cy="2099733"/>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5073314" y="8953498"/>
            <a:ext cx="2099733" cy="2099733"/>
          </a:xfrm>
          <a:prstGeom prst="rect">
            <a:avLst/>
          </a:prstGeom>
          <a:solidFill>
            <a:srgbClr val="006B7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Bloc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9914" y="6578600"/>
            <a:ext cx="2108200" cy="2108200"/>
          </a:xfrm>
          <a:prstGeom prst="rect">
            <a:avLst/>
          </a:prstGeom>
        </p:spPr>
      </p:pic>
      <p:pic>
        <p:nvPicPr>
          <p:cNvPr id="6" name="Picture 5" descr="Bloc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1999" y="8953497"/>
            <a:ext cx="2099733" cy="2099733"/>
          </a:xfrm>
          <a:prstGeom prst="rect">
            <a:avLst/>
          </a:prstGeom>
        </p:spPr>
      </p:pic>
      <p:pic>
        <p:nvPicPr>
          <p:cNvPr id="7" name="Picture 6" descr="Bloc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76187" y="8953496"/>
            <a:ext cx="2099733" cy="2099733"/>
          </a:xfrm>
          <a:prstGeom prst="rect">
            <a:avLst/>
          </a:prstGeom>
        </p:spPr>
      </p:pic>
      <p:pic>
        <p:nvPicPr>
          <p:cNvPr id="9" name="Picture 8" descr="Bloc4.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729" y="6578599"/>
            <a:ext cx="2099733" cy="2099733"/>
          </a:xfrm>
          <a:prstGeom prst="rect">
            <a:avLst/>
          </a:prstGeom>
        </p:spPr>
      </p:pic>
      <p:pic>
        <p:nvPicPr>
          <p:cNvPr id="10" name="Picture 9" descr="Bloc7.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40450" y="6587066"/>
            <a:ext cx="2091265" cy="2091265"/>
          </a:xfrm>
          <a:prstGeom prst="rect">
            <a:avLst/>
          </a:prstGeom>
        </p:spPr>
      </p:pic>
      <p:pic>
        <p:nvPicPr>
          <p:cNvPr id="11" name="Picture 10" descr="Bloc8.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073313" y="6582832"/>
            <a:ext cx="2099733" cy="2099733"/>
          </a:xfrm>
          <a:prstGeom prst="rect">
            <a:avLst/>
          </a:prstGeom>
        </p:spPr>
      </p:pic>
    </p:spTree>
  </p:cSld>
  <p:clrMapOvr>
    <a:masterClrMapping/>
  </p:clrMapOvr>
  <p:transition xmlns:p14="http://schemas.microsoft.com/office/powerpoint/2010/main" spd="slow" advClick="0" advTm="3000">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1"/>
          <p:cNvSpPr/>
          <p:nvPr/>
        </p:nvSpPr>
        <p:spPr bwMode="auto">
          <a:xfrm>
            <a:off x="5195828" y="54960"/>
            <a:ext cx="12177772" cy="2667848"/>
          </a:xfrm>
          <a:prstGeom prst="rect">
            <a:avLst/>
          </a:prstGeom>
          <a:solidFill>
            <a:schemeClr val="tx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wrap="none" lIns="182880" tIns="91440" rIns="182880" bIns="91440" anchor="ctr"/>
          <a:lstStyle/>
          <a:p>
            <a:pPr algn="ctr">
              <a:defRPr/>
            </a:pPr>
            <a:r>
              <a:rPr lang="en-US" sz="5600" b="1" dirty="0">
                <a:solidFill>
                  <a:schemeClr val="bg1"/>
                </a:solidFill>
                <a:latin typeface="+mj-lt"/>
              </a:rPr>
              <a:t>Internal/external benchmarking</a:t>
            </a:r>
            <a:br>
              <a:rPr lang="en-US" sz="5600" b="1" dirty="0">
                <a:solidFill>
                  <a:schemeClr val="bg1"/>
                </a:solidFill>
                <a:latin typeface="+mj-lt"/>
              </a:rPr>
            </a:br>
            <a:r>
              <a:rPr lang="en-US" sz="5600" b="1" dirty="0">
                <a:solidFill>
                  <a:schemeClr val="bg1"/>
                </a:solidFill>
                <a:latin typeface="+mj-lt"/>
              </a:rPr>
              <a:t>Wastewater Maturity Ladder</a:t>
            </a:r>
            <a:endParaRPr lang="en-US" sz="5600" b="1" dirty="0">
              <a:solidFill>
                <a:schemeClr val="bg1"/>
              </a:solidFill>
              <a:latin typeface="+mj-lt"/>
              <a:cs typeface="Calibri"/>
            </a:endParaRPr>
          </a:p>
        </p:txBody>
      </p:sp>
      <p:pic>
        <p:nvPicPr>
          <p:cNvPr id="7" name="Picture 6"/>
          <p:cNvPicPr>
            <a:picLocks noChangeAspect="1"/>
          </p:cNvPicPr>
          <p:nvPr/>
        </p:nvPicPr>
        <p:blipFill rotWithShape="1">
          <a:blip r:embed="rId3"/>
          <a:srcRect l="34548" r="34188" b="69747"/>
          <a:stretch/>
        </p:blipFill>
        <p:spPr>
          <a:xfrm>
            <a:off x="0" y="18124"/>
            <a:ext cx="5195828" cy="3374144"/>
          </a:xfrm>
          <a:prstGeom prst="rect">
            <a:avLst/>
          </a:prstGeom>
        </p:spPr>
      </p:pic>
      <p:sp>
        <p:nvSpPr>
          <p:cNvPr id="23" name="TextBox 22"/>
          <p:cNvSpPr txBox="1"/>
          <p:nvPr/>
        </p:nvSpPr>
        <p:spPr>
          <a:xfrm>
            <a:off x="401940" y="5030255"/>
            <a:ext cx="2424264" cy="8956298"/>
          </a:xfrm>
          <a:prstGeom prst="rect">
            <a:avLst/>
          </a:prstGeom>
          <a:noFill/>
          <a:ln>
            <a:solidFill>
              <a:schemeClr val="tx1"/>
            </a:solidFill>
          </a:ln>
        </p:spPr>
        <p:txBody>
          <a:bodyPr wrap="square" lIns="182880" tIns="91440" rIns="182880" bIns="91440" rtlCol="0">
            <a:spAutoFit/>
          </a:bodyPr>
          <a:lstStyle/>
          <a:p>
            <a:r>
              <a:rPr lang="en-US" dirty="0" smtClean="0">
                <a:solidFill>
                  <a:prstClr val="black"/>
                </a:solidFill>
              </a:rPr>
              <a:t>Step 1</a:t>
            </a:r>
          </a:p>
          <a:p>
            <a:r>
              <a:rPr lang="en-US" sz="2000" b="1" dirty="0">
                <a:solidFill>
                  <a:prstClr val="black"/>
                </a:solidFill>
              </a:rPr>
              <a:t>Commit &amp; Plan</a:t>
            </a:r>
          </a:p>
          <a:p>
            <a:r>
              <a:rPr lang="en-US" sz="1800" dirty="0">
                <a:solidFill>
                  <a:prstClr val="black"/>
                </a:solidFill>
              </a:rPr>
              <a:t>Basic awareness  &amp;  knowledge</a:t>
            </a:r>
          </a:p>
          <a:p>
            <a:r>
              <a:rPr lang="en-US" sz="1800" dirty="0">
                <a:solidFill>
                  <a:prstClr val="black"/>
                </a:solidFill>
              </a:rPr>
              <a:t>*Legal compliance and knowledge about fate and nature of effluent</a:t>
            </a:r>
          </a:p>
          <a:p>
            <a:r>
              <a:rPr lang="en-US" sz="1800" dirty="0">
                <a:solidFill>
                  <a:prstClr val="black"/>
                </a:solidFill>
              </a:rPr>
              <a:t>-Fate of effluent known  and fully permitted</a:t>
            </a:r>
          </a:p>
          <a:p>
            <a:r>
              <a:rPr lang="en-US" sz="1800" dirty="0">
                <a:solidFill>
                  <a:prstClr val="black"/>
                </a:solidFill>
              </a:rPr>
              <a:t>-yearly discharge  volume accounted for</a:t>
            </a:r>
          </a:p>
          <a:p>
            <a:r>
              <a:rPr lang="en-US" sz="1800" dirty="0">
                <a:solidFill>
                  <a:prstClr val="black"/>
                </a:solidFill>
              </a:rPr>
              <a:t>*Monitoring effluent characteristics  and standards</a:t>
            </a:r>
          </a:p>
          <a:p>
            <a:r>
              <a:rPr lang="en-US" sz="1800" dirty="0">
                <a:solidFill>
                  <a:prstClr val="black"/>
                </a:solidFill>
              </a:rPr>
              <a:t>*Dedication of assigned persons for WWT</a:t>
            </a:r>
          </a:p>
          <a:p>
            <a:r>
              <a:rPr lang="en-US" sz="1800" dirty="0">
                <a:solidFill>
                  <a:prstClr val="black"/>
                </a:solidFill>
              </a:rPr>
              <a:t>*Basic training of WWT responsible persons</a:t>
            </a:r>
          </a:p>
          <a:p>
            <a:r>
              <a:rPr lang="en-US" sz="1800" dirty="0">
                <a:solidFill>
                  <a:prstClr val="black"/>
                </a:solidFill>
              </a:rPr>
              <a:t>*Understanding design capacity and performance</a:t>
            </a: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p:txBody>
      </p:sp>
      <p:sp>
        <p:nvSpPr>
          <p:cNvPr id="24" name="TextBox 23"/>
          <p:cNvSpPr txBox="1"/>
          <p:nvPr/>
        </p:nvSpPr>
        <p:spPr>
          <a:xfrm>
            <a:off x="3095563" y="4542647"/>
            <a:ext cx="2606042" cy="9725738"/>
          </a:xfrm>
          <a:prstGeom prst="rect">
            <a:avLst/>
          </a:prstGeom>
          <a:noFill/>
          <a:ln>
            <a:solidFill>
              <a:schemeClr val="tx1"/>
            </a:solidFill>
          </a:ln>
        </p:spPr>
        <p:txBody>
          <a:bodyPr wrap="square" lIns="182880" tIns="91440" rIns="182880" bIns="91440" rtlCol="0">
            <a:spAutoFit/>
          </a:bodyPr>
          <a:lstStyle/>
          <a:p>
            <a:r>
              <a:rPr lang="en-US" dirty="0" smtClean="0">
                <a:solidFill>
                  <a:prstClr val="black"/>
                </a:solidFill>
              </a:rPr>
              <a:t>Step 2</a:t>
            </a:r>
          </a:p>
          <a:p>
            <a:r>
              <a:rPr lang="en-US" sz="2000" b="1" dirty="0">
                <a:solidFill>
                  <a:prstClr val="black"/>
                </a:solidFill>
              </a:rPr>
              <a:t>Easy fixes, quick wins, must do’s toward prevention and compliance</a:t>
            </a:r>
          </a:p>
          <a:p>
            <a:r>
              <a:rPr lang="en-US" sz="1800" dirty="0">
                <a:solidFill>
                  <a:prstClr val="black"/>
                </a:solidFill>
              </a:rPr>
              <a:t>*Communication link WWTP w/Production</a:t>
            </a:r>
          </a:p>
          <a:p>
            <a:r>
              <a:rPr lang="en-US" sz="1800" dirty="0">
                <a:solidFill>
                  <a:prstClr val="black"/>
                </a:solidFill>
              </a:rPr>
              <a:t>Communication and Planning</a:t>
            </a:r>
          </a:p>
          <a:p>
            <a:r>
              <a:rPr lang="en-US" sz="1800" dirty="0">
                <a:solidFill>
                  <a:prstClr val="black"/>
                </a:solidFill>
              </a:rPr>
              <a:t>*Basic spill /calamity procedure</a:t>
            </a:r>
          </a:p>
          <a:p>
            <a:r>
              <a:rPr lang="en-US" sz="1800" dirty="0">
                <a:solidFill>
                  <a:prstClr val="black"/>
                </a:solidFill>
              </a:rPr>
              <a:t>-Calamity tank available</a:t>
            </a:r>
          </a:p>
          <a:p>
            <a:r>
              <a:rPr lang="en-US" sz="1800" dirty="0">
                <a:solidFill>
                  <a:prstClr val="black"/>
                </a:solidFill>
              </a:rPr>
              <a:t>-External processing</a:t>
            </a:r>
          </a:p>
          <a:p>
            <a:r>
              <a:rPr lang="en-US" sz="1800" dirty="0">
                <a:solidFill>
                  <a:prstClr val="black"/>
                </a:solidFill>
              </a:rPr>
              <a:t>*Regular follow-up of WWTP</a:t>
            </a:r>
          </a:p>
          <a:p>
            <a:r>
              <a:rPr lang="en-US" sz="1800" dirty="0">
                <a:solidFill>
                  <a:prstClr val="black"/>
                </a:solidFill>
              </a:rPr>
              <a:t>-Influent characterization </a:t>
            </a:r>
          </a:p>
          <a:p>
            <a:r>
              <a:rPr lang="en-US" sz="1800" dirty="0">
                <a:solidFill>
                  <a:prstClr val="black"/>
                </a:solidFill>
              </a:rPr>
              <a:t>-Sludge characterization </a:t>
            </a:r>
          </a:p>
          <a:p>
            <a:r>
              <a:rPr lang="en-US" sz="1800" dirty="0">
                <a:solidFill>
                  <a:prstClr val="black"/>
                </a:solidFill>
              </a:rPr>
              <a:t>*Redundant critical equipment</a:t>
            </a:r>
          </a:p>
          <a:p>
            <a:r>
              <a:rPr lang="en-US" sz="1800" dirty="0">
                <a:solidFill>
                  <a:prstClr val="black"/>
                </a:solidFill>
              </a:rPr>
              <a:t>-pumps, blowers available</a:t>
            </a:r>
          </a:p>
          <a:p>
            <a:r>
              <a:rPr lang="en-US" sz="1800" dirty="0">
                <a:solidFill>
                  <a:prstClr val="black"/>
                </a:solidFill>
              </a:rPr>
              <a:t>*WWTP laboratory safe and controlled</a:t>
            </a:r>
          </a:p>
          <a:p>
            <a:r>
              <a:rPr lang="en-US" sz="1800" dirty="0">
                <a:solidFill>
                  <a:prstClr val="black"/>
                </a:solidFill>
              </a:rPr>
              <a:t>-General lab safety rules</a:t>
            </a:r>
          </a:p>
          <a:p>
            <a:r>
              <a:rPr lang="en-US" sz="1800" dirty="0">
                <a:solidFill>
                  <a:prstClr val="black"/>
                </a:solidFill>
              </a:rPr>
              <a:t>-Regular instrument calibration</a:t>
            </a:r>
          </a:p>
          <a:p>
            <a:endParaRPr lang="en-US" sz="1800" dirty="0">
              <a:solidFill>
                <a:prstClr val="black"/>
              </a:solidFill>
            </a:endParaRPr>
          </a:p>
          <a:p>
            <a:endParaRPr lang="en-US" sz="1800" dirty="0">
              <a:solidFill>
                <a:prstClr val="black"/>
              </a:solidFill>
            </a:endParaRPr>
          </a:p>
          <a:p>
            <a:endParaRPr lang="en-US" sz="1800" dirty="0">
              <a:solidFill>
                <a:prstClr val="black"/>
              </a:solidFill>
            </a:endParaRPr>
          </a:p>
          <a:p>
            <a:endParaRPr lang="en-US" sz="1800" dirty="0">
              <a:solidFill>
                <a:prstClr val="black"/>
              </a:solidFill>
            </a:endParaRPr>
          </a:p>
          <a:p>
            <a:endParaRPr lang="en-US" sz="1800" dirty="0">
              <a:solidFill>
                <a:prstClr val="black"/>
              </a:solidFill>
            </a:endParaRPr>
          </a:p>
        </p:txBody>
      </p:sp>
      <p:sp>
        <p:nvSpPr>
          <p:cNvPr id="25" name="TextBox 24"/>
          <p:cNvSpPr txBox="1"/>
          <p:nvPr/>
        </p:nvSpPr>
        <p:spPr>
          <a:xfrm>
            <a:off x="5991163" y="4126022"/>
            <a:ext cx="2743202" cy="9633404"/>
          </a:xfrm>
          <a:prstGeom prst="rect">
            <a:avLst/>
          </a:prstGeom>
          <a:noFill/>
          <a:ln>
            <a:solidFill>
              <a:schemeClr val="tx1"/>
            </a:solidFill>
          </a:ln>
        </p:spPr>
        <p:txBody>
          <a:bodyPr wrap="square" lIns="182880" tIns="91440" rIns="182880" bIns="91440" rtlCol="0">
            <a:spAutoFit/>
          </a:bodyPr>
          <a:lstStyle/>
          <a:p>
            <a:r>
              <a:rPr lang="en-US" dirty="0" smtClean="0">
                <a:solidFill>
                  <a:prstClr val="black"/>
                </a:solidFill>
              </a:rPr>
              <a:t>Step 3</a:t>
            </a:r>
          </a:p>
          <a:p>
            <a:r>
              <a:rPr lang="en-US" sz="2000" b="1" dirty="0">
                <a:solidFill>
                  <a:prstClr val="black"/>
                </a:solidFill>
              </a:rPr>
              <a:t>Assess Risks</a:t>
            </a:r>
          </a:p>
          <a:p>
            <a:r>
              <a:rPr lang="en-US" sz="1800" dirty="0">
                <a:solidFill>
                  <a:prstClr val="black"/>
                </a:solidFill>
              </a:rPr>
              <a:t>*Removal efficiency of organics and nutrients evaluated and in line with design</a:t>
            </a:r>
          </a:p>
          <a:p>
            <a:r>
              <a:rPr lang="en-US" sz="1800" dirty="0">
                <a:solidFill>
                  <a:prstClr val="black"/>
                </a:solidFill>
              </a:rPr>
              <a:t>-COD, BOD, N, P removal</a:t>
            </a:r>
          </a:p>
          <a:p>
            <a:r>
              <a:rPr lang="en-US" sz="1800" dirty="0">
                <a:solidFill>
                  <a:prstClr val="black"/>
                </a:solidFill>
              </a:rPr>
              <a:t>*Rest capacity understood</a:t>
            </a:r>
          </a:p>
          <a:p>
            <a:r>
              <a:rPr lang="en-US" sz="1800" dirty="0">
                <a:solidFill>
                  <a:prstClr val="black"/>
                </a:solidFill>
              </a:rPr>
              <a:t>*Spill/Calamity control in place</a:t>
            </a:r>
          </a:p>
          <a:p>
            <a:r>
              <a:rPr lang="en-US" sz="1800" dirty="0">
                <a:solidFill>
                  <a:prstClr val="black"/>
                </a:solidFill>
              </a:rPr>
              <a:t>-Awareness</a:t>
            </a:r>
          </a:p>
          <a:p>
            <a:r>
              <a:rPr lang="en-US" sz="1800" dirty="0">
                <a:solidFill>
                  <a:prstClr val="black"/>
                </a:solidFill>
              </a:rPr>
              <a:t>-Procedures available/in practice</a:t>
            </a:r>
          </a:p>
          <a:p>
            <a:r>
              <a:rPr lang="en-US" sz="1800" dirty="0">
                <a:solidFill>
                  <a:prstClr val="black"/>
                </a:solidFill>
              </a:rPr>
              <a:t>*Advanced training</a:t>
            </a:r>
          </a:p>
          <a:p>
            <a:r>
              <a:rPr lang="en-US" sz="1800" dirty="0">
                <a:solidFill>
                  <a:prstClr val="black"/>
                </a:solidFill>
              </a:rPr>
              <a:t>-WWT organizations </a:t>
            </a:r>
          </a:p>
          <a:p>
            <a:r>
              <a:rPr lang="en-US" sz="1800" dirty="0">
                <a:solidFill>
                  <a:prstClr val="black"/>
                </a:solidFill>
              </a:rPr>
              <a:t>-Follow-up training </a:t>
            </a:r>
          </a:p>
          <a:p>
            <a:r>
              <a:rPr lang="en-US" sz="1800" dirty="0">
                <a:solidFill>
                  <a:prstClr val="black"/>
                </a:solidFill>
              </a:rPr>
              <a:t>-Advanced data interpretation and evaluation</a:t>
            </a:r>
          </a:p>
          <a:p>
            <a:r>
              <a:rPr lang="en-US" sz="1800" dirty="0">
                <a:solidFill>
                  <a:prstClr val="black"/>
                </a:solidFill>
              </a:rPr>
              <a:t>*Integration of production planning and WWT capacity/capability </a:t>
            </a:r>
          </a:p>
          <a:p>
            <a:r>
              <a:rPr lang="en-US" sz="1800" dirty="0">
                <a:solidFill>
                  <a:prstClr val="black"/>
                </a:solidFill>
              </a:rPr>
              <a:t>*Evaluation of water and pollution balance</a:t>
            </a:r>
          </a:p>
          <a:p>
            <a:r>
              <a:rPr lang="en-US" sz="1800" dirty="0">
                <a:solidFill>
                  <a:prstClr val="black"/>
                </a:solidFill>
              </a:rPr>
              <a:t>-Water consumption in production? Rainwater</a:t>
            </a:r>
          </a:p>
          <a:p>
            <a:r>
              <a:rPr lang="en-US" sz="1800" dirty="0">
                <a:solidFill>
                  <a:prstClr val="black"/>
                </a:solidFill>
              </a:rPr>
              <a:t>-Sound water and mass balance </a:t>
            </a:r>
          </a:p>
          <a:p>
            <a:endParaRPr lang="en-US" sz="1800" dirty="0">
              <a:solidFill>
                <a:prstClr val="black"/>
              </a:solidFill>
            </a:endParaRPr>
          </a:p>
          <a:p>
            <a:endParaRPr lang="en-US" sz="1800" dirty="0">
              <a:solidFill>
                <a:prstClr val="black"/>
              </a:solidFill>
            </a:endParaRPr>
          </a:p>
          <a:p>
            <a:endParaRPr lang="en-US" sz="1800" dirty="0">
              <a:solidFill>
                <a:prstClr val="black"/>
              </a:solidFill>
            </a:endParaRPr>
          </a:p>
          <a:p>
            <a:endParaRPr lang="en-US" sz="1800" dirty="0">
              <a:solidFill>
                <a:prstClr val="black"/>
              </a:solidFill>
            </a:endParaRPr>
          </a:p>
        </p:txBody>
      </p:sp>
      <p:sp>
        <p:nvSpPr>
          <p:cNvPr id="26" name="TextBox 25"/>
          <p:cNvSpPr txBox="1"/>
          <p:nvPr/>
        </p:nvSpPr>
        <p:spPr>
          <a:xfrm>
            <a:off x="9143999" y="3672093"/>
            <a:ext cx="2880362" cy="11203066"/>
          </a:xfrm>
          <a:prstGeom prst="rect">
            <a:avLst/>
          </a:prstGeom>
          <a:noFill/>
          <a:ln>
            <a:solidFill>
              <a:schemeClr val="tx1"/>
            </a:solidFill>
          </a:ln>
        </p:spPr>
        <p:txBody>
          <a:bodyPr wrap="square" lIns="182880" tIns="91440" rIns="182880" bIns="91440" rtlCol="0">
            <a:spAutoFit/>
          </a:bodyPr>
          <a:lstStyle/>
          <a:p>
            <a:r>
              <a:rPr lang="en-US" dirty="0" smtClean="0">
                <a:solidFill>
                  <a:prstClr val="black"/>
                </a:solidFill>
              </a:rPr>
              <a:t>Step 4</a:t>
            </a:r>
          </a:p>
          <a:p>
            <a:r>
              <a:rPr lang="en-US" sz="2000" b="1" dirty="0">
                <a:solidFill>
                  <a:prstClr val="black"/>
                </a:solidFill>
              </a:rPr>
              <a:t>Control Risks</a:t>
            </a:r>
          </a:p>
          <a:p>
            <a:r>
              <a:rPr lang="en-US" sz="2000" dirty="0">
                <a:solidFill>
                  <a:prstClr val="black"/>
                </a:solidFill>
              </a:rPr>
              <a:t>*Wastewater acceptance policy</a:t>
            </a:r>
          </a:p>
          <a:p>
            <a:r>
              <a:rPr lang="en-US" sz="2000" dirty="0">
                <a:solidFill>
                  <a:prstClr val="black"/>
                </a:solidFill>
              </a:rPr>
              <a:t>-Dedicated acceptance person</a:t>
            </a:r>
          </a:p>
          <a:p>
            <a:r>
              <a:rPr lang="en-US" sz="2000" dirty="0">
                <a:solidFill>
                  <a:prstClr val="black"/>
                </a:solidFill>
              </a:rPr>
              <a:t>-Awareness of the impact of new waste streams</a:t>
            </a:r>
          </a:p>
          <a:p>
            <a:r>
              <a:rPr lang="en-US" sz="2000" dirty="0">
                <a:solidFill>
                  <a:prstClr val="black"/>
                </a:solidFill>
              </a:rPr>
              <a:t>-Procedures available/in place</a:t>
            </a:r>
          </a:p>
          <a:p>
            <a:r>
              <a:rPr lang="en-US" sz="2000" dirty="0">
                <a:solidFill>
                  <a:prstClr val="black"/>
                </a:solidFill>
              </a:rPr>
              <a:t>*Awareness/evaluation of value of microscopic sludge analysis?</a:t>
            </a:r>
          </a:p>
          <a:p>
            <a:r>
              <a:rPr lang="en-US" sz="2000" dirty="0">
                <a:solidFill>
                  <a:prstClr val="black"/>
                </a:solidFill>
              </a:rPr>
              <a:t>*Water consumption optimization  awareness</a:t>
            </a:r>
          </a:p>
          <a:p>
            <a:r>
              <a:rPr lang="en-US" sz="2000" dirty="0">
                <a:solidFill>
                  <a:prstClr val="black"/>
                </a:solidFill>
              </a:rPr>
              <a:t>*Preventative maintenance program</a:t>
            </a:r>
          </a:p>
          <a:p>
            <a:r>
              <a:rPr lang="en-US" sz="2000" dirty="0">
                <a:solidFill>
                  <a:prstClr val="black"/>
                </a:solidFill>
              </a:rPr>
              <a:t>*Trending of important parameters and process deviations</a:t>
            </a:r>
          </a:p>
          <a:p>
            <a:r>
              <a:rPr lang="en-US" sz="2000" dirty="0">
                <a:solidFill>
                  <a:prstClr val="black"/>
                </a:solidFill>
              </a:rPr>
              <a:t>*Operational WWTP emergency procedure</a:t>
            </a:r>
          </a:p>
          <a:p>
            <a:r>
              <a:rPr lang="en-US" sz="2000" dirty="0">
                <a:solidFill>
                  <a:prstClr val="black"/>
                </a:solidFill>
              </a:rPr>
              <a:t>-Back-up power available</a:t>
            </a:r>
          </a:p>
          <a:p>
            <a:r>
              <a:rPr lang="en-US" sz="2000" dirty="0">
                <a:solidFill>
                  <a:prstClr val="black"/>
                </a:solidFill>
              </a:rPr>
              <a:t>-Failure alarm system for critical equipment</a:t>
            </a:r>
          </a:p>
          <a:p>
            <a:r>
              <a:rPr lang="en-US" sz="2000" dirty="0">
                <a:solidFill>
                  <a:prstClr val="black"/>
                </a:solidFill>
              </a:rPr>
              <a:t>-Personnel available 24/7</a:t>
            </a: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pPr marL="571500" indent="-571500">
              <a:buFont typeface="Arial" panose="020B0604020202020204" pitchFamily="34" charset="0"/>
              <a:buChar char="•"/>
            </a:pPr>
            <a:endParaRPr lang="en-US" sz="2000" dirty="0">
              <a:solidFill>
                <a:prstClr val="black"/>
              </a:solidFill>
            </a:endParaRPr>
          </a:p>
          <a:p>
            <a:endParaRPr lang="en-US" sz="2000" dirty="0">
              <a:solidFill>
                <a:prstClr val="black"/>
              </a:solidFill>
            </a:endParaRPr>
          </a:p>
        </p:txBody>
      </p:sp>
      <p:sp>
        <p:nvSpPr>
          <p:cNvPr id="27" name="TextBox 26"/>
          <p:cNvSpPr txBox="1"/>
          <p:nvPr/>
        </p:nvSpPr>
        <p:spPr>
          <a:xfrm>
            <a:off x="12344399" y="3429450"/>
            <a:ext cx="2743202" cy="11510844"/>
          </a:xfrm>
          <a:prstGeom prst="rect">
            <a:avLst/>
          </a:prstGeom>
          <a:noFill/>
          <a:ln>
            <a:solidFill>
              <a:schemeClr val="tx1"/>
            </a:solidFill>
          </a:ln>
        </p:spPr>
        <p:txBody>
          <a:bodyPr wrap="square" lIns="182880" tIns="91440" rIns="182880" bIns="91440" rtlCol="0">
            <a:spAutoFit/>
          </a:bodyPr>
          <a:lstStyle/>
          <a:p>
            <a:r>
              <a:rPr lang="en-US" dirty="0" smtClean="0">
                <a:solidFill>
                  <a:prstClr val="black"/>
                </a:solidFill>
              </a:rPr>
              <a:t>Step 5</a:t>
            </a:r>
          </a:p>
          <a:p>
            <a:r>
              <a:rPr lang="en-US" sz="2000" b="1" dirty="0">
                <a:solidFill>
                  <a:prstClr val="black"/>
                </a:solidFill>
              </a:rPr>
              <a:t>Audit/Benchmark</a:t>
            </a:r>
          </a:p>
          <a:p>
            <a:r>
              <a:rPr lang="en-US" sz="2000" dirty="0">
                <a:solidFill>
                  <a:prstClr val="black"/>
                </a:solidFill>
              </a:rPr>
              <a:t>Share/implement best practices</a:t>
            </a:r>
          </a:p>
          <a:p>
            <a:r>
              <a:rPr lang="en-US" sz="2000" dirty="0">
                <a:solidFill>
                  <a:prstClr val="black"/>
                </a:solidFill>
              </a:rPr>
              <a:t>*Opportunities for improvement identified and evaluated</a:t>
            </a:r>
          </a:p>
          <a:p>
            <a:r>
              <a:rPr lang="en-US" sz="2000" dirty="0">
                <a:solidFill>
                  <a:prstClr val="black"/>
                </a:solidFill>
              </a:rPr>
              <a:t>-Audit of production and WW treatment as they relate to each other</a:t>
            </a:r>
          </a:p>
          <a:p>
            <a:r>
              <a:rPr lang="en-US" sz="2000" dirty="0">
                <a:solidFill>
                  <a:prstClr val="black"/>
                </a:solidFill>
              </a:rPr>
              <a:t>-Evaluation of water and product use in production to investigate technology efficiency and effectiveness</a:t>
            </a:r>
          </a:p>
          <a:p>
            <a:r>
              <a:rPr lang="en-US" sz="2000" dirty="0">
                <a:solidFill>
                  <a:prstClr val="black"/>
                </a:solidFill>
              </a:rPr>
              <a:t>*Have operational efficiencies been benchmarked and improvements evaluated?</a:t>
            </a:r>
          </a:p>
          <a:p>
            <a:r>
              <a:rPr lang="en-US" sz="2000" dirty="0">
                <a:solidFill>
                  <a:prstClr val="black"/>
                </a:solidFill>
              </a:rPr>
              <a:t>-Comparison of performance of similar plants in order to optimize</a:t>
            </a:r>
          </a:p>
          <a:p>
            <a:r>
              <a:rPr lang="en-US" sz="2000" dirty="0">
                <a:solidFill>
                  <a:prstClr val="black"/>
                </a:solidFill>
              </a:rPr>
              <a:t>-Comparison of operational costs of similar plants in order to optimize</a:t>
            </a: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pPr marL="571500" indent="-571500">
              <a:buFont typeface="Arial" panose="020B0604020202020204" pitchFamily="34" charset="0"/>
              <a:buChar char="•"/>
            </a:pPr>
            <a:endParaRPr lang="en-US" sz="2000" dirty="0">
              <a:solidFill>
                <a:prstClr val="black"/>
              </a:solidFill>
            </a:endParaRPr>
          </a:p>
        </p:txBody>
      </p:sp>
      <p:sp>
        <p:nvSpPr>
          <p:cNvPr id="28" name="TextBox 27"/>
          <p:cNvSpPr txBox="1"/>
          <p:nvPr/>
        </p:nvSpPr>
        <p:spPr>
          <a:xfrm>
            <a:off x="15287563" y="2722808"/>
            <a:ext cx="2895602" cy="11818620"/>
          </a:xfrm>
          <a:prstGeom prst="rect">
            <a:avLst/>
          </a:prstGeom>
          <a:noFill/>
          <a:ln>
            <a:solidFill>
              <a:schemeClr val="tx1"/>
            </a:solidFill>
          </a:ln>
        </p:spPr>
        <p:txBody>
          <a:bodyPr wrap="square" lIns="182880" tIns="91440" rIns="182880" bIns="91440" rtlCol="0">
            <a:spAutoFit/>
          </a:bodyPr>
          <a:lstStyle/>
          <a:p>
            <a:r>
              <a:rPr lang="en-US" dirty="0" smtClean="0">
                <a:solidFill>
                  <a:prstClr val="black"/>
                </a:solidFill>
              </a:rPr>
              <a:t>Step 6</a:t>
            </a:r>
          </a:p>
          <a:p>
            <a:r>
              <a:rPr lang="en-US" sz="2000" b="1" dirty="0">
                <a:solidFill>
                  <a:prstClr val="black"/>
                </a:solidFill>
              </a:rPr>
              <a:t>Integrate &amp; maintain continuous improvement</a:t>
            </a:r>
          </a:p>
          <a:p>
            <a:r>
              <a:rPr lang="en-US" sz="2000" dirty="0">
                <a:solidFill>
                  <a:prstClr val="black"/>
                </a:solidFill>
              </a:rPr>
              <a:t>*Process technology reviewed and evaluated for BAT</a:t>
            </a:r>
          </a:p>
          <a:p>
            <a:r>
              <a:rPr lang="en-US" sz="2000" dirty="0">
                <a:solidFill>
                  <a:prstClr val="black"/>
                </a:solidFill>
              </a:rPr>
              <a:t>*If direct discharge , is TIE (Toxicity Identification Evaluation) done?</a:t>
            </a:r>
          </a:p>
          <a:p>
            <a:r>
              <a:rPr lang="en-US" sz="2000" dirty="0">
                <a:solidFill>
                  <a:prstClr val="black"/>
                </a:solidFill>
              </a:rPr>
              <a:t>-Whole effluent testing (acute/chronic)</a:t>
            </a:r>
          </a:p>
          <a:p>
            <a:r>
              <a:rPr lang="en-US" sz="2000" dirty="0">
                <a:solidFill>
                  <a:prstClr val="black"/>
                </a:solidFill>
              </a:rPr>
              <a:t>*If direct discharge , is TRE (Toxicity Reduction Evaluation) done?</a:t>
            </a:r>
          </a:p>
          <a:p>
            <a:r>
              <a:rPr lang="en-US" sz="2000" dirty="0">
                <a:solidFill>
                  <a:prstClr val="black"/>
                </a:solidFill>
              </a:rPr>
              <a:t>-Techniques to reduce toxicity  tested implemented?</a:t>
            </a:r>
          </a:p>
          <a:p>
            <a:r>
              <a:rPr lang="en-US" sz="2000" dirty="0">
                <a:solidFill>
                  <a:prstClr val="black"/>
                </a:solidFill>
              </a:rPr>
              <a:t> *Rational water management</a:t>
            </a:r>
          </a:p>
          <a:p>
            <a:r>
              <a:rPr lang="en-US" sz="2000" dirty="0">
                <a:solidFill>
                  <a:prstClr val="black"/>
                </a:solidFill>
              </a:rPr>
              <a:t>-Awareness campaign</a:t>
            </a:r>
          </a:p>
          <a:p>
            <a:r>
              <a:rPr lang="en-US" sz="2000" dirty="0">
                <a:solidFill>
                  <a:prstClr val="black"/>
                </a:solidFill>
              </a:rPr>
              <a:t>-Effluent reuse</a:t>
            </a:r>
          </a:p>
          <a:p>
            <a:r>
              <a:rPr lang="en-US" sz="2000" dirty="0">
                <a:solidFill>
                  <a:prstClr val="black"/>
                </a:solidFill>
              </a:rPr>
              <a:t>-Rainwater capture/use</a:t>
            </a:r>
          </a:p>
          <a:p>
            <a:r>
              <a:rPr lang="en-US" sz="2000" dirty="0">
                <a:solidFill>
                  <a:prstClr val="black"/>
                </a:solidFill>
              </a:rPr>
              <a:t>*Advanced training including microscopic sludge analysis</a:t>
            </a:r>
          </a:p>
          <a:p>
            <a:r>
              <a:rPr lang="en-US" sz="2000" dirty="0">
                <a:solidFill>
                  <a:prstClr val="black"/>
                </a:solidFill>
              </a:rPr>
              <a:t>-Microorganism activity level</a:t>
            </a:r>
          </a:p>
          <a:p>
            <a:r>
              <a:rPr lang="en-US" sz="2000" dirty="0">
                <a:solidFill>
                  <a:prstClr val="black"/>
                </a:solidFill>
              </a:rPr>
              <a:t>-Floc forming bacteria identification (staining)</a:t>
            </a:r>
          </a:p>
          <a:p>
            <a:r>
              <a:rPr lang="en-US" sz="2000" dirty="0">
                <a:solidFill>
                  <a:prstClr val="black"/>
                </a:solidFill>
              </a:rPr>
              <a:t>-Filament </a:t>
            </a:r>
            <a:r>
              <a:rPr lang="en-US" sz="2000" dirty="0" smtClean="0">
                <a:solidFill>
                  <a:prstClr val="black"/>
                </a:solidFill>
              </a:rPr>
              <a:t>identification</a:t>
            </a:r>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a:p>
            <a:endParaRPr lang="en-US" sz="2000" dirty="0">
              <a:solidFill>
                <a:prstClr val="black"/>
              </a:solidFill>
            </a:endParaRPr>
          </a:p>
        </p:txBody>
      </p:sp>
      <p:cxnSp>
        <p:nvCxnSpPr>
          <p:cNvPr id="29" name="Straight Arrow Connector 28"/>
          <p:cNvCxnSpPr/>
          <p:nvPr/>
        </p:nvCxnSpPr>
        <p:spPr>
          <a:xfrm flipV="1">
            <a:off x="401940" y="1529408"/>
            <a:ext cx="17628824" cy="348132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993" y="3648838"/>
            <a:ext cx="3703322" cy="738664"/>
          </a:xfrm>
          <a:prstGeom prst="rect">
            <a:avLst/>
          </a:prstGeom>
          <a:solidFill>
            <a:srgbClr val="99BA56"/>
          </a:solidFill>
        </p:spPr>
        <p:txBody>
          <a:bodyPr wrap="square" lIns="182880" tIns="91440" rIns="182880" bIns="91440" rtlCol="0">
            <a:spAutoFit/>
          </a:bodyPr>
          <a:lstStyle/>
          <a:p>
            <a:r>
              <a:rPr lang="en-US" dirty="0" smtClean="0">
                <a:solidFill>
                  <a:prstClr val="black"/>
                </a:solidFill>
              </a:rPr>
              <a:t>Minimum</a:t>
            </a:r>
            <a:endParaRPr lang="en-US" dirty="0">
              <a:solidFill>
                <a:prstClr val="black"/>
              </a:solidFill>
            </a:endParaRPr>
          </a:p>
        </p:txBody>
      </p:sp>
      <p:sp>
        <p:nvSpPr>
          <p:cNvPr id="31" name="TextBox 30"/>
          <p:cNvSpPr txBox="1"/>
          <p:nvPr/>
        </p:nvSpPr>
        <p:spPr>
          <a:xfrm>
            <a:off x="5552835" y="2975454"/>
            <a:ext cx="3703322" cy="738664"/>
          </a:xfrm>
          <a:prstGeom prst="rect">
            <a:avLst/>
          </a:prstGeom>
          <a:solidFill>
            <a:srgbClr val="74913B"/>
          </a:solidFill>
        </p:spPr>
        <p:txBody>
          <a:bodyPr wrap="square" lIns="182880" tIns="91440" rIns="182880" bIns="91440" rtlCol="0">
            <a:spAutoFit/>
          </a:bodyPr>
          <a:lstStyle/>
          <a:p>
            <a:r>
              <a:rPr lang="en-US" dirty="0" smtClean="0">
                <a:solidFill>
                  <a:prstClr val="black"/>
                </a:solidFill>
              </a:rPr>
              <a:t>Advanced</a:t>
            </a:r>
            <a:endParaRPr lang="en-US" dirty="0">
              <a:solidFill>
                <a:prstClr val="black"/>
              </a:solidFill>
            </a:endParaRPr>
          </a:p>
        </p:txBody>
      </p:sp>
      <p:sp>
        <p:nvSpPr>
          <p:cNvPr id="32" name="TextBox 31"/>
          <p:cNvSpPr txBox="1"/>
          <p:nvPr/>
        </p:nvSpPr>
        <p:spPr>
          <a:xfrm>
            <a:off x="11584241" y="2439634"/>
            <a:ext cx="3703322" cy="738664"/>
          </a:xfrm>
          <a:prstGeom prst="rect">
            <a:avLst/>
          </a:prstGeom>
          <a:solidFill>
            <a:srgbClr val="5C732F"/>
          </a:solidFill>
        </p:spPr>
        <p:txBody>
          <a:bodyPr wrap="square" lIns="182880" tIns="91440" rIns="182880" bIns="91440" rtlCol="0">
            <a:spAutoFit/>
          </a:bodyPr>
          <a:lstStyle/>
          <a:p>
            <a:r>
              <a:rPr lang="en-US" dirty="0" smtClean="0">
                <a:solidFill>
                  <a:prstClr val="black"/>
                </a:solidFill>
              </a:rPr>
              <a:t>High-Level</a:t>
            </a:r>
            <a:endParaRPr lang="en-US" dirty="0">
              <a:solidFill>
                <a:prstClr val="black"/>
              </a:solidFill>
            </a:endParaRPr>
          </a:p>
        </p:txBody>
      </p:sp>
      <p:sp>
        <p:nvSpPr>
          <p:cNvPr id="14" name="Footer Placeholder 2"/>
          <p:cNvSpPr>
            <a:spLocks noGrp="1"/>
          </p:cNvSpPr>
          <p:nvPr>
            <p:ph type="ftr" sz="quarter" idx="16"/>
          </p:nvPr>
        </p:nvSpPr>
        <p:spPr>
          <a:prstGeom prst="rect">
            <a:avLst/>
          </a:prstGeom>
        </p:spPr>
        <p:txBody>
          <a:bodyPr/>
          <a:lstStyle/>
          <a:p>
            <a:r>
              <a:rPr lang="en-US" dirty="0">
                <a:solidFill>
                  <a:schemeClr val="bg1"/>
                </a:solidFill>
              </a:rPr>
              <a:t> </a:t>
            </a:r>
            <a:r>
              <a:rPr lang="en-US" b="1" dirty="0">
                <a:solidFill>
                  <a:schemeClr val="bg1"/>
                </a:solidFill>
              </a:rPr>
              <a:t>PSCI Webinar: Managing manufacturing effluent </a:t>
            </a:r>
            <a:r>
              <a:rPr lang="en-US" dirty="0">
                <a:solidFill>
                  <a:schemeClr val="bg1"/>
                </a:solidFill>
              </a:rPr>
              <a:t>| </a:t>
            </a:r>
            <a:r>
              <a:rPr lang="en-US" b="1" dirty="0">
                <a:solidFill>
                  <a:schemeClr val="bg1"/>
                </a:solidFill>
              </a:rPr>
              <a:t>January 2016</a:t>
            </a:r>
          </a:p>
        </p:txBody>
      </p:sp>
    </p:spTree>
    <p:extLst>
      <p:ext uri="{BB962C8B-B14F-4D97-AF65-F5344CB8AC3E}">
        <p14:creationId xmlns:p14="http://schemas.microsoft.com/office/powerpoint/2010/main" val="1776886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730250"/>
            <a:ext cx="16832263" cy="1022350"/>
          </a:xfrm>
        </p:spPr>
        <p:txBody>
          <a:bodyPr>
            <a:noAutofit/>
          </a:bodyPr>
          <a:lstStyle/>
          <a:p>
            <a:pPr marL="0" indent="0" algn="ctr">
              <a:buNone/>
            </a:pPr>
            <a:r>
              <a:rPr lang="en-US" sz="6000" b="1" dirty="0">
                <a:solidFill>
                  <a:srgbClr val="008898"/>
                </a:solidFill>
              </a:rPr>
              <a:t>Pharmaceutical Supply Chain Initiative</a:t>
            </a:r>
          </a:p>
          <a:p>
            <a:pPr marL="0" indent="0" algn="ctr">
              <a:buNone/>
            </a:pPr>
            <a:r>
              <a:rPr lang="en-US" sz="4000" i="1" dirty="0">
                <a:solidFill>
                  <a:srgbClr val="F5841F"/>
                </a:solidFill>
                <a:hlinkClick r:id="rId3"/>
              </a:rPr>
              <a:t>www.pharmaceuticalsupplychain.org</a:t>
            </a:r>
            <a:endParaRPr lang="en-US" sz="4000" i="1" dirty="0">
              <a:solidFill>
                <a:srgbClr val="F5841F"/>
              </a:solidFill>
            </a:endParaRPr>
          </a:p>
          <a:p>
            <a:pPr marL="0" indent="0">
              <a:buNone/>
            </a:pPr>
            <a:r>
              <a:rPr lang="en-US" sz="6000" dirty="0">
                <a:solidFill>
                  <a:srgbClr val="008898"/>
                </a:solidFill>
              </a:rPr>
              <a:t> </a:t>
            </a:r>
            <a:endParaRPr lang="en-GB" sz="6000" dirty="0">
              <a:solidFill>
                <a:srgbClr val="008898"/>
              </a:solidFill>
              <a:latin typeface="Calibri"/>
              <a:cs typeface="Calibri"/>
            </a:endParaRPr>
          </a:p>
        </p:txBody>
      </p:sp>
      <p:sp>
        <p:nvSpPr>
          <p:cNvPr id="4" name="Text Placeholder 3"/>
          <p:cNvSpPr>
            <a:spLocks noGrp="1"/>
          </p:cNvSpPr>
          <p:nvPr>
            <p:ph type="body" sz="quarter" idx="4294967295"/>
          </p:nvPr>
        </p:nvSpPr>
        <p:spPr>
          <a:xfrm>
            <a:off x="831850" y="3257550"/>
            <a:ext cx="17456150" cy="8064500"/>
          </a:xfrm>
        </p:spPr>
        <p:txBody>
          <a:bodyPr>
            <a:normAutofit/>
          </a:bodyPr>
          <a:lstStyle/>
          <a:p>
            <a:pPr lvl="1">
              <a:buFont typeface="Arial" pitchFamily="34" charset="0"/>
              <a:buChar char="•"/>
            </a:pPr>
            <a:endParaRPr lang="en-GB" b="1" dirty="0" smtClean="0"/>
          </a:p>
          <a:p>
            <a:endParaRPr lang="en-GB" sz="5600" dirty="0">
              <a:latin typeface="+mn-lt"/>
            </a:endParaRPr>
          </a:p>
          <a:p>
            <a:endParaRPr lang="en-GB" sz="5600" dirty="0">
              <a:latin typeface="+mn-lt"/>
            </a:endParaRPr>
          </a:p>
          <a:p>
            <a:endParaRPr lang="en-GB" sz="5600" dirty="0">
              <a:latin typeface="+mn-lt"/>
            </a:endParaRPr>
          </a:p>
          <a:p>
            <a:endParaRPr lang="en-GB" sz="5600" dirty="0">
              <a:latin typeface="+mn-lt"/>
            </a:endParaRPr>
          </a:p>
        </p:txBody>
      </p:sp>
      <p:sp>
        <p:nvSpPr>
          <p:cNvPr id="2" name="TextBox 1"/>
          <p:cNvSpPr txBox="1"/>
          <p:nvPr/>
        </p:nvSpPr>
        <p:spPr>
          <a:xfrm>
            <a:off x="10847396" y="13041155"/>
            <a:ext cx="5706705" cy="492443"/>
          </a:xfrm>
          <a:prstGeom prst="rect">
            <a:avLst/>
          </a:prstGeom>
          <a:noFill/>
          <a:ln w="9525">
            <a:solidFill>
              <a:schemeClr val="tx1"/>
            </a:solidFill>
          </a:ln>
        </p:spPr>
        <p:txBody>
          <a:bodyPr wrap="none" lIns="182880" tIns="91440" rIns="182880" bIns="91440" rtlCol="0">
            <a:spAutoFit/>
          </a:bodyPr>
          <a:lstStyle/>
          <a:p>
            <a:r>
              <a:rPr lang="sv-SE" sz="2000" b="1" i="1" dirty="0" err="1"/>
              <a:t>Disclaimer</a:t>
            </a:r>
            <a:r>
              <a:rPr lang="sv-SE" sz="2000" i="1" dirty="0"/>
              <a:t>: Not all EFPIA </a:t>
            </a:r>
            <a:r>
              <a:rPr lang="sv-SE" sz="2000" i="1" dirty="0" err="1"/>
              <a:t>members</a:t>
            </a:r>
            <a:r>
              <a:rPr lang="sv-SE" sz="2000" i="1" dirty="0"/>
              <a:t> </a:t>
            </a:r>
            <a:r>
              <a:rPr lang="sv-SE" sz="2000" i="1" dirty="0" err="1"/>
              <a:t>are</a:t>
            </a:r>
            <a:r>
              <a:rPr lang="sv-SE" sz="2000" i="1" dirty="0"/>
              <a:t> part of PSCI</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8692" y="4070345"/>
            <a:ext cx="3626068" cy="4948963"/>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8702" y="2767316"/>
            <a:ext cx="8164372" cy="1001350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32507" y="2746534"/>
            <a:ext cx="2847111" cy="1754326"/>
          </a:xfrm>
          <a:prstGeom prst="rect">
            <a:avLst/>
          </a:prstGeom>
          <a:noFill/>
          <a:ln w="57150">
            <a:solidFill>
              <a:schemeClr val="tx1"/>
            </a:solidFill>
          </a:ln>
        </p:spPr>
        <p:txBody>
          <a:bodyPr wrap="square" rtlCol="0">
            <a:spAutoFit/>
          </a:bodyPr>
          <a:lstStyle/>
          <a:p>
            <a:r>
              <a:rPr lang="en-US" i="1" dirty="0" smtClean="0"/>
              <a:t>Initiatives, partly related to EPS</a:t>
            </a:r>
            <a:endParaRPr lang="en-US" i="1" dirty="0"/>
          </a:p>
        </p:txBody>
      </p:sp>
    </p:spTree>
    <p:extLst>
      <p:ext uri="{BB962C8B-B14F-4D97-AF65-F5344CB8AC3E}">
        <p14:creationId xmlns:p14="http://schemas.microsoft.com/office/powerpoint/2010/main" val="14508065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bwMode="auto">
          <a:xfrm>
            <a:off x="3999747" y="1204305"/>
            <a:ext cx="9988566" cy="84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kern="1200" baseline="0">
                <a:solidFill>
                  <a:srgbClr val="BEC0C2"/>
                </a:solidFill>
                <a:latin typeface="Arial" pitchFamily="34" charset="0"/>
                <a:ea typeface="ＭＳ Ｐゴシック" pitchFamily="34" charset="-128"/>
                <a:cs typeface="Arial" pitchFamily="34" charset="0"/>
              </a:defRPr>
            </a:lvl1pPr>
            <a:lvl2pPr algn="l" rtl="0" eaLnBrk="0" fontAlgn="base" hangingPunct="0">
              <a:spcBef>
                <a:spcPct val="0"/>
              </a:spcBef>
              <a:spcAft>
                <a:spcPct val="0"/>
              </a:spcAft>
              <a:defRPr sz="3000" b="1">
                <a:solidFill>
                  <a:srgbClr val="008898"/>
                </a:solidFill>
                <a:latin typeface="Arial" pitchFamily="34" charset="0"/>
                <a:ea typeface="ＭＳ Ｐゴシック" pitchFamily="34" charset="-128"/>
                <a:cs typeface="Arial" charset="0"/>
              </a:defRPr>
            </a:lvl2pPr>
            <a:lvl3pPr algn="l" rtl="0" eaLnBrk="0" fontAlgn="base" hangingPunct="0">
              <a:spcBef>
                <a:spcPct val="0"/>
              </a:spcBef>
              <a:spcAft>
                <a:spcPct val="0"/>
              </a:spcAft>
              <a:defRPr sz="3000" b="1">
                <a:solidFill>
                  <a:srgbClr val="008898"/>
                </a:solidFill>
                <a:latin typeface="Arial" pitchFamily="34" charset="0"/>
                <a:ea typeface="ＭＳ Ｐゴシック" pitchFamily="34" charset="-128"/>
                <a:cs typeface="Arial" charset="0"/>
              </a:defRPr>
            </a:lvl3pPr>
            <a:lvl4pPr algn="l" rtl="0" eaLnBrk="0" fontAlgn="base" hangingPunct="0">
              <a:spcBef>
                <a:spcPct val="0"/>
              </a:spcBef>
              <a:spcAft>
                <a:spcPct val="0"/>
              </a:spcAft>
              <a:defRPr sz="3000" b="1">
                <a:solidFill>
                  <a:srgbClr val="008898"/>
                </a:solidFill>
                <a:latin typeface="Arial" pitchFamily="34" charset="0"/>
                <a:ea typeface="ＭＳ Ｐゴシック" pitchFamily="34" charset="-128"/>
                <a:cs typeface="Arial" charset="0"/>
              </a:defRPr>
            </a:lvl4pPr>
            <a:lvl5pPr algn="l" rtl="0" eaLnBrk="0" fontAlgn="base" hangingPunct="0">
              <a:spcBef>
                <a:spcPct val="0"/>
              </a:spcBef>
              <a:spcAft>
                <a:spcPct val="0"/>
              </a:spcAft>
              <a:defRPr sz="3000" b="1">
                <a:solidFill>
                  <a:srgbClr val="008898"/>
                </a:solidFill>
                <a:latin typeface="Arial" pitchFamily="34" charset="0"/>
                <a:ea typeface="ＭＳ Ｐゴシック" pitchFamily="34" charset="-128"/>
                <a:cs typeface="Arial" charset="0"/>
              </a:defRPr>
            </a:lvl5pPr>
            <a:lvl6pPr marL="457200" algn="l" rtl="0" fontAlgn="base">
              <a:spcBef>
                <a:spcPct val="0"/>
              </a:spcBef>
              <a:spcAft>
                <a:spcPct val="0"/>
              </a:spcAft>
              <a:defRPr sz="3000" b="1">
                <a:solidFill>
                  <a:srgbClr val="008898"/>
                </a:solidFill>
                <a:latin typeface="Arial" pitchFamily="34" charset="0"/>
                <a:ea typeface="ＭＳ Ｐゴシック" pitchFamily="34" charset="-128"/>
              </a:defRPr>
            </a:lvl6pPr>
            <a:lvl7pPr marL="914400" algn="l" rtl="0" fontAlgn="base">
              <a:spcBef>
                <a:spcPct val="0"/>
              </a:spcBef>
              <a:spcAft>
                <a:spcPct val="0"/>
              </a:spcAft>
              <a:defRPr sz="3000" b="1">
                <a:solidFill>
                  <a:srgbClr val="008898"/>
                </a:solidFill>
                <a:latin typeface="Arial" pitchFamily="34" charset="0"/>
                <a:ea typeface="ＭＳ Ｐゴシック" pitchFamily="34" charset="-128"/>
              </a:defRPr>
            </a:lvl7pPr>
            <a:lvl8pPr marL="1371600" algn="l" rtl="0" fontAlgn="base">
              <a:spcBef>
                <a:spcPct val="0"/>
              </a:spcBef>
              <a:spcAft>
                <a:spcPct val="0"/>
              </a:spcAft>
              <a:defRPr sz="3000" b="1">
                <a:solidFill>
                  <a:srgbClr val="008898"/>
                </a:solidFill>
                <a:latin typeface="Arial" pitchFamily="34" charset="0"/>
                <a:ea typeface="ＭＳ Ｐゴシック" pitchFamily="34" charset="-128"/>
              </a:defRPr>
            </a:lvl8pPr>
            <a:lvl9pPr marL="1828800" algn="l" rtl="0" fontAlgn="base">
              <a:spcBef>
                <a:spcPct val="0"/>
              </a:spcBef>
              <a:spcAft>
                <a:spcPct val="0"/>
              </a:spcAft>
              <a:defRPr sz="3000" b="1">
                <a:solidFill>
                  <a:srgbClr val="008898"/>
                </a:solidFill>
                <a:latin typeface="Arial" pitchFamily="34" charset="0"/>
                <a:ea typeface="ＭＳ Ｐゴシック" pitchFamily="34" charset="-128"/>
              </a:defRPr>
            </a:lvl9pPr>
          </a:lstStyle>
          <a:p>
            <a:pPr algn="ctr"/>
            <a:r>
              <a:rPr lang="sv-SE" sz="4800" dirty="0" smtClean="0">
                <a:solidFill>
                  <a:srgbClr val="008898"/>
                </a:solidFill>
              </a:rPr>
              <a:t>PSCI Principles</a:t>
            </a:r>
            <a:endParaRPr lang="sv-SE" sz="4800" dirty="0">
              <a:solidFill>
                <a:srgbClr val="008898"/>
              </a:solidFill>
            </a:endParaRPr>
          </a:p>
        </p:txBody>
      </p:sp>
      <p:sp>
        <p:nvSpPr>
          <p:cNvPr id="3" name="Content Placeholder 3"/>
          <p:cNvSpPr>
            <a:spLocks noGrp="1"/>
          </p:cNvSpPr>
          <p:nvPr/>
        </p:nvSpPr>
        <p:spPr bwMode="auto">
          <a:xfrm>
            <a:off x="864347" y="2751579"/>
            <a:ext cx="7055895" cy="931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F5841F"/>
              </a:buClr>
              <a:buFont typeface="Wingdings 2" pitchFamily="18" charset="2"/>
              <a:buChar char=""/>
              <a:defRPr sz="2400" b="1" kern="1200">
                <a:solidFill>
                  <a:srgbClr val="77787B"/>
                </a:solidFill>
                <a:latin typeface="Arial" pitchFamily="34" charset="0"/>
                <a:ea typeface="ＭＳ Ｐゴシック" pitchFamily="34" charset="-128"/>
                <a:cs typeface="Arial" pitchFamily="34" charset="0"/>
              </a:defRPr>
            </a:lvl1pPr>
            <a:lvl2pPr marL="742950" indent="-285750" algn="l" rtl="0" eaLnBrk="0" fontAlgn="base" hangingPunct="0">
              <a:spcBef>
                <a:spcPct val="20000"/>
              </a:spcBef>
              <a:spcAft>
                <a:spcPct val="0"/>
              </a:spcAft>
              <a:buClr>
                <a:srgbClr val="008898"/>
              </a:buClr>
              <a:buFont typeface="Wingdings 2" pitchFamily="18" charset="2"/>
              <a:buChar char=""/>
              <a:defRPr sz="2000" kern="1200">
                <a:solidFill>
                  <a:srgbClr val="77787B"/>
                </a:solidFill>
                <a:latin typeface="Arial" pitchFamily="34" charset="0"/>
                <a:ea typeface="ＭＳ Ｐゴシック" pitchFamily="34" charset="-128"/>
                <a:cs typeface="Arial" pitchFamily="34" charset="0"/>
              </a:defRPr>
            </a:lvl2pPr>
            <a:lvl3pPr marL="1143000" indent="-228600" algn="l" rtl="0" eaLnBrk="0" fontAlgn="base" hangingPunct="0">
              <a:spcBef>
                <a:spcPct val="20000"/>
              </a:spcBef>
              <a:spcAft>
                <a:spcPct val="0"/>
              </a:spcAft>
              <a:buClr>
                <a:srgbClr val="9ACA3C"/>
              </a:buClr>
              <a:buFont typeface="Wingdings 2" pitchFamily="18" charset="2"/>
              <a:buChar char=""/>
              <a:defRPr sz="1800" kern="1200">
                <a:solidFill>
                  <a:srgbClr val="77787B"/>
                </a:solidFill>
                <a:latin typeface="Arial" pitchFamily="34" charset="0"/>
                <a:ea typeface="ＭＳ Ｐゴシック" pitchFamily="34" charset="-128"/>
                <a:cs typeface="Arial" pitchFamily="34" charset="0"/>
              </a:defRPr>
            </a:lvl3pPr>
            <a:lvl4pPr marL="1600200" indent="-228600" algn="l" rtl="0" eaLnBrk="0" fontAlgn="base" hangingPunct="0">
              <a:spcBef>
                <a:spcPct val="20000"/>
              </a:spcBef>
              <a:spcAft>
                <a:spcPct val="0"/>
              </a:spcAft>
              <a:buClr>
                <a:srgbClr val="A40E67"/>
              </a:buClr>
              <a:buFont typeface="Wingdings 2" pitchFamily="18" charset="2"/>
              <a:buChar char=""/>
              <a:defRPr sz="1600" kern="1200">
                <a:solidFill>
                  <a:srgbClr val="77787B"/>
                </a:solidFill>
                <a:latin typeface="Arial" pitchFamily="34" charset="0"/>
                <a:ea typeface="ＭＳ Ｐゴシック" pitchFamily="34" charset="-128"/>
                <a:cs typeface="Arial" pitchFamily="34" charset="0"/>
              </a:defRPr>
            </a:lvl4pPr>
            <a:lvl5pPr marL="2057400" indent="-228600" algn="l" rtl="0" eaLnBrk="0" fontAlgn="base" hangingPunct="0">
              <a:spcBef>
                <a:spcPct val="20000"/>
              </a:spcBef>
              <a:spcAft>
                <a:spcPct val="0"/>
              </a:spcAft>
              <a:buClr>
                <a:srgbClr val="DDB10A"/>
              </a:buClr>
              <a:buFont typeface="Wingdings 2" pitchFamily="18" charset="2"/>
              <a:buChar char=""/>
              <a:defRPr sz="1400" kern="1200">
                <a:solidFill>
                  <a:srgbClr val="77787B"/>
                </a:solidFill>
                <a:latin typeface="Arial" pitchFamily="34" charset="0"/>
                <a:ea typeface="ＭＳ Ｐゴシック"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defRPr/>
            </a:pPr>
            <a:r>
              <a:rPr lang="en-US" sz="3200" dirty="0">
                <a:latin typeface="+mn-lt"/>
                <a:ea typeface="ＭＳ Ｐゴシック" charset="0"/>
                <a:cs typeface="Calibri"/>
              </a:rPr>
              <a:t>Ethics</a:t>
            </a:r>
          </a:p>
          <a:p>
            <a:pPr lvl="1">
              <a:buClr>
                <a:srgbClr val="F5841F"/>
              </a:buClr>
              <a:defRPr/>
            </a:pPr>
            <a:r>
              <a:rPr lang="en-US" sz="3200" dirty="0">
                <a:latin typeface="+mn-lt"/>
                <a:ea typeface="ＭＳ Ｐゴシック" charset="0"/>
                <a:cs typeface="Calibri"/>
              </a:rPr>
              <a:t>Business Integrity and Fair Competition</a:t>
            </a:r>
          </a:p>
          <a:p>
            <a:pPr lvl="1">
              <a:buClr>
                <a:srgbClr val="F5841F"/>
              </a:buClr>
              <a:defRPr/>
            </a:pPr>
            <a:r>
              <a:rPr lang="en-US" sz="3200" dirty="0">
                <a:latin typeface="+mn-lt"/>
                <a:ea typeface="ＭＳ Ｐゴシック" charset="0"/>
                <a:cs typeface="Calibri"/>
              </a:rPr>
              <a:t>Identification of Concerns</a:t>
            </a:r>
          </a:p>
          <a:p>
            <a:pPr lvl="1">
              <a:buClr>
                <a:srgbClr val="F5841F"/>
              </a:buClr>
              <a:defRPr/>
            </a:pPr>
            <a:r>
              <a:rPr lang="en-US" sz="3200" dirty="0">
                <a:latin typeface="+mn-lt"/>
                <a:ea typeface="ＭＳ Ｐゴシック" charset="0"/>
                <a:cs typeface="Calibri"/>
              </a:rPr>
              <a:t>Animal Welfare</a:t>
            </a:r>
          </a:p>
          <a:p>
            <a:pPr lvl="1">
              <a:buClr>
                <a:srgbClr val="F5841F"/>
              </a:buClr>
              <a:defRPr/>
            </a:pPr>
            <a:r>
              <a:rPr lang="en-US" sz="3200" dirty="0" smtClean="0">
                <a:latin typeface="+mn-lt"/>
                <a:ea typeface="ＭＳ Ｐゴシック" charset="0"/>
                <a:cs typeface="Calibri"/>
              </a:rPr>
              <a:t>Privacy</a:t>
            </a:r>
          </a:p>
          <a:p>
            <a:pPr marL="457200" lvl="1" indent="0">
              <a:buClr>
                <a:srgbClr val="F5841F"/>
              </a:buClr>
              <a:buNone/>
              <a:defRPr/>
            </a:pPr>
            <a:endParaRPr lang="en-US" sz="3200" dirty="0">
              <a:latin typeface="+mn-lt"/>
              <a:ea typeface="ＭＳ Ｐゴシック" charset="0"/>
              <a:cs typeface="Calibri"/>
            </a:endParaRPr>
          </a:p>
          <a:p>
            <a:pPr>
              <a:defRPr/>
            </a:pPr>
            <a:r>
              <a:rPr lang="en-US" sz="3200" dirty="0">
                <a:latin typeface="+mn-lt"/>
                <a:ea typeface="ＭＳ Ｐゴシック" charset="0"/>
                <a:cs typeface="Calibri"/>
              </a:rPr>
              <a:t>Labor</a:t>
            </a:r>
          </a:p>
          <a:p>
            <a:pPr lvl="1">
              <a:buClr>
                <a:srgbClr val="F5841F"/>
              </a:buClr>
              <a:defRPr/>
            </a:pPr>
            <a:r>
              <a:rPr lang="en-US" sz="3200" dirty="0">
                <a:latin typeface="+mn-lt"/>
                <a:ea typeface="ＭＳ Ｐゴシック" charset="0"/>
                <a:cs typeface="Calibri"/>
              </a:rPr>
              <a:t>Freely Chosen Employment</a:t>
            </a:r>
          </a:p>
          <a:p>
            <a:pPr lvl="1">
              <a:buClr>
                <a:srgbClr val="F5841F"/>
              </a:buClr>
              <a:defRPr/>
            </a:pPr>
            <a:r>
              <a:rPr lang="en-US" sz="3200" dirty="0">
                <a:latin typeface="+mn-lt"/>
                <a:ea typeface="ＭＳ Ｐゴシック" charset="0"/>
                <a:cs typeface="Calibri"/>
              </a:rPr>
              <a:t>Child Labors and Young Workers</a:t>
            </a:r>
          </a:p>
          <a:p>
            <a:pPr lvl="1">
              <a:buClr>
                <a:srgbClr val="F5841F"/>
              </a:buClr>
              <a:defRPr/>
            </a:pPr>
            <a:r>
              <a:rPr lang="en-US" sz="3200" dirty="0">
                <a:latin typeface="+mn-lt"/>
                <a:ea typeface="ＭＳ Ｐゴシック" charset="0"/>
                <a:cs typeface="Calibri"/>
              </a:rPr>
              <a:t>Non-Discrimination</a:t>
            </a:r>
          </a:p>
          <a:p>
            <a:pPr lvl="1">
              <a:buClr>
                <a:srgbClr val="F5841F"/>
              </a:buClr>
              <a:defRPr/>
            </a:pPr>
            <a:r>
              <a:rPr lang="en-US" sz="3200" dirty="0">
                <a:latin typeface="+mn-lt"/>
                <a:ea typeface="ＭＳ Ｐゴシック" charset="0"/>
                <a:cs typeface="Calibri"/>
              </a:rPr>
              <a:t>Fair Treatment</a:t>
            </a:r>
          </a:p>
          <a:p>
            <a:pPr lvl="1">
              <a:buClr>
                <a:srgbClr val="F5841F"/>
              </a:buClr>
              <a:defRPr/>
            </a:pPr>
            <a:r>
              <a:rPr lang="en-US" sz="3200" dirty="0">
                <a:latin typeface="+mn-lt"/>
                <a:ea typeface="ＭＳ Ｐゴシック" charset="0"/>
                <a:cs typeface="Calibri"/>
              </a:rPr>
              <a:t>Wages, Benefits and Working Hours</a:t>
            </a:r>
          </a:p>
          <a:p>
            <a:pPr lvl="1">
              <a:buClr>
                <a:srgbClr val="F5841F"/>
              </a:buClr>
              <a:defRPr/>
            </a:pPr>
            <a:r>
              <a:rPr lang="en-US" sz="3200" dirty="0">
                <a:latin typeface="+mn-lt"/>
                <a:ea typeface="ＭＳ Ｐゴシック" charset="0"/>
                <a:cs typeface="Calibri"/>
              </a:rPr>
              <a:t>Freedom of Association</a:t>
            </a:r>
          </a:p>
          <a:p>
            <a:endParaRPr lang="sv-SE" sz="1800" dirty="0">
              <a:latin typeface="+mn-lt"/>
            </a:endParaRPr>
          </a:p>
        </p:txBody>
      </p:sp>
      <p:sp>
        <p:nvSpPr>
          <p:cNvPr id="4" name="Content Placeholder 5"/>
          <p:cNvSpPr>
            <a:spLocks noGrp="1"/>
          </p:cNvSpPr>
          <p:nvPr/>
        </p:nvSpPr>
        <p:spPr bwMode="auto">
          <a:xfrm>
            <a:off x="8731670" y="2592833"/>
            <a:ext cx="8731671" cy="985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F5841F"/>
              </a:buClr>
              <a:buFont typeface="Wingdings 2" pitchFamily="18" charset="2"/>
              <a:buChar char=""/>
              <a:defRPr sz="2400" b="1" kern="1200">
                <a:solidFill>
                  <a:srgbClr val="77787B"/>
                </a:solidFill>
                <a:latin typeface="Arial" pitchFamily="34" charset="0"/>
                <a:ea typeface="ＭＳ Ｐゴシック" pitchFamily="34" charset="-128"/>
                <a:cs typeface="Arial" pitchFamily="34" charset="0"/>
              </a:defRPr>
            </a:lvl1pPr>
            <a:lvl2pPr marL="742950" indent="-285750" algn="l" rtl="0" eaLnBrk="0" fontAlgn="base" hangingPunct="0">
              <a:spcBef>
                <a:spcPct val="20000"/>
              </a:spcBef>
              <a:spcAft>
                <a:spcPct val="0"/>
              </a:spcAft>
              <a:buClr>
                <a:srgbClr val="008898"/>
              </a:buClr>
              <a:buFont typeface="Wingdings 2" pitchFamily="18" charset="2"/>
              <a:buChar char=""/>
              <a:defRPr sz="2000" kern="1200">
                <a:solidFill>
                  <a:srgbClr val="77787B"/>
                </a:solidFill>
                <a:latin typeface="Arial" pitchFamily="34" charset="0"/>
                <a:ea typeface="ＭＳ Ｐゴシック" pitchFamily="34" charset="-128"/>
                <a:cs typeface="Arial" pitchFamily="34" charset="0"/>
              </a:defRPr>
            </a:lvl2pPr>
            <a:lvl3pPr marL="1143000" indent="-228600" algn="l" rtl="0" eaLnBrk="0" fontAlgn="base" hangingPunct="0">
              <a:spcBef>
                <a:spcPct val="20000"/>
              </a:spcBef>
              <a:spcAft>
                <a:spcPct val="0"/>
              </a:spcAft>
              <a:buClr>
                <a:srgbClr val="9ACA3C"/>
              </a:buClr>
              <a:buFont typeface="Wingdings 2" pitchFamily="18" charset="2"/>
              <a:buChar char=""/>
              <a:defRPr sz="1800" kern="1200">
                <a:solidFill>
                  <a:srgbClr val="77787B"/>
                </a:solidFill>
                <a:latin typeface="Arial" pitchFamily="34" charset="0"/>
                <a:ea typeface="ＭＳ Ｐゴシック" pitchFamily="34" charset="-128"/>
                <a:cs typeface="Arial" pitchFamily="34" charset="0"/>
              </a:defRPr>
            </a:lvl3pPr>
            <a:lvl4pPr marL="1600200" indent="-228600" algn="l" rtl="0" eaLnBrk="0" fontAlgn="base" hangingPunct="0">
              <a:spcBef>
                <a:spcPct val="20000"/>
              </a:spcBef>
              <a:spcAft>
                <a:spcPct val="0"/>
              </a:spcAft>
              <a:buClr>
                <a:srgbClr val="A40E67"/>
              </a:buClr>
              <a:buFont typeface="Wingdings 2" pitchFamily="18" charset="2"/>
              <a:buChar char=""/>
              <a:defRPr sz="1600" kern="1200">
                <a:solidFill>
                  <a:srgbClr val="77787B"/>
                </a:solidFill>
                <a:latin typeface="Arial" pitchFamily="34" charset="0"/>
                <a:ea typeface="ＭＳ Ｐゴシック" pitchFamily="34" charset="-128"/>
                <a:cs typeface="Arial" pitchFamily="34" charset="0"/>
              </a:defRPr>
            </a:lvl4pPr>
            <a:lvl5pPr marL="2057400" indent="-228600" algn="l" rtl="0" eaLnBrk="0" fontAlgn="base" hangingPunct="0">
              <a:spcBef>
                <a:spcPct val="20000"/>
              </a:spcBef>
              <a:spcAft>
                <a:spcPct val="0"/>
              </a:spcAft>
              <a:buClr>
                <a:srgbClr val="DDB10A"/>
              </a:buClr>
              <a:buFont typeface="Wingdings 2" pitchFamily="18" charset="2"/>
              <a:buChar char=""/>
              <a:defRPr sz="1400" kern="1200">
                <a:solidFill>
                  <a:srgbClr val="77787B"/>
                </a:solidFill>
                <a:latin typeface="Arial" pitchFamily="34" charset="0"/>
                <a:ea typeface="ＭＳ Ｐゴシック"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defRPr/>
            </a:pPr>
            <a:r>
              <a:rPr lang="en-US" sz="3200" dirty="0">
                <a:latin typeface="+mn-lt"/>
                <a:ea typeface="ＭＳ Ｐゴシック" charset="0"/>
                <a:cs typeface="Calibri"/>
              </a:rPr>
              <a:t>Health and Safety</a:t>
            </a:r>
          </a:p>
          <a:p>
            <a:pPr lvl="1">
              <a:buClr>
                <a:srgbClr val="F5841F"/>
              </a:buClr>
              <a:defRPr/>
            </a:pPr>
            <a:r>
              <a:rPr lang="en-US" sz="3200" dirty="0">
                <a:latin typeface="+mn-lt"/>
                <a:ea typeface="ＭＳ Ｐゴシック" charset="0"/>
                <a:cs typeface="Calibri"/>
              </a:rPr>
              <a:t>Worker Protection</a:t>
            </a:r>
          </a:p>
          <a:p>
            <a:pPr lvl="1">
              <a:buClr>
                <a:srgbClr val="F5841F"/>
              </a:buClr>
              <a:defRPr/>
            </a:pPr>
            <a:r>
              <a:rPr lang="en-US" sz="3200" dirty="0">
                <a:latin typeface="+mn-lt"/>
                <a:ea typeface="ＭＳ Ｐゴシック" charset="0"/>
                <a:cs typeface="Calibri"/>
              </a:rPr>
              <a:t>Process </a:t>
            </a:r>
            <a:r>
              <a:rPr lang="en-US" sz="3200" dirty="0" smtClean="0">
                <a:latin typeface="+mn-lt"/>
                <a:ea typeface="ＭＳ Ｐゴシック" charset="0"/>
                <a:cs typeface="Calibri"/>
              </a:rPr>
              <a:t>Safety</a:t>
            </a:r>
          </a:p>
          <a:p>
            <a:pPr lvl="1">
              <a:buClr>
                <a:srgbClr val="F5841F"/>
              </a:buClr>
              <a:defRPr/>
            </a:pPr>
            <a:r>
              <a:rPr lang="en-US" sz="3200" dirty="0" smtClean="0">
                <a:latin typeface="+mn-lt"/>
                <a:ea typeface="ＭＳ Ｐゴシック" charset="0"/>
                <a:cs typeface="Calibri"/>
              </a:rPr>
              <a:t>Emergency Preparedness and Response</a:t>
            </a:r>
          </a:p>
          <a:p>
            <a:pPr lvl="1">
              <a:buClr>
                <a:srgbClr val="F5841F"/>
              </a:buClr>
              <a:defRPr/>
            </a:pPr>
            <a:r>
              <a:rPr lang="en-US" sz="3200" dirty="0" smtClean="0">
                <a:latin typeface="+mn-lt"/>
                <a:ea typeface="ＭＳ Ｐゴシック" charset="0"/>
                <a:cs typeface="Calibri"/>
              </a:rPr>
              <a:t>Hazard Information</a:t>
            </a:r>
          </a:p>
          <a:p>
            <a:pPr marL="457200" lvl="1" indent="0">
              <a:buClr>
                <a:srgbClr val="F5841F"/>
              </a:buClr>
              <a:buNone/>
              <a:defRPr/>
            </a:pPr>
            <a:endParaRPr lang="en-US" sz="3200" dirty="0" smtClean="0">
              <a:latin typeface="+mn-lt"/>
              <a:ea typeface="ＭＳ Ｐゴシック" charset="0"/>
              <a:cs typeface="Calibri"/>
            </a:endParaRPr>
          </a:p>
          <a:p>
            <a:pPr>
              <a:defRPr/>
            </a:pPr>
            <a:r>
              <a:rPr lang="en-US" sz="3200" dirty="0" smtClean="0">
                <a:latin typeface="+mn-lt"/>
                <a:ea typeface="ＭＳ Ｐゴシック" charset="0"/>
                <a:cs typeface="Calibri"/>
              </a:rPr>
              <a:t>Environment</a:t>
            </a:r>
            <a:endParaRPr lang="en-US" sz="3200" dirty="0">
              <a:latin typeface="+mn-lt"/>
              <a:ea typeface="ＭＳ Ｐゴシック" charset="0"/>
              <a:cs typeface="Calibri"/>
            </a:endParaRPr>
          </a:p>
          <a:p>
            <a:pPr lvl="1">
              <a:buClr>
                <a:srgbClr val="F5841F"/>
              </a:buClr>
              <a:defRPr/>
            </a:pPr>
            <a:r>
              <a:rPr lang="en-US" sz="3200" dirty="0" smtClean="0">
                <a:latin typeface="+mn-lt"/>
                <a:ea typeface="ＭＳ Ｐゴシック" charset="0"/>
                <a:cs typeface="Calibri"/>
              </a:rPr>
              <a:t>Environmental Authorizations</a:t>
            </a:r>
            <a:endParaRPr lang="en-US" sz="3200" dirty="0">
              <a:latin typeface="+mn-lt"/>
              <a:ea typeface="ＭＳ Ｐゴシック" charset="0"/>
              <a:cs typeface="Calibri"/>
            </a:endParaRPr>
          </a:p>
          <a:p>
            <a:pPr lvl="1">
              <a:buClr>
                <a:srgbClr val="F5841F"/>
              </a:buClr>
              <a:defRPr/>
            </a:pPr>
            <a:r>
              <a:rPr lang="en-US" sz="3200" dirty="0" smtClean="0">
                <a:latin typeface="+mn-lt"/>
                <a:ea typeface="ＭＳ Ｐゴシック" charset="0"/>
                <a:cs typeface="Calibri"/>
              </a:rPr>
              <a:t>Waste and Emissions</a:t>
            </a:r>
            <a:endParaRPr lang="en-US" sz="3200" dirty="0">
              <a:latin typeface="+mn-lt"/>
              <a:ea typeface="ＭＳ Ｐゴシック" charset="0"/>
              <a:cs typeface="Calibri"/>
            </a:endParaRPr>
          </a:p>
          <a:p>
            <a:pPr lvl="1">
              <a:buClr>
                <a:srgbClr val="F5841F"/>
              </a:buClr>
              <a:defRPr/>
            </a:pPr>
            <a:r>
              <a:rPr lang="en-US" sz="3200" dirty="0" smtClean="0">
                <a:latin typeface="+mn-lt"/>
                <a:ea typeface="ＭＳ Ｐゴシック" charset="0"/>
                <a:cs typeface="Calibri"/>
              </a:rPr>
              <a:t>Spills and Releases</a:t>
            </a:r>
          </a:p>
          <a:p>
            <a:pPr marL="457200" lvl="1" indent="0">
              <a:buClr>
                <a:srgbClr val="F5841F"/>
              </a:buClr>
              <a:buNone/>
              <a:defRPr/>
            </a:pPr>
            <a:endParaRPr lang="en-US" sz="3200" dirty="0">
              <a:latin typeface="+mn-lt"/>
              <a:ea typeface="ＭＳ Ｐゴシック" charset="0"/>
              <a:cs typeface="Calibri"/>
            </a:endParaRPr>
          </a:p>
          <a:p>
            <a:pPr>
              <a:defRPr/>
            </a:pPr>
            <a:r>
              <a:rPr lang="en-US" sz="3200" dirty="0" smtClean="0">
                <a:latin typeface="+mn-lt"/>
                <a:ea typeface="ＭＳ Ｐゴシック" charset="0"/>
                <a:cs typeface="Calibri"/>
              </a:rPr>
              <a:t>Management Systems</a:t>
            </a:r>
            <a:endParaRPr lang="en-US" sz="3200" dirty="0">
              <a:latin typeface="+mn-lt"/>
              <a:ea typeface="ＭＳ Ｐゴシック" charset="0"/>
              <a:cs typeface="Calibri"/>
            </a:endParaRPr>
          </a:p>
          <a:p>
            <a:pPr lvl="1">
              <a:buClr>
                <a:srgbClr val="F5841F"/>
              </a:buClr>
              <a:defRPr/>
            </a:pPr>
            <a:r>
              <a:rPr lang="en-US" sz="3200" dirty="0" smtClean="0">
                <a:latin typeface="+mn-lt"/>
                <a:ea typeface="ＭＳ Ｐゴシック" charset="0"/>
                <a:cs typeface="Calibri"/>
              </a:rPr>
              <a:t>Commitment and Accountability</a:t>
            </a:r>
            <a:endParaRPr lang="en-US" sz="3200" dirty="0">
              <a:latin typeface="+mn-lt"/>
              <a:ea typeface="ＭＳ Ｐゴシック" charset="0"/>
              <a:cs typeface="Calibri"/>
            </a:endParaRPr>
          </a:p>
          <a:p>
            <a:pPr lvl="1">
              <a:buClr>
                <a:srgbClr val="F5841F"/>
              </a:buClr>
              <a:defRPr/>
            </a:pPr>
            <a:r>
              <a:rPr lang="en-US" sz="3200" dirty="0" smtClean="0">
                <a:latin typeface="+mn-lt"/>
                <a:ea typeface="ＭＳ Ｐゴシック" charset="0"/>
                <a:cs typeface="Calibri"/>
              </a:rPr>
              <a:t>Legal and Customer Requirements</a:t>
            </a:r>
            <a:endParaRPr lang="en-US" sz="3200" dirty="0">
              <a:latin typeface="+mn-lt"/>
              <a:ea typeface="ＭＳ Ｐゴシック" charset="0"/>
              <a:cs typeface="Calibri"/>
            </a:endParaRPr>
          </a:p>
          <a:p>
            <a:pPr lvl="1">
              <a:buClr>
                <a:srgbClr val="F5841F"/>
              </a:buClr>
              <a:defRPr/>
            </a:pPr>
            <a:r>
              <a:rPr lang="en-US" sz="3200" dirty="0" smtClean="0">
                <a:latin typeface="+mn-lt"/>
                <a:ea typeface="ＭＳ Ｐゴシック" charset="0"/>
                <a:cs typeface="Calibri"/>
              </a:rPr>
              <a:t>Risk Management</a:t>
            </a:r>
            <a:endParaRPr lang="en-US" sz="3200" dirty="0">
              <a:latin typeface="+mn-lt"/>
              <a:ea typeface="ＭＳ Ｐゴシック" charset="0"/>
              <a:cs typeface="Calibri"/>
            </a:endParaRPr>
          </a:p>
          <a:p>
            <a:pPr lvl="1">
              <a:buClr>
                <a:srgbClr val="F5841F"/>
              </a:buClr>
              <a:defRPr/>
            </a:pPr>
            <a:r>
              <a:rPr lang="en-US" sz="3200" dirty="0" smtClean="0">
                <a:latin typeface="+mn-lt"/>
                <a:ea typeface="ＭＳ Ｐゴシック" charset="0"/>
                <a:cs typeface="Calibri"/>
              </a:rPr>
              <a:t>Documentation</a:t>
            </a:r>
          </a:p>
          <a:p>
            <a:pPr lvl="1">
              <a:buClr>
                <a:srgbClr val="F5841F"/>
              </a:buClr>
              <a:defRPr/>
            </a:pPr>
            <a:r>
              <a:rPr lang="en-US" sz="3200" dirty="0" smtClean="0">
                <a:latin typeface="+mn-lt"/>
                <a:ea typeface="ＭＳ Ｐゴシック" charset="0"/>
                <a:cs typeface="Calibri"/>
              </a:rPr>
              <a:t>Training and Competency</a:t>
            </a:r>
          </a:p>
          <a:p>
            <a:pPr lvl="1">
              <a:buClr>
                <a:srgbClr val="F5841F"/>
              </a:buClr>
              <a:defRPr/>
            </a:pPr>
            <a:r>
              <a:rPr lang="en-US" sz="3200" dirty="0" smtClean="0">
                <a:latin typeface="+mn-lt"/>
                <a:ea typeface="ＭＳ Ｐゴシック" charset="0"/>
                <a:cs typeface="Calibri"/>
              </a:rPr>
              <a:t>Continual Improvement</a:t>
            </a:r>
            <a:endParaRPr lang="en-US" sz="3200" dirty="0">
              <a:latin typeface="+mn-lt"/>
              <a:ea typeface="ＭＳ Ｐゴシック" charset="0"/>
              <a:cs typeface="Calibri"/>
            </a:endParaRPr>
          </a:p>
          <a:p>
            <a:pPr lvl="1">
              <a:buClr>
                <a:srgbClr val="F5841F"/>
              </a:buClr>
              <a:defRPr/>
            </a:pPr>
            <a:endParaRPr lang="en-US" sz="1600" dirty="0">
              <a:latin typeface="+mn-lt"/>
              <a:ea typeface="ＭＳ Ｐゴシック" charset="0"/>
              <a:cs typeface="Calibri"/>
            </a:endParaRPr>
          </a:p>
        </p:txBody>
      </p:sp>
    </p:spTree>
    <p:extLst>
      <p:ext uri="{BB962C8B-B14F-4D97-AF65-F5344CB8AC3E}">
        <p14:creationId xmlns:p14="http://schemas.microsoft.com/office/powerpoint/2010/main" val="1707498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AMR </a:t>
            </a:r>
            <a:r>
              <a:rPr lang="sv-SE" dirty="0" err="1" smtClean="0"/>
              <a:t>Roadmap</a:t>
            </a:r>
            <a:endParaRPr lang="sv-SE" dirty="0"/>
          </a:p>
        </p:txBody>
      </p:sp>
      <p:sp>
        <p:nvSpPr>
          <p:cNvPr id="4" name="Slide Number Placeholder 3"/>
          <p:cNvSpPr>
            <a:spLocks noGrp="1"/>
          </p:cNvSpPr>
          <p:nvPr>
            <p:ph type="sldNum" sz="quarter" idx="11"/>
          </p:nvPr>
        </p:nvSpPr>
        <p:spPr/>
        <p:txBody>
          <a:bodyPr/>
          <a:lstStyle/>
          <a:p>
            <a:pPr>
              <a:defRPr/>
            </a:pPr>
            <a:fld id="{EC35A62F-2CEA-3042-B175-F7CD53735529}" type="slidenum">
              <a:rPr lang="fr-BE" smtClean="0"/>
              <a:pPr>
                <a:defRPr/>
              </a:pPr>
              <a:t>13</a:t>
            </a:fld>
            <a:endParaRPr lang="fr-BE" dirty="0"/>
          </a:p>
        </p:txBody>
      </p:sp>
      <p:sp>
        <p:nvSpPr>
          <p:cNvPr id="6" name="TextBox 5"/>
          <p:cNvSpPr txBox="1"/>
          <p:nvPr/>
        </p:nvSpPr>
        <p:spPr>
          <a:xfrm>
            <a:off x="8291945" y="10972"/>
            <a:ext cx="9990781" cy="1015663"/>
          </a:xfrm>
          <a:prstGeom prst="rect">
            <a:avLst/>
          </a:prstGeom>
          <a:solidFill>
            <a:schemeClr val="bg1"/>
          </a:solidFill>
          <a:ln w="38100">
            <a:solidFill>
              <a:schemeClr val="tx1"/>
            </a:solidFill>
          </a:ln>
        </p:spPr>
        <p:txBody>
          <a:bodyPr wrap="square" rtlCol="0">
            <a:spAutoFit/>
          </a:bodyPr>
          <a:lstStyle/>
          <a:p>
            <a:r>
              <a:rPr lang="en-GB" sz="2000" u="sng" dirty="0">
                <a:hlinkClick r:id="rId2"/>
              </a:rPr>
              <a:t>http://www.ifpma.org/wp-content/uploads/2016/09/Roadmap-for-Progress-on-AMR-FINAL.pdf</a:t>
            </a:r>
            <a:r>
              <a:rPr lang="en-GB" sz="2000" dirty="0" smtClean="0"/>
              <a:t>.</a:t>
            </a:r>
          </a:p>
          <a:p>
            <a:r>
              <a:rPr lang="en-GB" sz="2000" dirty="0" smtClean="0"/>
              <a:t>Published on Sept 20, 2016 </a:t>
            </a:r>
            <a:endParaRPr lang="sv-SE" sz="2000" dirty="0"/>
          </a:p>
        </p:txBody>
      </p:sp>
      <p:sp>
        <p:nvSpPr>
          <p:cNvPr id="7" name="TextBox 6"/>
          <p:cNvSpPr txBox="1"/>
          <p:nvPr/>
        </p:nvSpPr>
        <p:spPr>
          <a:xfrm>
            <a:off x="3293897" y="2709620"/>
            <a:ext cx="11378045" cy="9941183"/>
          </a:xfrm>
          <a:prstGeom prst="rect">
            <a:avLst/>
          </a:prstGeom>
          <a:solidFill>
            <a:schemeClr val="bg1"/>
          </a:solidFill>
          <a:ln w="38100">
            <a:solidFill>
              <a:schemeClr val="tx1"/>
            </a:solidFill>
          </a:ln>
        </p:spPr>
        <p:txBody>
          <a:bodyPr wrap="square" rtlCol="0">
            <a:spAutoFit/>
          </a:bodyPr>
          <a:lstStyle/>
          <a:p>
            <a:r>
              <a:rPr lang="en-US" sz="3200" b="1" dirty="0">
                <a:solidFill>
                  <a:schemeClr val="tx1"/>
                </a:solidFill>
                <a:latin typeface="Calibri" panose="020F0502020204030204" pitchFamily="34" charset="0"/>
              </a:rPr>
              <a:t>Industry Roadmap for Progress on Combating Antimicrobial Resistance – September 2016 </a:t>
            </a:r>
            <a:endParaRPr lang="sv-SE" sz="3200" dirty="0">
              <a:solidFill>
                <a:schemeClr val="tx1"/>
              </a:solidFill>
              <a:latin typeface="Calibri" panose="020F0502020204030204" pitchFamily="34" charset="0"/>
            </a:endParaRPr>
          </a:p>
          <a:p>
            <a:r>
              <a:rPr lang="en-US" sz="3200" dirty="0">
                <a:solidFill>
                  <a:schemeClr val="tx1"/>
                </a:solidFill>
                <a:latin typeface="Calibri" panose="020F0502020204030204" pitchFamily="34" charset="0"/>
              </a:rPr>
              <a:t> </a:t>
            </a:r>
            <a:endParaRPr lang="en-US" sz="3200" dirty="0" smtClean="0">
              <a:solidFill>
                <a:schemeClr val="tx1"/>
              </a:solidFill>
              <a:latin typeface="Calibri" panose="020F0502020204030204" pitchFamily="34" charset="0"/>
            </a:endParaRPr>
          </a:p>
          <a:p>
            <a:endParaRPr lang="sv-SE" sz="3200" dirty="0">
              <a:solidFill>
                <a:schemeClr val="tx1"/>
              </a:solidFill>
              <a:latin typeface="Calibri" panose="020F0502020204030204" pitchFamily="34" charset="0"/>
            </a:endParaRPr>
          </a:p>
          <a:p>
            <a:r>
              <a:rPr lang="en-US" sz="3200" dirty="0">
                <a:solidFill>
                  <a:schemeClr val="tx1"/>
                </a:solidFill>
                <a:latin typeface="Calibri" panose="020F0502020204030204" pitchFamily="34" charset="0"/>
              </a:rPr>
              <a:t>The Davos Declaration* signed by &gt;100 companies and trade associations in January 2016, called for collective action to create a sustainable and predictable market for antibiotics†, vaccines and diagnostics, that enhances conservation for new and existing treatments. It also called for coordinated action to improve prevention of infections, hygiene, stewardship and conservation measures. </a:t>
            </a:r>
            <a:endParaRPr lang="sv-SE" sz="3200" dirty="0">
              <a:solidFill>
                <a:schemeClr val="tx1"/>
              </a:solidFill>
              <a:latin typeface="Calibri" panose="020F0502020204030204" pitchFamily="34" charset="0"/>
            </a:endParaRPr>
          </a:p>
          <a:p>
            <a:r>
              <a:rPr lang="en-US" sz="3200" dirty="0">
                <a:solidFill>
                  <a:schemeClr val="tx1"/>
                </a:solidFill>
                <a:latin typeface="Calibri" panose="020F0502020204030204" pitchFamily="34" charset="0"/>
              </a:rPr>
              <a:t> </a:t>
            </a:r>
            <a:endParaRPr lang="sv-SE" sz="3200" dirty="0">
              <a:solidFill>
                <a:schemeClr val="tx1"/>
              </a:solidFill>
              <a:latin typeface="Calibri" panose="020F0502020204030204" pitchFamily="34" charset="0"/>
            </a:endParaRPr>
          </a:p>
          <a:p>
            <a:r>
              <a:rPr lang="en-US" sz="3200" dirty="0">
                <a:solidFill>
                  <a:schemeClr val="tx1"/>
                </a:solidFill>
                <a:latin typeface="Calibri" panose="020F0502020204030204" pitchFamily="34" charset="0"/>
              </a:rPr>
              <a:t>As a group of leading companies supporting the Davos Declaration, we welcome the continued high level political focus on Antimicrobial Resistance (AMR), including discussions at the UN, WHO, G7, G20, the AMR Review team’s Final Report as well as regional and national debate. This work has established an ambitious, comprehensive agenda for the world and challenges each key stakeholder group to act and contribute to managing the threat of resistance. </a:t>
            </a:r>
            <a:endParaRPr lang="sv-SE" sz="3200" dirty="0">
              <a:solidFill>
                <a:schemeClr val="tx1"/>
              </a:solidFill>
              <a:latin typeface="Calibri" panose="020F050202020403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5530" y="3935582"/>
            <a:ext cx="3143574" cy="55617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0847396" y="13041155"/>
            <a:ext cx="5706705" cy="492443"/>
          </a:xfrm>
          <a:prstGeom prst="rect">
            <a:avLst/>
          </a:prstGeom>
          <a:noFill/>
          <a:ln w="9525">
            <a:solidFill>
              <a:schemeClr val="tx1"/>
            </a:solidFill>
          </a:ln>
        </p:spPr>
        <p:txBody>
          <a:bodyPr wrap="none" lIns="182880" tIns="91440" rIns="182880" bIns="91440" rtlCol="0">
            <a:spAutoFit/>
          </a:bodyPr>
          <a:lstStyle/>
          <a:p>
            <a:r>
              <a:rPr lang="sv-SE" sz="2000" b="1" i="1" dirty="0" err="1"/>
              <a:t>Disclaimer</a:t>
            </a:r>
            <a:r>
              <a:rPr lang="sv-SE" sz="2000" i="1" dirty="0"/>
              <a:t>: Not all EFPIA </a:t>
            </a:r>
            <a:r>
              <a:rPr lang="sv-SE" sz="2000" i="1" dirty="0" err="1"/>
              <a:t>members</a:t>
            </a:r>
            <a:r>
              <a:rPr lang="sv-SE" sz="2000" i="1" dirty="0"/>
              <a:t> </a:t>
            </a:r>
            <a:r>
              <a:rPr lang="sv-SE" sz="2000" i="1" dirty="0" err="1"/>
              <a:t>are</a:t>
            </a:r>
            <a:r>
              <a:rPr lang="sv-SE" sz="2000" i="1" dirty="0"/>
              <a:t> part of PSCI</a:t>
            </a:r>
          </a:p>
        </p:txBody>
      </p:sp>
      <p:sp>
        <p:nvSpPr>
          <p:cNvPr id="10" name="TextBox 9"/>
          <p:cNvSpPr txBox="1"/>
          <p:nvPr/>
        </p:nvSpPr>
        <p:spPr>
          <a:xfrm>
            <a:off x="166256" y="2717217"/>
            <a:ext cx="2867891" cy="1754326"/>
          </a:xfrm>
          <a:prstGeom prst="rect">
            <a:avLst/>
          </a:prstGeom>
          <a:noFill/>
          <a:ln w="57150">
            <a:solidFill>
              <a:schemeClr val="tx1"/>
            </a:solidFill>
          </a:ln>
        </p:spPr>
        <p:txBody>
          <a:bodyPr wrap="square" rtlCol="0">
            <a:spAutoFit/>
          </a:bodyPr>
          <a:lstStyle/>
          <a:p>
            <a:r>
              <a:rPr lang="en-US" i="1" dirty="0" smtClean="0"/>
              <a:t>Initiatives, partly related to EPS</a:t>
            </a:r>
            <a:endParaRPr lang="en-US" i="1" dirty="0"/>
          </a:p>
        </p:txBody>
      </p:sp>
      <p:sp>
        <p:nvSpPr>
          <p:cNvPr id="11" name="TextBox 10"/>
          <p:cNvSpPr txBox="1"/>
          <p:nvPr/>
        </p:nvSpPr>
        <p:spPr>
          <a:xfrm>
            <a:off x="107504" y="4718073"/>
            <a:ext cx="14564438" cy="7848302"/>
          </a:xfrm>
          <a:prstGeom prst="rect">
            <a:avLst/>
          </a:prstGeom>
          <a:solidFill>
            <a:schemeClr val="accent2">
              <a:lumMod val="20000"/>
              <a:lumOff val="80000"/>
            </a:schemeClr>
          </a:solidFill>
          <a:ln w="38100">
            <a:solidFill>
              <a:schemeClr val="accent3">
                <a:lumMod val="50000"/>
              </a:schemeClr>
            </a:solidFill>
          </a:ln>
        </p:spPr>
        <p:txBody>
          <a:bodyPr wrap="square" rtlCol="0">
            <a:spAutoFit/>
          </a:bodyPr>
          <a:lstStyle/>
          <a:p>
            <a:pPr marL="342900" indent="-342900">
              <a:buAutoNum type="arabicPeriod"/>
            </a:pPr>
            <a:r>
              <a:rPr lang="en-US" dirty="0" smtClean="0"/>
              <a:t>We </a:t>
            </a:r>
            <a:r>
              <a:rPr lang="en-US" dirty="0"/>
              <a:t>support measures to reduce environmental impact from production of </a:t>
            </a:r>
            <a:r>
              <a:rPr lang="en-US" dirty="0" smtClean="0"/>
              <a:t>antibiotics</a:t>
            </a:r>
            <a:endParaRPr lang="sv-SE" dirty="0"/>
          </a:p>
          <a:p>
            <a:pPr marL="342900" indent="-342900">
              <a:buAutoNum type="arabicPeriod"/>
            </a:pPr>
            <a:r>
              <a:rPr lang="en-US" dirty="0"/>
              <a:t>We are committed to antibiotics only being used in patients who need </a:t>
            </a:r>
            <a:r>
              <a:rPr lang="en-US" dirty="0" smtClean="0"/>
              <a:t>them</a:t>
            </a:r>
          </a:p>
          <a:p>
            <a:pPr marL="342900" indent="-342900">
              <a:buAutoNum type="arabicPeriod"/>
            </a:pPr>
            <a:r>
              <a:rPr lang="en-US" dirty="0"/>
              <a:t>For existing and future antibiotics, diagnostics and vaccines, improved access is essential, and must be balanced with health system measures to ensure appropriate use. We support mechanisms to facilitate affordable access to high quality new and existing antibiotics, diagnostics and vaccines to the patients who need them, in all parts of the world and at all levels of </a:t>
            </a:r>
            <a:r>
              <a:rPr lang="en-US" dirty="0" smtClean="0"/>
              <a:t>income</a:t>
            </a:r>
          </a:p>
          <a:p>
            <a:pPr marL="342900" indent="-342900">
              <a:buAutoNum type="arabicPeriod"/>
            </a:pPr>
            <a:r>
              <a:rPr lang="en-US" dirty="0"/>
              <a:t>We support new ways of working such as open collaborations between industry and public researchers to overcome the scientific challenges of creating new antibiotics, vaccines and </a:t>
            </a:r>
            <a:r>
              <a:rPr lang="en-US" dirty="0" smtClean="0"/>
              <a:t>diagnostics</a:t>
            </a:r>
          </a:p>
          <a:p>
            <a:pPr marL="342900" indent="-342900">
              <a:buAutoNum type="arabicPeriod"/>
            </a:pPr>
            <a:endParaRPr lang="sv-SE" dirty="0"/>
          </a:p>
        </p:txBody>
      </p:sp>
    </p:spTree>
    <p:extLst>
      <p:ext uri="{BB962C8B-B14F-4D97-AF65-F5344CB8AC3E}">
        <p14:creationId xmlns:p14="http://schemas.microsoft.com/office/powerpoint/2010/main" val="3472021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1"/>
          <p:cNvSpPr/>
          <p:nvPr/>
        </p:nvSpPr>
        <p:spPr bwMode="auto">
          <a:xfrm>
            <a:off x="5353381" y="547548"/>
            <a:ext cx="12722950" cy="2845240"/>
          </a:xfrm>
          <a:prstGeom prst="rect">
            <a:avLst/>
          </a:prstGeom>
          <a:solidFill>
            <a:schemeClr val="tx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wrap="none" lIns="182880" tIns="91440" rIns="182880" bIns="91440" anchor="ctr"/>
          <a:lstStyle/>
          <a:p>
            <a:pPr algn="ctr">
              <a:defRPr/>
            </a:pPr>
            <a:r>
              <a:rPr lang="en-US" sz="6400" b="1" dirty="0">
                <a:solidFill>
                  <a:srgbClr val="FFFFFF"/>
                </a:solidFill>
              </a:rPr>
              <a:t>Post-</a:t>
            </a:r>
            <a:r>
              <a:rPr lang="en-US" sz="6400" b="1" dirty="0" err="1">
                <a:solidFill>
                  <a:srgbClr val="FFFFFF"/>
                </a:solidFill>
              </a:rPr>
              <a:t>Authorisation</a:t>
            </a:r>
            <a:endParaRPr lang="en-US" sz="6400" b="1" dirty="0">
              <a:solidFill>
                <a:srgbClr val="FFFFFF"/>
              </a:solidFill>
            </a:endParaRPr>
          </a:p>
          <a:p>
            <a:pPr algn="ctr">
              <a:defRPr/>
            </a:pPr>
            <a:r>
              <a:rPr lang="en-US" sz="6400" b="1" dirty="0">
                <a:solidFill>
                  <a:srgbClr val="FFFFFF"/>
                </a:solidFill>
              </a:rPr>
              <a:t>ERA model</a:t>
            </a:r>
          </a:p>
        </p:txBody>
      </p:sp>
      <p:sp>
        <p:nvSpPr>
          <p:cNvPr id="7" name="Title 1"/>
          <p:cNvSpPr txBox="1">
            <a:spLocks/>
          </p:cNvSpPr>
          <p:nvPr/>
        </p:nvSpPr>
        <p:spPr>
          <a:xfrm>
            <a:off x="1333494" y="4021537"/>
            <a:ext cx="15544800" cy="7954883"/>
          </a:xfrm>
          <a:prstGeom prst="rect">
            <a:avLst/>
          </a:prstGeom>
        </p:spPr>
        <p:txBody>
          <a:bodyPr vert="horz" lIns="182880" tIns="91440" rIns="182880" bIns="9144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GB" sz="5600" b="1" dirty="0">
                <a:solidFill>
                  <a:prstClr val="black"/>
                </a:solidFill>
                <a:latin typeface="+mn-lt"/>
                <a:cs typeface="Calibri"/>
              </a:rPr>
              <a:t>A Proposal for </a:t>
            </a:r>
            <a:r>
              <a:rPr lang="en-US" sz="5600" b="1" dirty="0">
                <a:solidFill>
                  <a:prstClr val="black"/>
                </a:solidFill>
                <a:latin typeface="+mn-lt"/>
                <a:cs typeface="Calibri"/>
              </a:rPr>
              <a:t>extended Environmental Risk Assessment </a:t>
            </a:r>
            <a:r>
              <a:rPr lang="en-GB" sz="5600" b="1" dirty="0">
                <a:solidFill>
                  <a:prstClr val="black"/>
                </a:solidFill>
                <a:latin typeface="+mn-lt"/>
                <a:cs typeface="Calibri"/>
              </a:rPr>
              <a:t>throughout the Lifecycle of a Medicine – </a:t>
            </a:r>
            <a:r>
              <a:rPr lang="en-GB" sz="5600" b="1" dirty="0" err="1">
                <a:solidFill>
                  <a:prstClr val="black"/>
                </a:solidFill>
                <a:latin typeface="+mn-lt"/>
                <a:cs typeface="Calibri"/>
              </a:rPr>
              <a:t>eERA</a:t>
            </a:r>
            <a:endParaRPr lang="en-GB" sz="5600" b="1" dirty="0">
              <a:solidFill>
                <a:prstClr val="black"/>
              </a:solidFill>
              <a:latin typeface="+mn-lt"/>
              <a:cs typeface="Calibri"/>
            </a:endParaRPr>
          </a:p>
          <a:p>
            <a:pPr algn="just">
              <a:defRPr/>
            </a:pPr>
            <a:endParaRPr lang="en-GB" sz="5600" b="1" dirty="0">
              <a:solidFill>
                <a:prstClr val="black"/>
              </a:solidFill>
              <a:latin typeface="+mn-lt"/>
              <a:cs typeface="Calibri"/>
            </a:endParaRPr>
          </a:p>
          <a:p>
            <a:pPr algn="just"/>
            <a:r>
              <a:rPr lang="en-GB" sz="3600" b="1" dirty="0">
                <a:solidFill>
                  <a:srgbClr val="1F497D"/>
                </a:solidFill>
                <a:latin typeface="+mn-lt"/>
                <a:cs typeface="Calibri"/>
              </a:rPr>
              <a:t>Expected Benefit </a:t>
            </a:r>
            <a:r>
              <a:rPr lang="en-GB" sz="3600" dirty="0">
                <a:solidFill>
                  <a:prstClr val="black"/>
                </a:solidFill>
                <a:latin typeface="+mn-lt"/>
                <a:cs typeface="Calibri"/>
              </a:rPr>
              <a:t>| The </a:t>
            </a:r>
            <a:r>
              <a:rPr lang="en-GB" sz="3600" dirty="0" err="1">
                <a:solidFill>
                  <a:prstClr val="black"/>
                </a:solidFill>
                <a:latin typeface="+mn-lt"/>
                <a:cs typeface="Calibri"/>
              </a:rPr>
              <a:t>eERA</a:t>
            </a:r>
            <a:r>
              <a:rPr lang="en-GB" sz="3600" dirty="0">
                <a:solidFill>
                  <a:prstClr val="black"/>
                </a:solidFill>
                <a:latin typeface="+mn-lt"/>
                <a:cs typeface="Calibri"/>
              </a:rPr>
              <a:t> model addresses questions from scientific, environmental and economic perspectives as it takes account of all products containing the same API and calls for risk management resource deployment as and when an established risk is identified. </a:t>
            </a:r>
            <a:r>
              <a:rPr lang="en-GB" sz="3600" dirty="0" err="1">
                <a:solidFill>
                  <a:prstClr val="black"/>
                </a:solidFill>
                <a:latin typeface="+mn-lt"/>
                <a:cs typeface="Calibri"/>
              </a:rPr>
              <a:t>eERA</a:t>
            </a:r>
            <a:r>
              <a:rPr lang="en-GB" sz="3600" dirty="0">
                <a:solidFill>
                  <a:prstClr val="black"/>
                </a:solidFill>
                <a:latin typeface="+mn-lt"/>
                <a:cs typeface="Calibri"/>
              </a:rPr>
              <a:t> will also improve the scientific rigor of the current ERA by ensuring that it reflects the latest published</a:t>
            </a:r>
            <a:r>
              <a:rPr lang="en-US" sz="3600" dirty="0">
                <a:solidFill>
                  <a:prstClr val="black"/>
                </a:solidFill>
                <a:latin typeface="+mn-lt"/>
                <a:cs typeface="Calibri"/>
              </a:rPr>
              <a:t> </a:t>
            </a:r>
            <a:r>
              <a:rPr lang="en-GB" sz="3600" dirty="0">
                <a:solidFill>
                  <a:prstClr val="black"/>
                </a:solidFill>
                <a:latin typeface="+mn-lt"/>
                <a:cs typeface="Calibri"/>
              </a:rPr>
              <a:t>research findings.</a:t>
            </a:r>
            <a:r>
              <a:rPr lang="en-US" sz="3600" dirty="0">
                <a:solidFill>
                  <a:prstClr val="black"/>
                </a:solidFill>
                <a:latin typeface="+mn-lt"/>
                <a:cs typeface="Calibri"/>
              </a:rPr>
              <a:t> </a:t>
            </a:r>
            <a:r>
              <a:rPr lang="en-US" sz="4000" dirty="0">
                <a:solidFill>
                  <a:prstClr val="black"/>
                </a:solidFill>
                <a:latin typeface="+mn-lt"/>
                <a:cs typeface="Calibri"/>
              </a:rPr>
              <a:t>  </a:t>
            </a:r>
          </a:p>
          <a:p>
            <a:pPr>
              <a:defRPr/>
            </a:pPr>
            <a:endParaRPr lang="en-GB" sz="5600" b="1" dirty="0">
              <a:solidFill>
                <a:prstClr val="black"/>
              </a:solidFill>
              <a:cs typeface="Calibri"/>
            </a:endParaRPr>
          </a:p>
          <a:p>
            <a:pPr>
              <a:defRPr/>
            </a:pPr>
            <a:endParaRPr lang="en-GB" sz="5600" b="1" dirty="0">
              <a:solidFill>
                <a:prstClr val="black"/>
              </a:solidFill>
              <a:cs typeface="Calibri"/>
            </a:endParaRPr>
          </a:p>
        </p:txBody>
      </p:sp>
      <p:pic>
        <p:nvPicPr>
          <p:cNvPr id="8" name="Picture 7"/>
          <p:cNvPicPr>
            <a:picLocks noChangeAspect="1"/>
          </p:cNvPicPr>
          <p:nvPr/>
        </p:nvPicPr>
        <p:blipFill rotWithShape="1">
          <a:blip r:embed="rId3"/>
          <a:srcRect l="67788" b="69479"/>
          <a:stretch/>
        </p:blipFill>
        <p:spPr>
          <a:xfrm>
            <a:off x="0" y="18106"/>
            <a:ext cx="5353380" cy="3404008"/>
          </a:xfrm>
          <a:prstGeom prst="rect">
            <a:avLst/>
          </a:prstGeom>
        </p:spPr>
      </p:pic>
    </p:spTree>
    <p:extLst>
      <p:ext uri="{BB962C8B-B14F-4D97-AF65-F5344CB8AC3E}">
        <p14:creationId xmlns:p14="http://schemas.microsoft.com/office/powerpoint/2010/main" val="1505308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1"/>
          <p:cNvSpPr/>
          <p:nvPr/>
        </p:nvSpPr>
        <p:spPr bwMode="auto">
          <a:xfrm>
            <a:off x="5353381" y="547548"/>
            <a:ext cx="12722950" cy="2845240"/>
          </a:xfrm>
          <a:prstGeom prst="rect">
            <a:avLst/>
          </a:prstGeom>
          <a:solidFill>
            <a:schemeClr val="tx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wrap="none" lIns="182880" tIns="91440" rIns="182880" bIns="91440" anchor="ctr"/>
          <a:lstStyle/>
          <a:p>
            <a:pPr algn="ctr">
              <a:defRPr/>
            </a:pPr>
            <a:r>
              <a:rPr lang="en-GB" sz="6400" b="1" dirty="0">
                <a:solidFill>
                  <a:schemeClr val="bg1"/>
                </a:solidFill>
              </a:rPr>
              <a:t>Benefits of </a:t>
            </a:r>
            <a:r>
              <a:rPr lang="en-GB" sz="6400" b="1" dirty="0" err="1">
                <a:solidFill>
                  <a:schemeClr val="bg1"/>
                </a:solidFill>
              </a:rPr>
              <a:t>eERA</a:t>
            </a:r>
            <a:r>
              <a:rPr lang="en-GB" sz="6400" b="1" dirty="0">
                <a:solidFill>
                  <a:schemeClr val="bg1"/>
                </a:solidFill>
              </a:rPr>
              <a:t> Framework</a:t>
            </a:r>
            <a:endParaRPr lang="en-US" sz="6400" b="1" dirty="0">
              <a:solidFill>
                <a:schemeClr val="bg1"/>
              </a:solidFill>
            </a:endParaRPr>
          </a:p>
        </p:txBody>
      </p:sp>
      <p:pic>
        <p:nvPicPr>
          <p:cNvPr id="8" name="Picture 7"/>
          <p:cNvPicPr>
            <a:picLocks noChangeAspect="1"/>
          </p:cNvPicPr>
          <p:nvPr/>
        </p:nvPicPr>
        <p:blipFill rotWithShape="1">
          <a:blip r:embed="rId3"/>
          <a:srcRect l="67788" b="69479"/>
          <a:stretch/>
        </p:blipFill>
        <p:spPr>
          <a:xfrm>
            <a:off x="0" y="18106"/>
            <a:ext cx="5353380" cy="3404008"/>
          </a:xfrm>
          <a:prstGeom prst="rect">
            <a:avLst/>
          </a:prstGeom>
        </p:spPr>
      </p:pic>
      <p:sp>
        <p:nvSpPr>
          <p:cNvPr id="9" name="Content Placeholder 2"/>
          <p:cNvSpPr txBox="1">
            <a:spLocks/>
          </p:cNvSpPr>
          <p:nvPr/>
        </p:nvSpPr>
        <p:spPr>
          <a:xfrm>
            <a:off x="0" y="3882239"/>
            <a:ext cx="17674132" cy="8874058"/>
          </a:xfrm>
          <a:prstGeom prst="rect">
            <a:avLst/>
          </a:prstGeom>
        </p:spPr>
        <p:txBody>
          <a:bodyPr lIns="182880" tIns="91440" rIns="182880" bIns="9144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06524" lvl="1" indent="-685800" algn="just" eaLnBrk="0" hangingPunct="0">
              <a:spcBef>
                <a:spcPts val="1200"/>
              </a:spcBef>
              <a:buClr>
                <a:srgbClr val="008898"/>
              </a:buClr>
              <a:buFont typeface="Wingdings" panose="05000000000000000000" pitchFamily="2" charset="2"/>
              <a:buChar char="§"/>
              <a:defRPr/>
            </a:pPr>
            <a:r>
              <a:rPr lang="en-GB" altLang="en-US" sz="4400" dirty="0">
                <a:solidFill>
                  <a:prstClr val="black"/>
                </a:solidFill>
                <a:ea typeface="ＭＳ Ｐゴシック" charset="0"/>
                <a:cs typeface="Calibri"/>
              </a:rPr>
              <a:t>Risk identification, refinement and management is performed for new molecules / chemical entities </a:t>
            </a:r>
            <a:r>
              <a:rPr lang="en-GB" altLang="en-US" sz="4400" b="1" dirty="0">
                <a:solidFill>
                  <a:prstClr val="black"/>
                </a:solidFill>
                <a:ea typeface="ＭＳ Ｐゴシック" charset="0"/>
                <a:cs typeface="Calibri"/>
              </a:rPr>
              <a:t>during authorization process with appropriate follow-up responsibilities defined </a:t>
            </a:r>
          </a:p>
          <a:p>
            <a:pPr marL="1406524" lvl="1" indent="-685800" algn="just" eaLnBrk="0" hangingPunct="0">
              <a:spcBef>
                <a:spcPts val="1200"/>
              </a:spcBef>
              <a:buClr>
                <a:srgbClr val="008898"/>
              </a:buClr>
              <a:buFont typeface="Wingdings" panose="05000000000000000000" pitchFamily="2" charset="2"/>
              <a:buChar char="§"/>
              <a:defRPr/>
            </a:pPr>
            <a:r>
              <a:rPr lang="en-GB" altLang="en-US" sz="4400" b="1" dirty="0" err="1">
                <a:solidFill>
                  <a:prstClr val="black"/>
                </a:solidFill>
                <a:ea typeface="ＭＳ Ｐゴシック" charset="0"/>
                <a:cs typeface="Calibri"/>
              </a:rPr>
              <a:t>eERA</a:t>
            </a:r>
            <a:r>
              <a:rPr lang="en-GB" altLang="en-US" sz="4400" b="1" dirty="0">
                <a:solidFill>
                  <a:prstClr val="black"/>
                </a:solidFill>
                <a:ea typeface="ＭＳ Ｐゴシック" charset="0"/>
                <a:cs typeface="Calibri"/>
              </a:rPr>
              <a:t> does not stop with authorization </a:t>
            </a:r>
            <a:r>
              <a:rPr lang="en-GB" altLang="en-US" sz="4400" b="1" dirty="0">
                <a:solidFill>
                  <a:srgbClr val="000000"/>
                </a:solidFill>
                <a:ea typeface="ＭＳ Ｐゴシック" charset="0"/>
                <a:cs typeface="Calibri"/>
              </a:rPr>
              <a:t>of new molecules / chemical entities</a:t>
            </a:r>
            <a:r>
              <a:rPr lang="en-GB" altLang="en-US" sz="4400" b="1" dirty="0">
                <a:solidFill>
                  <a:srgbClr val="00B0F0"/>
                </a:solidFill>
                <a:ea typeface="ＭＳ Ｐゴシック" charset="0"/>
                <a:cs typeface="Calibri"/>
              </a:rPr>
              <a:t> </a:t>
            </a:r>
            <a:r>
              <a:rPr lang="en-GB" altLang="en-US" sz="4400" dirty="0">
                <a:solidFill>
                  <a:prstClr val="black"/>
                </a:solidFill>
                <a:ea typeface="ＭＳ Ｐゴシック" charset="0"/>
                <a:cs typeface="Calibri"/>
              </a:rPr>
              <a:t>– Ongoing ERA review of pharmaceuticals post-approval and launch will ensure the ERA reflects the latest environmental information</a:t>
            </a:r>
          </a:p>
          <a:p>
            <a:pPr marL="1406524" lvl="1" indent="-685800" algn="just" eaLnBrk="0" hangingPunct="0">
              <a:spcBef>
                <a:spcPts val="1200"/>
              </a:spcBef>
              <a:buClr>
                <a:srgbClr val="008898"/>
              </a:buClr>
              <a:buFont typeface="Wingdings" panose="05000000000000000000" pitchFamily="2" charset="2"/>
              <a:buChar char="§"/>
              <a:defRPr/>
            </a:pPr>
            <a:r>
              <a:rPr lang="en-GB" altLang="en-US" sz="4400" b="1" dirty="0" err="1">
                <a:solidFill>
                  <a:prstClr val="black"/>
                </a:solidFill>
                <a:ea typeface="ＭＳ Ｐゴシック" charset="0"/>
                <a:cs typeface="Calibri"/>
              </a:rPr>
              <a:t>eERA</a:t>
            </a:r>
            <a:r>
              <a:rPr lang="en-GB" altLang="en-US" sz="4400" b="1" dirty="0">
                <a:solidFill>
                  <a:prstClr val="black"/>
                </a:solidFill>
                <a:ea typeface="ＭＳ Ｐゴシック" charset="0"/>
                <a:cs typeface="Calibri"/>
              </a:rPr>
              <a:t> provides a risk assessment based on compound </a:t>
            </a:r>
            <a:r>
              <a:rPr lang="en-GB" altLang="en-US" sz="4400" dirty="0">
                <a:solidFill>
                  <a:prstClr val="black"/>
                </a:solidFill>
                <a:ea typeface="ＭＳ Ｐゴシック" charset="0"/>
                <a:cs typeface="Calibri"/>
              </a:rPr>
              <a:t>– Total risk from all </a:t>
            </a:r>
            <a:r>
              <a:rPr lang="en-GB" altLang="en-US" sz="4400" b="1" dirty="0">
                <a:solidFill>
                  <a:prstClr val="black"/>
                </a:solidFill>
                <a:ea typeface="ＭＳ Ｐゴシック" charset="0"/>
                <a:cs typeface="Calibri"/>
              </a:rPr>
              <a:t>human medicinal </a:t>
            </a:r>
            <a:r>
              <a:rPr lang="en-GB" altLang="en-US" sz="4400" dirty="0">
                <a:solidFill>
                  <a:prstClr val="black"/>
                </a:solidFill>
                <a:ea typeface="ＭＳ Ｐゴシック" charset="0"/>
                <a:cs typeface="Calibri"/>
              </a:rPr>
              <a:t>products containing the same active ingredient is considered (total PEC approach)</a:t>
            </a:r>
          </a:p>
          <a:p>
            <a:pPr marL="1406524" lvl="1" indent="-685800" algn="just" eaLnBrk="0" hangingPunct="0">
              <a:spcBef>
                <a:spcPts val="1200"/>
              </a:spcBef>
              <a:buClr>
                <a:srgbClr val="008898"/>
              </a:buClr>
              <a:buFont typeface="Wingdings" panose="05000000000000000000" pitchFamily="2" charset="2"/>
              <a:buChar char="§"/>
              <a:defRPr/>
            </a:pPr>
            <a:r>
              <a:rPr lang="en-GB" altLang="en-US" sz="4400" b="1" dirty="0" err="1">
                <a:solidFill>
                  <a:prstClr val="black"/>
                </a:solidFill>
                <a:ea typeface="ＭＳ Ｐゴシック" charset="0"/>
                <a:cs typeface="Calibri"/>
              </a:rPr>
              <a:t>eERA</a:t>
            </a:r>
            <a:r>
              <a:rPr lang="en-GB" altLang="en-US" sz="4400" b="1" dirty="0">
                <a:solidFill>
                  <a:prstClr val="black"/>
                </a:solidFill>
                <a:ea typeface="ＭＳ Ｐゴシック" charset="0"/>
                <a:cs typeface="Calibri"/>
              </a:rPr>
              <a:t> addresses many concerns </a:t>
            </a:r>
            <a:r>
              <a:rPr lang="en-GB" altLang="en-US" sz="4400" dirty="0">
                <a:solidFill>
                  <a:prstClr val="black"/>
                </a:solidFill>
                <a:ea typeface="ＭＳ Ｐゴシック" charset="0"/>
                <a:cs typeface="Calibri"/>
              </a:rPr>
              <a:t>on the </a:t>
            </a:r>
            <a:r>
              <a:rPr lang="en-GB" altLang="en-US" sz="4400" b="1" dirty="0">
                <a:solidFill>
                  <a:prstClr val="black"/>
                </a:solidFill>
                <a:ea typeface="ＭＳ Ｐゴシック" charset="0"/>
                <a:cs typeface="Calibri"/>
              </a:rPr>
              <a:t>potential</a:t>
            </a:r>
            <a:r>
              <a:rPr lang="en-GB" altLang="en-US" sz="4400" dirty="0">
                <a:solidFill>
                  <a:prstClr val="black"/>
                </a:solidFill>
                <a:ea typeface="ＭＳ Ｐゴシック" charset="0"/>
                <a:cs typeface="Calibri"/>
              </a:rPr>
              <a:t> for </a:t>
            </a:r>
            <a:r>
              <a:rPr lang="en-GB" altLang="en-US" sz="4400" b="1" dirty="0">
                <a:solidFill>
                  <a:prstClr val="black"/>
                </a:solidFill>
                <a:ea typeface="ＭＳ Ｐゴシック" charset="0"/>
                <a:cs typeface="Calibri"/>
              </a:rPr>
              <a:t>duplicate regulation, duplicate testing </a:t>
            </a:r>
            <a:r>
              <a:rPr lang="en-GB" altLang="en-US" sz="4400" dirty="0">
                <a:solidFill>
                  <a:prstClr val="black"/>
                </a:solidFill>
                <a:ea typeface="ＭＳ Ｐゴシック" charset="0"/>
                <a:cs typeface="Calibri"/>
              </a:rPr>
              <a:t>and </a:t>
            </a:r>
            <a:r>
              <a:rPr lang="en-GB" altLang="en-US" sz="4400" b="1" dirty="0">
                <a:solidFill>
                  <a:prstClr val="black"/>
                </a:solidFill>
                <a:ea typeface="ＭＳ Ｐゴシック" charset="0"/>
                <a:cs typeface="Calibri"/>
              </a:rPr>
              <a:t>conflicting ERAs </a:t>
            </a:r>
          </a:p>
        </p:txBody>
      </p:sp>
    </p:spTree>
    <p:extLst>
      <p:ext uri="{BB962C8B-B14F-4D97-AF65-F5344CB8AC3E}">
        <p14:creationId xmlns:p14="http://schemas.microsoft.com/office/powerpoint/2010/main" val="2662147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5-06-04 at 05.26.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8618">
            <a:off x="9471490" y="11531318"/>
            <a:ext cx="3025352" cy="2093704"/>
          </a:xfrm>
          <a:prstGeom prst="rect">
            <a:avLst/>
          </a:prstGeom>
        </p:spPr>
      </p:pic>
      <p:sp>
        <p:nvSpPr>
          <p:cNvPr id="6" name="Slide Number Placeholder 5"/>
          <p:cNvSpPr>
            <a:spLocks noGrp="1"/>
          </p:cNvSpPr>
          <p:nvPr>
            <p:ph type="sldNum" sz="quarter" idx="15"/>
          </p:nvPr>
        </p:nvSpPr>
        <p:spPr/>
        <p:txBody>
          <a:bodyPr/>
          <a:lstStyle/>
          <a:p>
            <a:pPr>
              <a:defRPr/>
            </a:pPr>
            <a:fld id="{1748D8EB-9301-403A-889B-E8DDB32CFF4A}" type="slidenum">
              <a:rPr lang="en-GB" smtClean="0">
                <a:solidFill>
                  <a:prstClr val="black">
                    <a:tint val="75000"/>
                  </a:prstClr>
                </a:solidFill>
              </a:rPr>
              <a:pPr>
                <a:defRPr/>
              </a:pPr>
              <a:t>16</a:t>
            </a:fld>
            <a:endParaRPr lang="en-GB" dirty="0">
              <a:solidFill>
                <a:prstClr val="black">
                  <a:tint val="75000"/>
                </a:prstClr>
              </a:solidFill>
            </a:endParaRPr>
          </a:p>
        </p:txBody>
      </p:sp>
      <p:sp>
        <p:nvSpPr>
          <p:cNvPr id="5" name="Rechteck 1"/>
          <p:cNvSpPr/>
          <p:nvPr/>
        </p:nvSpPr>
        <p:spPr bwMode="auto">
          <a:xfrm>
            <a:off x="5353381" y="547548"/>
            <a:ext cx="12722950" cy="2845240"/>
          </a:xfrm>
          <a:prstGeom prst="rect">
            <a:avLst/>
          </a:prstGeom>
          <a:solidFill>
            <a:schemeClr val="tx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wrap="none" lIns="182880" tIns="91440" rIns="182880" bIns="91440" anchor="ctr"/>
          <a:lstStyle/>
          <a:p>
            <a:pPr algn="ctr">
              <a:defRPr/>
            </a:pPr>
            <a:r>
              <a:rPr lang="en-GB" sz="6400" b="1" dirty="0">
                <a:solidFill>
                  <a:schemeClr val="bg1"/>
                </a:solidFill>
              </a:rPr>
              <a:t>Other Initiatives under EPS: </a:t>
            </a:r>
          </a:p>
          <a:p>
            <a:pPr algn="ctr">
              <a:defRPr/>
            </a:pPr>
            <a:r>
              <a:rPr lang="en-GB" sz="4800" b="1" dirty="0">
                <a:solidFill>
                  <a:schemeClr val="bg1"/>
                </a:solidFill>
              </a:rPr>
              <a:t>Correct Disposal of Pharmaceuticals</a:t>
            </a:r>
            <a:endParaRPr lang="en-US" sz="4800" b="1" dirty="0">
              <a:solidFill>
                <a:schemeClr val="bg1"/>
              </a:solidFill>
            </a:endParaRPr>
          </a:p>
        </p:txBody>
      </p:sp>
      <p:sp>
        <p:nvSpPr>
          <p:cNvPr id="9" name="Content Placeholder 2"/>
          <p:cNvSpPr txBox="1">
            <a:spLocks/>
          </p:cNvSpPr>
          <p:nvPr/>
        </p:nvSpPr>
        <p:spPr>
          <a:xfrm>
            <a:off x="0" y="3501251"/>
            <a:ext cx="17674132" cy="8874058"/>
          </a:xfrm>
          <a:prstGeom prst="rect">
            <a:avLst/>
          </a:prstGeom>
        </p:spPr>
        <p:txBody>
          <a:bodyPr lIns="182880" tIns="91440" rIns="182880" bIns="9144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06624" lvl="2" indent="-685800" eaLnBrk="0" hangingPunct="0">
              <a:spcBef>
                <a:spcPts val="1200"/>
              </a:spcBef>
              <a:buClr>
                <a:srgbClr val="008898"/>
              </a:buClr>
              <a:buFont typeface="Wingdings" panose="05000000000000000000" pitchFamily="2" charset="2"/>
              <a:buChar char="§"/>
              <a:defRPr/>
            </a:pPr>
            <a:r>
              <a:rPr lang="en-GB" sz="4000" b="1" dirty="0">
                <a:cs typeface="Calibri"/>
              </a:rPr>
              <a:t>Raising awareness </a:t>
            </a:r>
            <a:r>
              <a:rPr lang="en-GB" sz="4000" b="1" dirty="0">
                <a:cs typeface="Calibri"/>
              </a:rPr>
              <a:t>of the </a:t>
            </a:r>
            <a:r>
              <a:rPr lang="en-GB" sz="4000" b="1" dirty="0">
                <a:cs typeface="Calibri"/>
              </a:rPr>
              <a:t>correct disposal </a:t>
            </a:r>
            <a:r>
              <a:rPr lang="en-GB" sz="4000" dirty="0">
                <a:cs typeface="Calibri"/>
              </a:rPr>
              <a:t>of </a:t>
            </a:r>
            <a:r>
              <a:rPr lang="en-GB" sz="4000" dirty="0">
                <a:cs typeface="Calibri"/>
              </a:rPr>
              <a:t>unused </a:t>
            </a:r>
            <a:r>
              <a:rPr lang="en-GB" sz="4000" dirty="0">
                <a:cs typeface="Calibri"/>
              </a:rPr>
              <a:t>and e</a:t>
            </a:r>
            <a:r>
              <a:rPr lang="en-GB" sz="4000" dirty="0">
                <a:cs typeface="Calibri"/>
              </a:rPr>
              <a:t>xpired </a:t>
            </a:r>
            <a:r>
              <a:rPr lang="en-GB" sz="4000" dirty="0">
                <a:cs typeface="Calibri"/>
              </a:rPr>
              <a:t>m</a:t>
            </a:r>
            <a:r>
              <a:rPr lang="en-GB" sz="4000" dirty="0">
                <a:cs typeface="Calibri"/>
              </a:rPr>
              <a:t>edicines with multi-stakeholder Social Media Campaign #</a:t>
            </a:r>
            <a:r>
              <a:rPr lang="en-GB" sz="4000" dirty="0" err="1">
                <a:cs typeface="Calibri"/>
              </a:rPr>
              <a:t>medsdisposal</a:t>
            </a:r>
            <a:endParaRPr lang="en-GB" sz="4000" b="1" dirty="0">
              <a:cs typeface="Calibri"/>
            </a:endParaRPr>
          </a:p>
          <a:p>
            <a:pPr marL="2206624" lvl="2" indent="-685800" eaLnBrk="0" hangingPunct="0">
              <a:spcBef>
                <a:spcPts val="1200"/>
              </a:spcBef>
              <a:buClr>
                <a:srgbClr val="008898"/>
              </a:buClr>
              <a:buFont typeface="Wingdings" panose="05000000000000000000" pitchFamily="2" charset="2"/>
              <a:buChar char="§"/>
              <a:defRPr/>
            </a:pPr>
            <a:r>
              <a:rPr lang="en-GB" sz="4000" dirty="0">
                <a:cs typeface="Calibri"/>
              </a:rPr>
              <a:t>Successful campaign since June 2015 – National outreach on-going</a:t>
            </a:r>
          </a:p>
          <a:p>
            <a:pPr marL="2206624" lvl="2" indent="-685800" eaLnBrk="0" hangingPunct="0">
              <a:spcBef>
                <a:spcPts val="1200"/>
              </a:spcBef>
              <a:buClr>
                <a:srgbClr val="008898"/>
              </a:buClr>
              <a:buFont typeface="Wingdings" panose="05000000000000000000" pitchFamily="2" charset="2"/>
              <a:buChar char="§"/>
              <a:defRPr/>
            </a:pPr>
            <a:r>
              <a:rPr lang="en-GB" sz="4000" dirty="0">
                <a:cs typeface="Calibri"/>
              </a:rPr>
              <a:t>Figures to date (April 2017)</a:t>
            </a:r>
          </a:p>
          <a:p>
            <a:pPr marL="3121024" lvl="3" indent="-685800" eaLnBrk="0" hangingPunct="0">
              <a:spcBef>
                <a:spcPts val="1200"/>
              </a:spcBef>
              <a:buClr>
                <a:srgbClr val="008898"/>
              </a:buClr>
              <a:buFont typeface="Wingdings" panose="05000000000000000000" pitchFamily="2" charset="2"/>
              <a:buChar char="§"/>
              <a:defRPr/>
            </a:pPr>
            <a:r>
              <a:rPr lang="en-US" sz="3200" dirty="0"/>
              <a:t>The </a:t>
            </a:r>
            <a:r>
              <a:rPr lang="en-US" sz="3200" dirty="0" err="1"/>
              <a:t>medsdisposal</a:t>
            </a:r>
            <a:r>
              <a:rPr lang="en-US" sz="3200" dirty="0"/>
              <a:t> </a:t>
            </a:r>
            <a:r>
              <a:rPr lang="en-US" sz="3200" dirty="0"/>
              <a:t>website </a:t>
            </a:r>
            <a:r>
              <a:rPr lang="en-US" sz="3200" dirty="0"/>
              <a:t>has &gt;8000 unique page views</a:t>
            </a:r>
          </a:p>
          <a:p>
            <a:pPr marL="3121024" lvl="3" indent="-685800" eaLnBrk="0" hangingPunct="0">
              <a:spcBef>
                <a:spcPts val="1200"/>
              </a:spcBef>
              <a:buClr>
                <a:srgbClr val="008898"/>
              </a:buClr>
              <a:buFont typeface="Wingdings" panose="05000000000000000000" pitchFamily="2" charset="2"/>
              <a:buChar char="§"/>
              <a:defRPr/>
            </a:pPr>
            <a:r>
              <a:rPr lang="en-US" sz="3200" dirty="0">
                <a:solidFill>
                  <a:srgbClr val="000000"/>
                </a:solidFill>
              </a:rPr>
              <a:t>The </a:t>
            </a:r>
            <a:r>
              <a:rPr lang="en-US" sz="3200" dirty="0" err="1">
                <a:solidFill>
                  <a:srgbClr val="000000"/>
                </a:solidFill>
              </a:rPr>
              <a:t>m</a:t>
            </a:r>
            <a:r>
              <a:rPr lang="en-US" sz="3200" dirty="0" err="1">
                <a:solidFill>
                  <a:srgbClr val="000000"/>
                </a:solidFill>
              </a:rPr>
              <a:t>edsdisposal</a:t>
            </a:r>
            <a:r>
              <a:rPr lang="en-US" sz="3200" dirty="0">
                <a:solidFill>
                  <a:srgbClr val="000000"/>
                </a:solidFill>
              </a:rPr>
              <a:t> video on YouTube has nearly 4500 views (now including subtitles for major EU languages)</a:t>
            </a:r>
          </a:p>
          <a:p>
            <a:pPr marL="3121024" lvl="3" indent="-685800" eaLnBrk="0" hangingPunct="0">
              <a:spcBef>
                <a:spcPts val="1200"/>
              </a:spcBef>
              <a:buClr>
                <a:srgbClr val="008898"/>
              </a:buClr>
              <a:buFont typeface="Wingdings" panose="05000000000000000000" pitchFamily="2" charset="2"/>
              <a:buChar char="§"/>
              <a:defRPr/>
            </a:pPr>
            <a:r>
              <a:rPr lang="en-GB" sz="3200" dirty="0">
                <a:cs typeface="Calibri"/>
              </a:rPr>
              <a:t>There are </a:t>
            </a:r>
            <a:r>
              <a:rPr lang="en-GB" sz="3200" dirty="0">
                <a:solidFill>
                  <a:srgbClr val="000000"/>
                </a:solidFill>
                <a:cs typeface="Calibri"/>
              </a:rPr>
              <a:t>&gt; 1000 tweets </a:t>
            </a:r>
            <a:r>
              <a:rPr lang="en-GB" sz="3200" dirty="0">
                <a:cs typeface="Calibri"/>
              </a:rPr>
              <a:t>#</a:t>
            </a:r>
            <a:r>
              <a:rPr lang="en-GB" sz="3200" dirty="0" err="1">
                <a:cs typeface="Calibri"/>
              </a:rPr>
              <a:t>medsdisposal</a:t>
            </a:r>
            <a:r>
              <a:rPr lang="en-GB" sz="3200" dirty="0">
                <a:cs typeface="Calibri"/>
              </a:rPr>
              <a:t> and </a:t>
            </a:r>
            <a:r>
              <a:rPr lang="en-GB" sz="3200" dirty="0">
                <a:solidFill>
                  <a:srgbClr val="000000"/>
                </a:solidFill>
                <a:cs typeface="Calibri"/>
              </a:rPr>
              <a:t>&gt;</a:t>
            </a:r>
            <a:r>
              <a:rPr lang="en-GB" sz="3200" dirty="0">
                <a:solidFill>
                  <a:srgbClr val="000000"/>
                </a:solidFill>
                <a:cs typeface="Calibri"/>
              </a:rPr>
              <a:t>3</a:t>
            </a:r>
            <a:r>
              <a:rPr lang="en-GB" sz="3200" dirty="0">
                <a:solidFill>
                  <a:srgbClr val="000000"/>
                </a:solidFill>
                <a:cs typeface="Calibri"/>
              </a:rPr>
              <a:t> 000 000 impressions </a:t>
            </a:r>
            <a:r>
              <a:rPr lang="en-GB" sz="3200" dirty="0">
                <a:cs typeface="Calibri"/>
              </a:rPr>
              <a:t>(the total outreach)</a:t>
            </a:r>
          </a:p>
          <a:p>
            <a:pPr marL="3121024" lvl="3" indent="-685800" eaLnBrk="0" hangingPunct="0">
              <a:spcBef>
                <a:spcPts val="1200"/>
              </a:spcBef>
              <a:buClr>
                <a:srgbClr val="008898"/>
              </a:buClr>
              <a:buFont typeface="Wingdings" panose="05000000000000000000" pitchFamily="2" charset="2"/>
              <a:buChar char="§"/>
              <a:defRPr/>
            </a:pPr>
            <a:r>
              <a:rPr lang="en-GB" sz="3200" dirty="0">
                <a:cs typeface="Calibri"/>
              </a:rPr>
              <a:t>Facebook page has &gt; 2000 Likes</a:t>
            </a:r>
            <a:endParaRPr lang="en-GB" sz="3200" dirty="0">
              <a:cs typeface="Calibri"/>
            </a:endParaRPr>
          </a:p>
          <a:p>
            <a:pPr marL="3121024" lvl="3" indent="-685800" eaLnBrk="0" hangingPunct="0">
              <a:spcBef>
                <a:spcPts val="1200"/>
              </a:spcBef>
              <a:buClr>
                <a:srgbClr val="008898"/>
              </a:buClr>
              <a:buFont typeface="Wingdings" panose="05000000000000000000" pitchFamily="2" charset="2"/>
              <a:buChar char="§"/>
              <a:defRPr/>
            </a:pPr>
            <a:r>
              <a:rPr lang="en-GB" sz="3200" dirty="0">
                <a:cs typeface="Calibri"/>
              </a:rPr>
              <a:t>Link to the website: </a:t>
            </a:r>
            <a:r>
              <a:rPr lang="en-GB" sz="2400" dirty="0">
                <a:cs typeface="Calibri"/>
                <a:hlinkClick r:id="rId4"/>
              </a:rPr>
              <a:t>http://www.medsdisposal.eu</a:t>
            </a:r>
            <a:r>
              <a:rPr lang="en-GB" sz="2400" dirty="0">
                <a:cs typeface="Calibri"/>
              </a:rPr>
              <a:t> </a:t>
            </a:r>
          </a:p>
          <a:p>
            <a:pPr marL="3121024" lvl="3" indent="-685800" eaLnBrk="0" hangingPunct="0">
              <a:spcBef>
                <a:spcPts val="1200"/>
              </a:spcBef>
              <a:buClr>
                <a:srgbClr val="008898"/>
              </a:buClr>
              <a:buFont typeface="Wingdings" panose="05000000000000000000" pitchFamily="2" charset="2"/>
              <a:buChar char="§"/>
              <a:defRPr/>
            </a:pPr>
            <a:r>
              <a:rPr lang="en-GB" sz="3200" dirty="0">
                <a:cs typeface="Calibri"/>
              </a:rPr>
              <a:t>Link to the video</a:t>
            </a:r>
            <a:r>
              <a:rPr lang="en-GB" sz="2400" dirty="0">
                <a:cs typeface="Calibri"/>
              </a:rPr>
              <a:t>: </a:t>
            </a:r>
            <a:r>
              <a:rPr lang="en-GB" sz="2400" dirty="0">
                <a:cs typeface="Calibri"/>
                <a:hlinkClick r:id="rId5"/>
              </a:rPr>
              <a:t>https://www.youtube.com/watch?v=KJCDrCkylnE</a:t>
            </a:r>
            <a:r>
              <a:rPr lang="en-GB" sz="2400" dirty="0">
                <a:cs typeface="Calibri"/>
              </a:rPr>
              <a:t> </a:t>
            </a:r>
          </a:p>
          <a:p>
            <a:pPr>
              <a:defRPr/>
            </a:pPr>
            <a:endParaRPr lang="en-GB" sz="3600" u="sng" dirty="0">
              <a:cs typeface="Calibri"/>
              <a:hlinkClick r:id="rId4"/>
            </a:endParaRPr>
          </a:p>
          <a:p>
            <a:pPr marL="914400" lvl="1" indent="0">
              <a:buNone/>
              <a:defRPr/>
            </a:pPr>
            <a:endParaRPr lang="en-GB" sz="3200" dirty="0">
              <a:cs typeface="Calibri"/>
            </a:endParaRPr>
          </a:p>
          <a:p>
            <a:pPr lvl="1">
              <a:defRPr/>
            </a:pPr>
            <a:endParaRPr lang="en-GB" sz="3200" dirty="0">
              <a:cs typeface="Calibri"/>
            </a:endParaRPr>
          </a:p>
        </p:txBody>
      </p:sp>
      <p:pic>
        <p:nvPicPr>
          <p:cNvPr id="7" name="Picture 3" descr="Z:\Clientes\EGA\Medsdisposal\Fotos\MedsDisposal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686" y="653458"/>
            <a:ext cx="4897884" cy="11457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creen Shot 2015-06-04 at 02.49.17.png"/>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rot="862764">
            <a:off x="13478753" y="9268773"/>
            <a:ext cx="3430266" cy="4174178"/>
          </a:xfrm>
          <a:prstGeom prst="rect">
            <a:avLst/>
          </a:prstGeom>
        </p:spPr>
      </p:pic>
      <p:sp>
        <p:nvSpPr>
          <p:cNvPr id="10" name="Date Placeholder 3"/>
          <p:cNvSpPr>
            <a:spLocks noGrp="1"/>
          </p:cNvSpPr>
          <p:nvPr>
            <p:ph type="dt" sz="half" idx="4294967295"/>
          </p:nvPr>
        </p:nvSpPr>
        <p:spPr>
          <a:xfrm>
            <a:off x="914400" y="12712701"/>
            <a:ext cx="4267200" cy="730250"/>
          </a:xfrm>
          <a:prstGeom prst="rect">
            <a:avLst/>
          </a:prstGeom>
        </p:spPr>
        <p:txBody>
          <a:bodyPr/>
          <a:lstStyle/>
          <a:p>
            <a:r>
              <a:rPr lang="fr-BE" altLang="en-US" b="1" dirty="0">
                <a:solidFill>
                  <a:srgbClr val="215968"/>
                </a:solidFill>
                <a:latin typeface="Calibri" panose="020F0502020204030204" pitchFamily="34" charset="0"/>
              </a:rPr>
              <a:t>IFPMA Council, 3-4 May 2017</a:t>
            </a:r>
            <a:endParaRPr lang="en-US" dirty="0"/>
          </a:p>
        </p:txBody>
      </p:sp>
    </p:spTree>
    <p:extLst>
      <p:ext uri="{BB962C8B-B14F-4D97-AF65-F5344CB8AC3E}">
        <p14:creationId xmlns:p14="http://schemas.microsoft.com/office/powerpoint/2010/main" val="13812337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552297" y="730250"/>
            <a:ext cx="15279966" cy="1022350"/>
          </a:xfrm>
        </p:spPr>
        <p:txBody>
          <a:bodyPr>
            <a:noAutofit/>
          </a:bodyPr>
          <a:lstStyle/>
          <a:p>
            <a:pPr marL="0" indent="0">
              <a:buNone/>
            </a:pPr>
            <a:r>
              <a:rPr lang="en-GB" sz="6400" b="1" dirty="0">
                <a:solidFill>
                  <a:srgbClr val="008898"/>
                </a:solidFill>
                <a:latin typeface="+mn-lt"/>
              </a:rPr>
              <a:t>To conclude:</a:t>
            </a:r>
          </a:p>
        </p:txBody>
      </p:sp>
      <p:sp>
        <p:nvSpPr>
          <p:cNvPr id="7" name="Text Placeholder 6"/>
          <p:cNvSpPr>
            <a:spLocks noGrp="1"/>
          </p:cNvSpPr>
          <p:nvPr>
            <p:ph type="body" sz="quarter" idx="4294967295"/>
          </p:nvPr>
        </p:nvSpPr>
        <p:spPr>
          <a:xfrm>
            <a:off x="1040745" y="2633663"/>
            <a:ext cx="16228559" cy="9736137"/>
          </a:xfrm>
        </p:spPr>
        <p:txBody>
          <a:bodyPr>
            <a:normAutofit/>
          </a:bodyPr>
          <a:lstStyle/>
          <a:p>
            <a:pPr marL="0" indent="0" algn="just">
              <a:buNone/>
            </a:pPr>
            <a:r>
              <a:rPr lang="en-US" b="0" dirty="0" smtClean="0"/>
              <a:t>The </a:t>
            </a:r>
            <a:r>
              <a:rPr lang="en-US" b="0" dirty="0"/>
              <a:t>pharmaceutical </a:t>
            </a:r>
            <a:r>
              <a:rPr lang="en-US" dirty="0">
                <a:solidFill>
                  <a:srgbClr val="215968"/>
                </a:solidFill>
              </a:rPr>
              <a:t>industry takes a positive role </a:t>
            </a:r>
            <a:r>
              <a:rPr lang="en-US" b="0" dirty="0"/>
              <a:t>in the debate on Pharmaceuticals in the Environment (PIE) and acknowledges the concerns of </a:t>
            </a:r>
            <a:r>
              <a:rPr lang="en-US" b="0" dirty="0" smtClean="0"/>
              <a:t>stakeholders: </a:t>
            </a:r>
          </a:p>
          <a:p>
            <a:pPr marL="0" indent="0" algn="just">
              <a:buNone/>
            </a:pPr>
            <a:endParaRPr lang="en-US" b="0" dirty="0"/>
          </a:p>
          <a:p>
            <a:pPr marL="685800" indent="-685800" algn="just">
              <a:buClr>
                <a:schemeClr val="accent1"/>
              </a:buClr>
              <a:buFont typeface="Arial" panose="020B0604020202020204" pitchFamily="34" charset="0"/>
              <a:buChar char="•"/>
            </a:pPr>
            <a:r>
              <a:rPr lang="en-US" sz="4000" b="0" dirty="0"/>
              <a:t>We </a:t>
            </a:r>
            <a:r>
              <a:rPr lang="en-US" sz="4000" dirty="0">
                <a:solidFill>
                  <a:srgbClr val="215968"/>
                </a:solidFill>
              </a:rPr>
              <a:t>focus on delivering treatment options </a:t>
            </a:r>
            <a:r>
              <a:rPr lang="en-US" sz="4000" b="0" dirty="0"/>
              <a:t>that allow people to live longer, healthier and more active lives.</a:t>
            </a:r>
          </a:p>
          <a:p>
            <a:pPr marL="685800" indent="-685800" algn="just">
              <a:buClr>
                <a:schemeClr val="accent1"/>
              </a:buClr>
              <a:buFont typeface="Arial" panose="020B0604020202020204" pitchFamily="34" charset="0"/>
              <a:buChar char="•"/>
            </a:pPr>
            <a:r>
              <a:rPr lang="en-US" sz="4000" b="0" dirty="0"/>
              <a:t>We aim to do this </a:t>
            </a:r>
            <a:r>
              <a:rPr lang="en-US" sz="4000" dirty="0">
                <a:solidFill>
                  <a:srgbClr val="215968"/>
                </a:solidFill>
              </a:rPr>
              <a:t>without compromising </a:t>
            </a:r>
            <a:r>
              <a:rPr lang="en-US" sz="4000" b="0" dirty="0"/>
              <a:t>our responsibility to minimize </a:t>
            </a:r>
            <a:r>
              <a:rPr lang="en-US" sz="4000" dirty="0">
                <a:solidFill>
                  <a:srgbClr val="215968"/>
                </a:solidFill>
              </a:rPr>
              <a:t>impact to the environment.</a:t>
            </a:r>
          </a:p>
          <a:p>
            <a:pPr marL="685800" indent="-685800" algn="just">
              <a:buClr>
                <a:schemeClr val="accent1"/>
              </a:buClr>
              <a:buFont typeface="Arial" panose="020B0604020202020204" pitchFamily="34" charset="0"/>
              <a:buChar char="•"/>
            </a:pPr>
            <a:r>
              <a:rPr lang="en-US" sz="4000" b="0" dirty="0"/>
              <a:t>We </a:t>
            </a:r>
            <a:r>
              <a:rPr lang="en-US" sz="4000" dirty="0">
                <a:solidFill>
                  <a:srgbClr val="215968"/>
                </a:solidFill>
              </a:rPr>
              <a:t>acknowledge</a:t>
            </a:r>
            <a:r>
              <a:rPr lang="en-US" sz="4000" dirty="0"/>
              <a:t> </a:t>
            </a:r>
            <a:r>
              <a:rPr lang="en-US" sz="4000" b="0" dirty="0"/>
              <a:t>that pharmaceuticals, among a variety of other substances, are present in the environment </a:t>
            </a:r>
          </a:p>
          <a:p>
            <a:pPr lvl="1">
              <a:defRPr/>
            </a:pPr>
            <a:endParaRPr lang="nl-BE" altLang="en-US" sz="4000" dirty="0">
              <a:solidFill>
                <a:schemeClr val="tx2"/>
              </a:solidFill>
            </a:endParaRPr>
          </a:p>
        </p:txBody>
      </p:sp>
    </p:spTree>
    <p:extLst>
      <p:ext uri="{BB962C8B-B14F-4D97-AF65-F5344CB8AC3E}">
        <p14:creationId xmlns:p14="http://schemas.microsoft.com/office/powerpoint/2010/main" val="16467774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305341" y="730250"/>
            <a:ext cx="15526922" cy="1022350"/>
          </a:xfrm>
        </p:spPr>
        <p:txBody>
          <a:bodyPr>
            <a:noAutofit/>
          </a:bodyPr>
          <a:lstStyle/>
          <a:p>
            <a:pPr marL="0" indent="0">
              <a:buNone/>
            </a:pPr>
            <a:r>
              <a:rPr lang="en-GB" sz="6400" b="1" dirty="0">
                <a:solidFill>
                  <a:srgbClr val="008898"/>
                </a:solidFill>
                <a:latin typeface="+mn-lt"/>
              </a:rPr>
              <a:t>To conclude (cont.):</a:t>
            </a:r>
          </a:p>
          <a:p>
            <a:endParaRPr lang="en-GB" sz="6800" dirty="0">
              <a:solidFill>
                <a:srgbClr val="215968"/>
              </a:solidFill>
              <a:latin typeface="+mn-lt"/>
            </a:endParaRPr>
          </a:p>
        </p:txBody>
      </p:sp>
      <p:sp>
        <p:nvSpPr>
          <p:cNvPr id="7" name="Text Placeholder 6"/>
          <p:cNvSpPr>
            <a:spLocks noGrp="1"/>
          </p:cNvSpPr>
          <p:nvPr>
            <p:ph type="body" sz="quarter" idx="4294967295"/>
          </p:nvPr>
        </p:nvSpPr>
        <p:spPr>
          <a:xfrm>
            <a:off x="793788" y="2633663"/>
            <a:ext cx="16916511" cy="9736137"/>
          </a:xfrm>
        </p:spPr>
        <p:txBody>
          <a:bodyPr>
            <a:normAutofit/>
          </a:bodyPr>
          <a:lstStyle/>
          <a:p>
            <a:pPr algn="just"/>
            <a:endParaRPr lang="en-GB" b="0" dirty="0"/>
          </a:p>
          <a:p>
            <a:pPr marL="0" indent="0" algn="just">
              <a:buNone/>
            </a:pPr>
            <a:r>
              <a:rPr lang="en-US" b="0" dirty="0"/>
              <a:t>The Pharmaceutical </a:t>
            </a:r>
            <a:r>
              <a:rPr lang="en-US" b="1" dirty="0">
                <a:solidFill>
                  <a:srgbClr val="215968"/>
                </a:solidFill>
              </a:rPr>
              <a:t>industry wants to play an active role</a:t>
            </a:r>
            <a:r>
              <a:rPr lang="en-US" b="1" dirty="0"/>
              <a:t> </a:t>
            </a:r>
            <a:r>
              <a:rPr lang="en-US" b="0" dirty="0"/>
              <a:t>in helping developing proportionate and science-based measures to protecting the environment against any direct or residual impacts of its work in bringing life changing medicines to patients. </a:t>
            </a:r>
          </a:p>
          <a:p>
            <a:pPr algn="just"/>
            <a:endParaRPr lang="en-US" b="0" dirty="0"/>
          </a:p>
          <a:p>
            <a:pPr marL="0" indent="0" algn="ctr">
              <a:buNone/>
            </a:pPr>
            <a:r>
              <a:rPr lang="en-US" i="1" dirty="0" smtClean="0">
                <a:solidFill>
                  <a:schemeClr val="accent5">
                    <a:lumMod val="50000"/>
                  </a:schemeClr>
                </a:solidFill>
              </a:rPr>
              <a:t>Access </a:t>
            </a:r>
            <a:r>
              <a:rPr lang="en-US" i="1" dirty="0">
                <a:solidFill>
                  <a:schemeClr val="accent5">
                    <a:lumMod val="50000"/>
                  </a:schemeClr>
                </a:solidFill>
              </a:rPr>
              <a:t>to medicines is paramount for patients and society and impact on access should form a key part of policy making on PIE </a:t>
            </a:r>
          </a:p>
          <a:p>
            <a:pPr lvl="1">
              <a:defRPr/>
            </a:pPr>
            <a:endParaRPr lang="nl-BE" altLang="en-US" sz="4000" dirty="0">
              <a:solidFill>
                <a:schemeClr val="tx2"/>
              </a:solidFill>
            </a:endParaRPr>
          </a:p>
        </p:txBody>
      </p:sp>
    </p:spTree>
    <p:extLst>
      <p:ext uri="{BB962C8B-B14F-4D97-AF65-F5344CB8AC3E}">
        <p14:creationId xmlns:p14="http://schemas.microsoft.com/office/powerpoint/2010/main" val="1097772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075449" y="4250837"/>
            <a:ext cx="6889750" cy="2052332"/>
          </a:xfrm>
        </p:spPr>
        <p:txBody>
          <a:bodyPr/>
          <a:lstStyle/>
          <a:p>
            <a:pPr marL="0" indent="0" algn="ctr">
              <a:buNone/>
            </a:pPr>
            <a:r>
              <a:rPr lang="fr-BE" sz="8800" b="1" dirty="0" smtClean="0">
                <a:solidFill>
                  <a:srgbClr val="008898"/>
                </a:solidFill>
                <a:latin typeface="+mn-lt"/>
              </a:rPr>
              <a:t>Thank you!</a:t>
            </a:r>
            <a:endParaRPr lang="fr-BE" sz="8800" b="1" dirty="0">
              <a:solidFill>
                <a:srgbClr val="008898"/>
              </a:solidFill>
              <a:latin typeface="+mn-lt"/>
            </a:endParaRPr>
          </a:p>
        </p:txBody>
      </p:sp>
      <p:sp>
        <p:nvSpPr>
          <p:cNvPr id="4" name="TextBox 3"/>
          <p:cNvSpPr txBox="1"/>
          <p:nvPr/>
        </p:nvSpPr>
        <p:spPr>
          <a:xfrm>
            <a:off x="5824235" y="9072284"/>
            <a:ext cx="6452852" cy="1913108"/>
          </a:xfrm>
          <a:prstGeom prst="rect">
            <a:avLst/>
          </a:prstGeom>
          <a:noFill/>
        </p:spPr>
        <p:txBody>
          <a:bodyPr lIns="182886" tIns="91443" rIns="288010" bIns="72003" spcCol="959784"/>
          <a:lstStyle/>
          <a:p>
            <a:pPr algn="ctr"/>
            <a:r>
              <a:rPr lang="en-GB" sz="4000" b="1" baseline="30000" dirty="0" smtClean="0">
                <a:solidFill>
                  <a:srgbClr val="006B74"/>
                </a:solidFill>
                <a:latin typeface="+mn-lt"/>
              </a:rPr>
              <a:t>EFPIA Brussels Office</a:t>
            </a:r>
            <a:endParaRPr lang="en-GB" sz="4000" b="1" baseline="30000" dirty="0">
              <a:solidFill>
                <a:srgbClr val="006B74"/>
              </a:solidFill>
              <a:latin typeface="+mn-lt"/>
            </a:endParaRPr>
          </a:p>
          <a:p>
            <a:pPr algn="ctr"/>
            <a:r>
              <a:rPr lang="en-GB" sz="4000" baseline="30000" dirty="0" smtClean="0">
                <a:latin typeface="+mn-lt"/>
              </a:rPr>
              <a:t>Leopold </a:t>
            </a:r>
            <a:r>
              <a:rPr lang="en-GB" sz="4000" baseline="30000" dirty="0">
                <a:latin typeface="+mn-lt"/>
              </a:rPr>
              <a:t>Plaza Building</a:t>
            </a:r>
            <a:r>
              <a:rPr lang="en-GB" sz="4000" b="1" baseline="30000" dirty="0">
                <a:latin typeface="+mn-lt"/>
              </a:rPr>
              <a:t> </a:t>
            </a:r>
            <a:r>
              <a:rPr lang="en-GB" sz="4000" baseline="30000" dirty="0">
                <a:solidFill>
                  <a:srgbClr val="006B74"/>
                </a:solidFill>
                <a:latin typeface="+mn-lt"/>
              </a:rPr>
              <a:t>*</a:t>
            </a:r>
            <a:r>
              <a:rPr lang="en-GB" sz="4000" b="1" baseline="30000" dirty="0">
                <a:latin typeface="+mn-lt"/>
              </a:rPr>
              <a:t> </a:t>
            </a:r>
            <a:r>
              <a:rPr lang="en-GB" sz="4000" baseline="30000" dirty="0">
                <a:latin typeface="+mn-lt"/>
              </a:rPr>
              <a:t>Rue du </a:t>
            </a:r>
            <a:r>
              <a:rPr lang="en-GB" sz="4000" baseline="30000" dirty="0" err="1">
                <a:latin typeface="+mn-lt"/>
              </a:rPr>
              <a:t>Trône</a:t>
            </a:r>
            <a:r>
              <a:rPr lang="en-GB" sz="4000" baseline="30000" dirty="0">
                <a:latin typeface="+mn-lt"/>
              </a:rPr>
              <a:t> 108</a:t>
            </a:r>
            <a:r>
              <a:rPr lang="en-GB" sz="4000" b="1" baseline="30000" dirty="0">
                <a:latin typeface="+mn-lt"/>
              </a:rPr>
              <a:t> </a:t>
            </a:r>
          </a:p>
          <a:p>
            <a:pPr algn="ctr"/>
            <a:r>
              <a:rPr lang="en-GB" sz="4000" baseline="30000" dirty="0">
                <a:latin typeface="+mn-lt"/>
              </a:rPr>
              <a:t>B-1050 Brussels</a:t>
            </a:r>
            <a:r>
              <a:rPr lang="en-GB" sz="4000" b="1" baseline="30000" dirty="0">
                <a:latin typeface="+mn-lt"/>
              </a:rPr>
              <a:t> </a:t>
            </a:r>
            <a:r>
              <a:rPr lang="en-GB" sz="4000" baseline="30000" dirty="0">
                <a:solidFill>
                  <a:srgbClr val="006B74"/>
                </a:solidFill>
                <a:latin typeface="+mn-lt"/>
              </a:rPr>
              <a:t>*</a:t>
            </a:r>
            <a:r>
              <a:rPr lang="en-GB" sz="4000" b="1" baseline="30000" dirty="0">
                <a:latin typeface="+mn-lt"/>
              </a:rPr>
              <a:t> </a:t>
            </a:r>
            <a:r>
              <a:rPr lang="en-GB" sz="4000" baseline="30000" dirty="0">
                <a:latin typeface="+mn-lt"/>
              </a:rPr>
              <a:t>Belgium</a:t>
            </a:r>
            <a:endParaRPr lang="en-GB" sz="4000" b="1" baseline="30000" dirty="0">
              <a:latin typeface="+mn-lt"/>
            </a:endParaRPr>
          </a:p>
          <a:p>
            <a:pPr algn="ctr"/>
            <a:r>
              <a:rPr lang="en-GB" sz="4000" baseline="30000" dirty="0">
                <a:latin typeface="+mn-lt"/>
              </a:rPr>
              <a:t>Tel: + 32 (0)2 626 25 55</a:t>
            </a:r>
          </a:p>
          <a:p>
            <a:pPr algn="ctr"/>
            <a:r>
              <a:rPr lang="en-GB" sz="4000" b="1" baseline="30000" dirty="0" err="1">
                <a:solidFill>
                  <a:srgbClr val="006B74"/>
                </a:solidFill>
                <a:latin typeface="+mn-lt"/>
              </a:rPr>
              <a:t>www.efpia.eu</a:t>
            </a:r>
            <a:r>
              <a:rPr lang="en-GB" sz="4000" b="1" baseline="30000" dirty="0">
                <a:solidFill>
                  <a:srgbClr val="006B74"/>
                </a:solidFill>
                <a:latin typeface="+mn-lt"/>
              </a:rPr>
              <a:t> </a:t>
            </a:r>
            <a:r>
              <a:rPr lang="en-GB" sz="4000" baseline="30000" dirty="0">
                <a:solidFill>
                  <a:srgbClr val="006B74"/>
                </a:solidFill>
                <a:latin typeface="+mn-lt"/>
              </a:rPr>
              <a:t>*</a:t>
            </a:r>
            <a:r>
              <a:rPr lang="en-GB" sz="4000" b="1" baseline="30000" dirty="0">
                <a:solidFill>
                  <a:srgbClr val="006B74"/>
                </a:solidFill>
                <a:latin typeface="+mn-lt"/>
              </a:rPr>
              <a:t> </a:t>
            </a:r>
            <a:r>
              <a:rPr lang="en-GB" sz="4000" b="1" baseline="30000" dirty="0" err="1">
                <a:solidFill>
                  <a:srgbClr val="006B74"/>
                </a:solidFill>
                <a:latin typeface="+mn-lt"/>
              </a:rPr>
              <a:t>info@efpia.eu</a:t>
            </a:r>
            <a:endParaRPr lang="en-GB" sz="4000" b="1" baseline="30000" dirty="0">
              <a:solidFill>
                <a:srgbClr val="006B74"/>
              </a:solidFill>
              <a:latin typeface="+mn-lt"/>
            </a:endParaRPr>
          </a:p>
        </p:txBody>
      </p:sp>
    </p:spTree>
    <p:extLst>
      <p:ext uri="{BB962C8B-B14F-4D97-AF65-F5344CB8AC3E}">
        <p14:creationId xmlns:p14="http://schemas.microsoft.com/office/powerpoint/2010/main" val="1021179277"/>
      </p:ext>
    </p:extLst>
  </p:cSld>
  <p:clrMapOvr>
    <a:masterClrMapping/>
  </p:clrMapOvr>
  <p:transition xmlns:p14="http://schemas.microsoft.com/office/powerpoint/2010/main" spd="slow" advClick="0" advTm="300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bwMode="auto">
          <a:xfrm>
            <a:off x="1605217" y="922067"/>
            <a:ext cx="14446946" cy="181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kern="1200">
                <a:solidFill>
                  <a:srgbClr val="008898"/>
                </a:solidFill>
                <a:latin typeface="Arial" pitchFamily="34" charset="0"/>
                <a:ea typeface="ＭＳ Ｐゴシック" pitchFamily="34" charset="-128"/>
                <a:cs typeface="Arial" pitchFamily="34" charset="0"/>
              </a:defRPr>
            </a:lvl1pPr>
            <a:lvl2pPr algn="l" rtl="0" eaLnBrk="0" fontAlgn="base" hangingPunct="0">
              <a:spcBef>
                <a:spcPct val="0"/>
              </a:spcBef>
              <a:spcAft>
                <a:spcPct val="0"/>
              </a:spcAft>
              <a:defRPr sz="3000" b="1">
                <a:solidFill>
                  <a:srgbClr val="008898"/>
                </a:solidFill>
                <a:latin typeface="Arial" pitchFamily="34" charset="0"/>
                <a:ea typeface="ＭＳ Ｐゴシック" pitchFamily="34" charset="-128"/>
                <a:cs typeface="Arial" charset="0"/>
              </a:defRPr>
            </a:lvl2pPr>
            <a:lvl3pPr algn="l" rtl="0" eaLnBrk="0" fontAlgn="base" hangingPunct="0">
              <a:spcBef>
                <a:spcPct val="0"/>
              </a:spcBef>
              <a:spcAft>
                <a:spcPct val="0"/>
              </a:spcAft>
              <a:defRPr sz="3000" b="1">
                <a:solidFill>
                  <a:srgbClr val="008898"/>
                </a:solidFill>
                <a:latin typeface="Arial" pitchFamily="34" charset="0"/>
                <a:ea typeface="ＭＳ Ｐゴシック" pitchFamily="34" charset="-128"/>
                <a:cs typeface="Arial" charset="0"/>
              </a:defRPr>
            </a:lvl3pPr>
            <a:lvl4pPr algn="l" rtl="0" eaLnBrk="0" fontAlgn="base" hangingPunct="0">
              <a:spcBef>
                <a:spcPct val="0"/>
              </a:spcBef>
              <a:spcAft>
                <a:spcPct val="0"/>
              </a:spcAft>
              <a:defRPr sz="3000" b="1">
                <a:solidFill>
                  <a:srgbClr val="008898"/>
                </a:solidFill>
                <a:latin typeface="Arial" pitchFamily="34" charset="0"/>
                <a:ea typeface="ＭＳ Ｐゴシック" pitchFamily="34" charset="-128"/>
                <a:cs typeface="Arial" charset="0"/>
              </a:defRPr>
            </a:lvl4pPr>
            <a:lvl5pPr algn="l" rtl="0" eaLnBrk="0" fontAlgn="base" hangingPunct="0">
              <a:spcBef>
                <a:spcPct val="0"/>
              </a:spcBef>
              <a:spcAft>
                <a:spcPct val="0"/>
              </a:spcAft>
              <a:defRPr sz="3000" b="1">
                <a:solidFill>
                  <a:srgbClr val="008898"/>
                </a:solidFill>
                <a:latin typeface="Arial" pitchFamily="34" charset="0"/>
                <a:ea typeface="ＭＳ Ｐゴシック" pitchFamily="34" charset="-128"/>
                <a:cs typeface="Arial" charset="0"/>
              </a:defRPr>
            </a:lvl5pPr>
            <a:lvl6pPr marL="457200" algn="l" rtl="0" fontAlgn="base">
              <a:spcBef>
                <a:spcPct val="0"/>
              </a:spcBef>
              <a:spcAft>
                <a:spcPct val="0"/>
              </a:spcAft>
              <a:defRPr sz="3000" b="1">
                <a:solidFill>
                  <a:srgbClr val="008898"/>
                </a:solidFill>
                <a:latin typeface="Arial" pitchFamily="34" charset="0"/>
                <a:ea typeface="ＭＳ Ｐゴシック" pitchFamily="34" charset="-128"/>
              </a:defRPr>
            </a:lvl6pPr>
            <a:lvl7pPr marL="914400" algn="l" rtl="0" fontAlgn="base">
              <a:spcBef>
                <a:spcPct val="0"/>
              </a:spcBef>
              <a:spcAft>
                <a:spcPct val="0"/>
              </a:spcAft>
              <a:defRPr sz="3000" b="1">
                <a:solidFill>
                  <a:srgbClr val="008898"/>
                </a:solidFill>
                <a:latin typeface="Arial" pitchFamily="34" charset="0"/>
                <a:ea typeface="ＭＳ Ｐゴシック" pitchFamily="34" charset="-128"/>
              </a:defRPr>
            </a:lvl7pPr>
            <a:lvl8pPr marL="1371600" algn="l" rtl="0" fontAlgn="base">
              <a:spcBef>
                <a:spcPct val="0"/>
              </a:spcBef>
              <a:spcAft>
                <a:spcPct val="0"/>
              </a:spcAft>
              <a:defRPr sz="3000" b="1">
                <a:solidFill>
                  <a:srgbClr val="008898"/>
                </a:solidFill>
                <a:latin typeface="Arial" pitchFamily="34" charset="0"/>
                <a:ea typeface="ＭＳ Ｐゴシック" pitchFamily="34" charset="-128"/>
              </a:defRPr>
            </a:lvl8pPr>
            <a:lvl9pPr marL="1828800" algn="l" rtl="0" fontAlgn="base">
              <a:spcBef>
                <a:spcPct val="0"/>
              </a:spcBef>
              <a:spcAft>
                <a:spcPct val="0"/>
              </a:spcAft>
              <a:defRPr sz="3000" b="1">
                <a:solidFill>
                  <a:srgbClr val="008898"/>
                </a:solidFill>
                <a:latin typeface="Arial" pitchFamily="34" charset="0"/>
                <a:ea typeface="ＭＳ Ｐゴシック" pitchFamily="34" charset="-128"/>
              </a:defRPr>
            </a:lvl9pPr>
          </a:lstStyle>
          <a:p>
            <a:pPr algn="ctr"/>
            <a:r>
              <a:rPr lang="en-US" altLang="en-US" sz="5400" dirty="0"/>
              <a:t>Why is managing </a:t>
            </a:r>
            <a:r>
              <a:rPr lang="en-US" altLang="en-US" sz="5400" dirty="0" smtClean="0"/>
              <a:t>environmental impacts from pharmaceuticals important?</a:t>
            </a:r>
            <a:endParaRPr lang="en-US" sz="5400" dirty="0"/>
          </a:p>
        </p:txBody>
      </p:sp>
      <p:sp>
        <p:nvSpPr>
          <p:cNvPr id="3" name="Content Placeholder 4"/>
          <p:cNvSpPr>
            <a:spLocks noGrp="1"/>
          </p:cNvSpPr>
          <p:nvPr/>
        </p:nvSpPr>
        <p:spPr bwMode="auto">
          <a:xfrm>
            <a:off x="1252422" y="3016154"/>
            <a:ext cx="15769927" cy="829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F5841F"/>
              </a:buClr>
              <a:buFont typeface="Wingdings 2" pitchFamily="18" charset="2"/>
              <a:buChar char=""/>
              <a:defRPr sz="2400" b="1" kern="1200">
                <a:solidFill>
                  <a:srgbClr val="77787B"/>
                </a:solidFill>
                <a:latin typeface="Arial" pitchFamily="34" charset="0"/>
                <a:ea typeface="ＭＳ Ｐゴシック" pitchFamily="34" charset="-128"/>
                <a:cs typeface="Arial" pitchFamily="34" charset="0"/>
              </a:defRPr>
            </a:lvl1pPr>
            <a:lvl2pPr marL="627063" indent="-285750" algn="l" rtl="0" eaLnBrk="0" fontAlgn="base" hangingPunct="0">
              <a:spcBef>
                <a:spcPct val="20000"/>
              </a:spcBef>
              <a:spcAft>
                <a:spcPct val="0"/>
              </a:spcAft>
              <a:buClr>
                <a:srgbClr val="008898"/>
              </a:buClr>
              <a:buFont typeface="Wingdings 2" pitchFamily="18" charset="2"/>
              <a:buChar char=""/>
              <a:defRPr sz="2000" kern="1200">
                <a:solidFill>
                  <a:srgbClr val="77787B"/>
                </a:solidFill>
                <a:latin typeface="Arial" pitchFamily="34" charset="0"/>
                <a:ea typeface="ＭＳ Ｐゴシック" pitchFamily="34" charset="-128"/>
                <a:cs typeface="Arial" pitchFamily="34" charset="0"/>
              </a:defRPr>
            </a:lvl2pPr>
            <a:lvl3pPr marL="896938" indent="-228600" algn="l" rtl="0" eaLnBrk="0" fontAlgn="base" hangingPunct="0">
              <a:spcBef>
                <a:spcPct val="20000"/>
              </a:spcBef>
              <a:spcAft>
                <a:spcPct val="0"/>
              </a:spcAft>
              <a:buClr>
                <a:srgbClr val="9ACA3C"/>
              </a:buClr>
              <a:buFont typeface="Wingdings 2" pitchFamily="18" charset="2"/>
              <a:buChar char=""/>
              <a:defRPr kern="1200">
                <a:solidFill>
                  <a:srgbClr val="77787B"/>
                </a:solidFill>
                <a:latin typeface="Arial" pitchFamily="34" charset="0"/>
                <a:ea typeface="ＭＳ Ｐゴシック" pitchFamily="34" charset="-128"/>
                <a:cs typeface="Arial" pitchFamily="34" charset="0"/>
              </a:defRPr>
            </a:lvl3pPr>
            <a:lvl4pPr marL="1169988" indent="-228600" algn="l" rtl="0" eaLnBrk="0" fontAlgn="base" hangingPunct="0">
              <a:spcBef>
                <a:spcPct val="20000"/>
              </a:spcBef>
              <a:spcAft>
                <a:spcPct val="0"/>
              </a:spcAft>
              <a:buClr>
                <a:srgbClr val="A40E67"/>
              </a:buClr>
              <a:buFont typeface="Wingdings 2" pitchFamily="18" charset="2"/>
              <a:buChar char=""/>
              <a:defRPr sz="1600" kern="1200">
                <a:solidFill>
                  <a:srgbClr val="77787B"/>
                </a:solidFill>
                <a:latin typeface="Arial" pitchFamily="34" charset="0"/>
                <a:ea typeface="ＭＳ Ｐゴシック" pitchFamily="34" charset="-128"/>
                <a:cs typeface="Arial" pitchFamily="34" charset="0"/>
              </a:defRPr>
            </a:lvl4pPr>
            <a:lvl5pPr marL="1433513" indent="-228600" algn="l" rtl="0" eaLnBrk="0" fontAlgn="base" hangingPunct="0">
              <a:spcBef>
                <a:spcPct val="20000"/>
              </a:spcBef>
              <a:spcAft>
                <a:spcPct val="0"/>
              </a:spcAft>
              <a:buClr>
                <a:srgbClr val="DDB10A"/>
              </a:buClr>
              <a:buFont typeface="Wingdings 2" pitchFamily="18" charset="2"/>
              <a:buChar char=""/>
              <a:defRPr sz="1400" kern="1200">
                <a:solidFill>
                  <a:srgbClr val="77787B"/>
                </a:solidFill>
                <a:latin typeface="Arial" pitchFamily="34" charset="0"/>
                <a:ea typeface="ＭＳ Ｐゴシック"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4400" dirty="0" smtClean="0"/>
              <a:t>First, and foremost, we all need to do what we can to protect the environment.</a:t>
            </a:r>
          </a:p>
          <a:p>
            <a:pPr lvl="1" algn="just"/>
            <a:r>
              <a:rPr lang="en-US" sz="4400" dirty="0" smtClean="0"/>
              <a:t>The ecosystem serves our community, protecting it improves quality of life</a:t>
            </a:r>
          </a:p>
          <a:p>
            <a:pPr algn="just"/>
            <a:r>
              <a:rPr lang="en-US" sz="4400" dirty="0" smtClean="0"/>
              <a:t>It’s good “business-sense”</a:t>
            </a:r>
          </a:p>
          <a:p>
            <a:pPr lvl="1" algn="just"/>
            <a:r>
              <a:rPr lang="en-US" sz="4400" dirty="0" smtClean="0"/>
              <a:t>Stakeholder concerns are prompting regulators to take actions that will impact our business model</a:t>
            </a:r>
          </a:p>
          <a:p>
            <a:pPr lvl="1" algn="just"/>
            <a:r>
              <a:rPr lang="en-US" sz="4400" dirty="0" smtClean="0"/>
              <a:t>Sustainable investors and product procurement programs are extending their research across the supply chain and considering the addition of “environmental considerations” to their decision-making process </a:t>
            </a:r>
            <a:endParaRPr lang="en-US" sz="4400" dirty="0"/>
          </a:p>
        </p:txBody>
      </p:sp>
    </p:spTree>
    <p:extLst>
      <p:ext uri="{BB962C8B-B14F-4D97-AF65-F5344CB8AC3E}">
        <p14:creationId xmlns:p14="http://schemas.microsoft.com/office/powerpoint/2010/main" val="25224134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5" name="Title 1"/>
          <p:cNvSpPr>
            <a:spLocks noGrp="1"/>
          </p:cNvSpPr>
          <p:nvPr>
            <p:ph type="title" idx="4294967295"/>
          </p:nvPr>
        </p:nvSpPr>
        <p:spPr>
          <a:xfrm>
            <a:off x="0" y="1119188"/>
            <a:ext cx="16635413" cy="984250"/>
          </a:xfrm>
        </p:spPr>
        <p:txBody>
          <a:bodyPr/>
          <a:lstStyle/>
          <a:p>
            <a:pPr algn="ctr"/>
            <a:r>
              <a:rPr lang="en-US" altLang="en-US" sz="6000" b="1" dirty="0" smtClean="0">
                <a:solidFill>
                  <a:srgbClr val="008898"/>
                </a:solidFill>
              </a:rPr>
              <a:t>Stakeholders voicing their concerns</a:t>
            </a:r>
          </a:p>
        </p:txBody>
      </p:sp>
      <p:pic>
        <p:nvPicPr>
          <p:cNvPr id="246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525" y="8578850"/>
            <a:ext cx="2329962" cy="88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6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716" y="8477250"/>
            <a:ext cx="1078524" cy="139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60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0519" y="8534400"/>
            <a:ext cx="29014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60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63900" y="8572503"/>
            <a:ext cx="1781908" cy="156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61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2232" y="10147303"/>
            <a:ext cx="4604240" cy="346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1298116" y="10512426"/>
            <a:ext cx="30099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a:spLocks noChangeArrowheads="1"/>
          </p:cNvSpPr>
          <p:nvPr/>
        </p:nvSpPr>
        <p:spPr bwMode="auto">
          <a:xfrm>
            <a:off x="6101863" y="8442329"/>
            <a:ext cx="530470" cy="638174"/>
          </a:xfrm>
          <a:prstGeom prst="ellipse">
            <a:avLst/>
          </a:prstGeom>
          <a:solidFill>
            <a:schemeClr val="accent1"/>
          </a:solidFill>
          <a:ln w="9525" algn="ctr">
            <a:solidFill>
              <a:schemeClr val="bg2"/>
            </a:solidFill>
            <a:round/>
            <a:headEnd type="none" w="lg" len="lg"/>
            <a:tailEnd type="none" w="lg" len="lg"/>
          </a:ln>
        </p:spPr>
        <p:txBody>
          <a:bodyPr wrap="none" lIns="182880" tIns="182880" rIns="182880" bIns="182880" anchor="ctr"/>
          <a:lstStyle>
            <a:lvl1pPr eaLnBrk="0" hangingPunct="0">
              <a:spcBef>
                <a:spcPct val="20000"/>
              </a:spcBef>
              <a:defRPr sz="2400" b="1">
                <a:solidFill>
                  <a:schemeClr val="tx1"/>
                </a:solidFill>
                <a:latin typeface="Calibri" pitchFamily="34" charset="0"/>
                <a:cs typeface="Arial" charset="0"/>
              </a:defRPr>
            </a:lvl1pPr>
            <a:lvl2pPr marL="742950" indent="-285750" eaLnBrk="0" hangingPunct="0">
              <a:buClr>
                <a:srgbClr val="0070C0"/>
              </a:buClr>
              <a:buFont typeface="Wingdings" pitchFamily="2" charset="2"/>
              <a:buChar char="§"/>
              <a:defRPr sz="2400">
                <a:solidFill>
                  <a:schemeClr val="tx1"/>
                </a:solidFill>
                <a:latin typeface="Calibri" pitchFamily="34" charset="0"/>
                <a:cs typeface="Arial" charset="0"/>
              </a:defRPr>
            </a:lvl2pPr>
            <a:lvl3pPr marL="1143000" indent="-228600" eaLnBrk="0" hangingPunct="0">
              <a:buClr>
                <a:srgbClr val="0070C0"/>
              </a:buClr>
              <a:buFont typeface="Wingdings" pitchFamily="2" charset="2"/>
              <a:buChar char="w"/>
              <a:defRPr sz="2400">
                <a:solidFill>
                  <a:schemeClr val="tx1"/>
                </a:solidFill>
                <a:latin typeface="Calibri" pitchFamily="34" charset="0"/>
                <a:cs typeface="Arial" charset="0"/>
              </a:defRPr>
            </a:lvl3pPr>
            <a:lvl4pPr marL="1600200" indent="-228600" eaLnBrk="0" hangingPunct="0">
              <a:buClr>
                <a:srgbClr val="0070C0"/>
              </a:buClr>
              <a:buFont typeface="Arial" charset="0"/>
              <a:buChar char="–"/>
              <a:defRPr sz="2400">
                <a:solidFill>
                  <a:schemeClr val="tx1"/>
                </a:solidFill>
                <a:latin typeface="Calibri" pitchFamily="34" charset="0"/>
                <a:cs typeface="Arial" charset="0"/>
              </a:defRPr>
            </a:lvl4pPr>
            <a:lvl5pPr marL="2057400" indent="-228600" eaLnBrk="0" hangingPunct="0">
              <a:buClr>
                <a:srgbClr val="0070C0"/>
              </a:buClr>
              <a:buFont typeface="Arial" charset="0"/>
              <a:buChar char="–"/>
              <a:defRPr sz="2400">
                <a:solidFill>
                  <a:schemeClr val="tx1"/>
                </a:solidFill>
                <a:latin typeface="Calibri" pitchFamily="34" charset="0"/>
                <a:cs typeface="Arial" charset="0"/>
              </a:defRPr>
            </a:lvl5pPr>
            <a:lvl6pPr marL="25146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6pPr>
            <a:lvl7pPr marL="29718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7pPr>
            <a:lvl8pPr marL="34290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8pPr>
            <a:lvl9pPr marL="38862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9pPr>
          </a:lstStyle>
          <a:p>
            <a:pPr algn="ctr">
              <a:spcBef>
                <a:spcPct val="0"/>
              </a:spcBef>
            </a:pPr>
            <a:r>
              <a:rPr lang="en-US" altLang="en-US" sz="2800" dirty="0">
                <a:latin typeface="Arial" charset="0"/>
              </a:rPr>
              <a:t>2</a:t>
            </a:r>
          </a:p>
        </p:txBody>
      </p:sp>
      <p:pic>
        <p:nvPicPr>
          <p:cNvPr id="24607" name="Picture 3"/>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534401" y="8502650"/>
            <a:ext cx="1140070" cy="178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Oval 53"/>
          <p:cNvSpPr>
            <a:spLocks noChangeArrowheads="1"/>
          </p:cNvSpPr>
          <p:nvPr/>
        </p:nvSpPr>
        <p:spPr bwMode="auto">
          <a:xfrm>
            <a:off x="10767647" y="8442326"/>
            <a:ext cx="530470" cy="638176"/>
          </a:xfrm>
          <a:prstGeom prst="ellipse">
            <a:avLst/>
          </a:prstGeom>
          <a:solidFill>
            <a:schemeClr val="accent1"/>
          </a:solidFill>
          <a:ln w="9525" algn="ctr">
            <a:solidFill>
              <a:schemeClr val="bg2"/>
            </a:solidFill>
            <a:round/>
            <a:headEnd type="none" w="lg" len="lg"/>
            <a:tailEnd type="none" w="lg" len="lg"/>
          </a:ln>
        </p:spPr>
        <p:txBody>
          <a:bodyPr wrap="none" lIns="182880" tIns="182880" rIns="182880" bIns="182880" anchor="ctr"/>
          <a:lstStyle>
            <a:lvl1pPr eaLnBrk="0" hangingPunct="0">
              <a:spcBef>
                <a:spcPct val="20000"/>
              </a:spcBef>
              <a:defRPr sz="2400" b="1">
                <a:solidFill>
                  <a:schemeClr val="tx1"/>
                </a:solidFill>
                <a:latin typeface="Calibri" pitchFamily="34" charset="0"/>
                <a:cs typeface="Arial" charset="0"/>
              </a:defRPr>
            </a:lvl1pPr>
            <a:lvl2pPr marL="742950" indent="-285750" eaLnBrk="0" hangingPunct="0">
              <a:buClr>
                <a:srgbClr val="0070C0"/>
              </a:buClr>
              <a:buFont typeface="Wingdings" pitchFamily="2" charset="2"/>
              <a:buChar char="§"/>
              <a:defRPr sz="2400">
                <a:solidFill>
                  <a:schemeClr val="tx1"/>
                </a:solidFill>
                <a:latin typeface="Calibri" pitchFamily="34" charset="0"/>
                <a:cs typeface="Arial" charset="0"/>
              </a:defRPr>
            </a:lvl2pPr>
            <a:lvl3pPr marL="1143000" indent="-228600" eaLnBrk="0" hangingPunct="0">
              <a:buClr>
                <a:srgbClr val="0070C0"/>
              </a:buClr>
              <a:buFont typeface="Wingdings" pitchFamily="2" charset="2"/>
              <a:buChar char="w"/>
              <a:defRPr sz="2400">
                <a:solidFill>
                  <a:schemeClr val="tx1"/>
                </a:solidFill>
                <a:latin typeface="Calibri" pitchFamily="34" charset="0"/>
                <a:cs typeface="Arial" charset="0"/>
              </a:defRPr>
            </a:lvl3pPr>
            <a:lvl4pPr marL="1600200" indent="-228600" eaLnBrk="0" hangingPunct="0">
              <a:buClr>
                <a:srgbClr val="0070C0"/>
              </a:buClr>
              <a:buFont typeface="Arial" charset="0"/>
              <a:buChar char="–"/>
              <a:defRPr sz="2400">
                <a:solidFill>
                  <a:schemeClr val="tx1"/>
                </a:solidFill>
                <a:latin typeface="Calibri" pitchFamily="34" charset="0"/>
                <a:cs typeface="Arial" charset="0"/>
              </a:defRPr>
            </a:lvl4pPr>
            <a:lvl5pPr marL="2057400" indent="-228600" eaLnBrk="0" hangingPunct="0">
              <a:buClr>
                <a:srgbClr val="0070C0"/>
              </a:buClr>
              <a:buFont typeface="Arial" charset="0"/>
              <a:buChar char="–"/>
              <a:defRPr sz="2400">
                <a:solidFill>
                  <a:schemeClr val="tx1"/>
                </a:solidFill>
                <a:latin typeface="Calibri" pitchFamily="34" charset="0"/>
                <a:cs typeface="Arial" charset="0"/>
              </a:defRPr>
            </a:lvl5pPr>
            <a:lvl6pPr marL="25146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6pPr>
            <a:lvl7pPr marL="29718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7pPr>
            <a:lvl8pPr marL="34290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8pPr>
            <a:lvl9pPr marL="38862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9pPr>
          </a:lstStyle>
          <a:p>
            <a:pPr algn="ctr">
              <a:spcBef>
                <a:spcPct val="0"/>
              </a:spcBef>
            </a:pPr>
            <a:r>
              <a:rPr lang="en-US" altLang="en-US" sz="2800" dirty="0">
                <a:latin typeface="Arial" charset="0"/>
              </a:rPr>
              <a:t>3</a:t>
            </a:r>
          </a:p>
        </p:txBody>
      </p:sp>
      <p:sp>
        <p:nvSpPr>
          <p:cNvPr id="55" name="Oval 54"/>
          <p:cNvSpPr>
            <a:spLocks noChangeArrowheads="1"/>
          </p:cNvSpPr>
          <p:nvPr/>
        </p:nvSpPr>
        <p:spPr bwMode="auto">
          <a:xfrm>
            <a:off x="15283964" y="8447015"/>
            <a:ext cx="530468" cy="638174"/>
          </a:xfrm>
          <a:prstGeom prst="ellipse">
            <a:avLst/>
          </a:prstGeom>
          <a:solidFill>
            <a:schemeClr val="accent1"/>
          </a:solidFill>
          <a:ln w="9525" algn="ctr">
            <a:solidFill>
              <a:schemeClr val="bg2"/>
            </a:solidFill>
            <a:round/>
            <a:headEnd type="none" w="lg" len="lg"/>
            <a:tailEnd type="none" w="lg" len="lg"/>
          </a:ln>
        </p:spPr>
        <p:txBody>
          <a:bodyPr wrap="none" lIns="182880" tIns="182880" rIns="182880" bIns="182880" anchor="ctr"/>
          <a:lstStyle>
            <a:lvl1pPr eaLnBrk="0" hangingPunct="0">
              <a:spcBef>
                <a:spcPct val="20000"/>
              </a:spcBef>
              <a:defRPr sz="2400" b="1">
                <a:solidFill>
                  <a:schemeClr val="tx1"/>
                </a:solidFill>
                <a:latin typeface="Calibri" pitchFamily="34" charset="0"/>
                <a:cs typeface="Arial" charset="0"/>
              </a:defRPr>
            </a:lvl1pPr>
            <a:lvl2pPr marL="742950" indent="-285750" eaLnBrk="0" hangingPunct="0">
              <a:buClr>
                <a:srgbClr val="0070C0"/>
              </a:buClr>
              <a:buFont typeface="Wingdings" pitchFamily="2" charset="2"/>
              <a:buChar char="§"/>
              <a:defRPr sz="2400">
                <a:solidFill>
                  <a:schemeClr val="tx1"/>
                </a:solidFill>
                <a:latin typeface="Calibri" pitchFamily="34" charset="0"/>
                <a:cs typeface="Arial" charset="0"/>
              </a:defRPr>
            </a:lvl2pPr>
            <a:lvl3pPr marL="1143000" indent="-228600" eaLnBrk="0" hangingPunct="0">
              <a:buClr>
                <a:srgbClr val="0070C0"/>
              </a:buClr>
              <a:buFont typeface="Wingdings" pitchFamily="2" charset="2"/>
              <a:buChar char="w"/>
              <a:defRPr sz="2400">
                <a:solidFill>
                  <a:schemeClr val="tx1"/>
                </a:solidFill>
                <a:latin typeface="Calibri" pitchFamily="34" charset="0"/>
                <a:cs typeface="Arial" charset="0"/>
              </a:defRPr>
            </a:lvl3pPr>
            <a:lvl4pPr marL="1600200" indent="-228600" eaLnBrk="0" hangingPunct="0">
              <a:buClr>
                <a:srgbClr val="0070C0"/>
              </a:buClr>
              <a:buFont typeface="Arial" charset="0"/>
              <a:buChar char="–"/>
              <a:defRPr sz="2400">
                <a:solidFill>
                  <a:schemeClr val="tx1"/>
                </a:solidFill>
                <a:latin typeface="Calibri" pitchFamily="34" charset="0"/>
                <a:cs typeface="Arial" charset="0"/>
              </a:defRPr>
            </a:lvl4pPr>
            <a:lvl5pPr marL="2057400" indent="-228600" eaLnBrk="0" hangingPunct="0">
              <a:buClr>
                <a:srgbClr val="0070C0"/>
              </a:buClr>
              <a:buFont typeface="Arial" charset="0"/>
              <a:buChar char="–"/>
              <a:defRPr sz="2400">
                <a:solidFill>
                  <a:schemeClr val="tx1"/>
                </a:solidFill>
                <a:latin typeface="Calibri" pitchFamily="34" charset="0"/>
                <a:cs typeface="Arial" charset="0"/>
              </a:defRPr>
            </a:lvl5pPr>
            <a:lvl6pPr marL="25146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6pPr>
            <a:lvl7pPr marL="29718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7pPr>
            <a:lvl8pPr marL="34290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8pPr>
            <a:lvl9pPr marL="38862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9pPr>
          </a:lstStyle>
          <a:p>
            <a:pPr algn="ctr">
              <a:spcBef>
                <a:spcPct val="0"/>
              </a:spcBef>
            </a:pPr>
            <a:r>
              <a:rPr lang="en-US" altLang="en-US" sz="2800" dirty="0">
                <a:latin typeface="Arial" charset="0"/>
              </a:rPr>
              <a:t>4</a:t>
            </a:r>
          </a:p>
        </p:txBody>
      </p:sp>
      <p:sp>
        <p:nvSpPr>
          <p:cNvPr id="62" name="Oval 61"/>
          <p:cNvSpPr>
            <a:spLocks noChangeArrowheads="1"/>
          </p:cNvSpPr>
          <p:nvPr/>
        </p:nvSpPr>
        <p:spPr bwMode="auto">
          <a:xfrm>
            <a:off x="811825" y="8540750"/>
            <a:ext cx="527538" cy="635000"/>
          </a:xfrm>
          <a:prstGeom prst="ellipse">
            <a:avLst/>
          </a:prstGeom>
          <a:solidFill>
            <a:schemeClr val="accent1"/>
          </a:solidFill>
          <a:ln w="9525" algn="ctr">
            <a:solidFill>
              <a:schemeClr val="bg2"/>
            </a:solidFill>
            <a:round/>
            <a:headEnd type="none" w="lg" len="lg"/>
            <a:tailEnd type="none" w="lg" len="lg"/>
          </a:ln>
        </p:spPr>
        <p:txBody>
          <a:bodyPr wrap="none" lIns="182880" tIns="182880" rIns="182880" bIns="182880" anchor="ctr"/>
          <a:lstStyle>
            <a:lvl1pPr eaLnBrk="0" hangingPunct="0">
              <a:spcBef>
                <a:spcPct val="20000"/>
              </a:spcBef>
              <a:defRPr sz="2400" b="1">
                <a:solidFill>
                  <a:schemeClr val="tx1"/>
                </a:solidFill>
                <a:latin typeface="Calibri" pitchFamily="34" charset="0"/>
                <a:cs typeface="Arial" charset="0"/>
              </a:defRPr>
            </a:lvl1pPr>
            <a:lvl2pPr marL="742950" indent="-285750" eaLnBrk="0" hangingPunct="0">
              <a:buClr>
                <a:srgbClr val="0070C0"/>
              </a:buClr>
              <a:buFont typeface="Wingdings" pitchFamily="2" charset="2"/>
              <a:buChar char="§"/>
              <a:defRPr sz="2400">
                <a:solidFill>
                  <a:schemeClr val="tx1"/>
                </a:solidFill>
                <a:latin typeface="Calibri" pitchFamily="34" charset="0"/>
                <a:cs typeface="Arial" charset="0"/>
              </a:defRPr>
            </a:lvl2pPr>
            <a:lvl3pPr marL="1143000" indent="-228600" eaLnBrk="0" hangingPunct="0">
              <a:buClr>
                <a:srgbClr val="0070C0"/>
              </a:buClr>
              <a:buFont typeface="Wingdings" pitchFamily="2" charset="2"/>
              <a:buChar char="w"/>
              <a:defRPr sz="2400">
                <a:solidFill>
                  <a:schemeClr val="tx1"/>
                </a:solidFill>
                <a:latin typeface="Calibri" pitchFamily="34" charset="0"/>
                <a:cs typeface="Arial" charset="0"/>
              </a:defRPr>
            </a:lvl3pPr>
            <a:lvl4pPr marL="1600200" indent="-228600" eaLnBrk="0" hangingPunct="0">
              <a:buClr>
                <a:srgbClr val="0070C0"/>
              </a:buClr>
              <a:buFont typeface="Arial" charset="0"/>
              <a:buChar char="–"/>
              <a:defRPr sz="2400">
                <a:solidFill>
                  <a:schemeClr val="tx1"/>
                </a:solidFill>
                <a:latin typeface="Calibri" pitchFamily="34" charset="0"/>
                <a:cs typeface="Arial" charset="0"/>
              </a:defRPr>
            </a:lvl4pPr>
            <a:lvl5pPr marL="2057400" indent="-228600" eaLnBrk="0" hangingPunct="0">
              <a:buClr>
                <a:srgbClr val="0070C0"/>
              </a:buClr>
              <a:buFont typeface="Arial" charset="0"/>
              <a:buChar char="–"/>
              <a:defRPr sz="2400">
                <a:solidFill>
                  <a:schemeClr val="tx1"/>
                </a:solidFill>
                <a:latin typeface="Calibri" pitchFamily="34" charset="0"/>
                <a:cs typeface="Arial" charset="0"/>
              </a:defRPr>
            </a:lvl5pPr>
            <a:lvl6pPr marL="25146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6pPr>
            <a:lvl7pPr marL="29718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7pPr>
            <a:lvl8pPr marL="34290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8pPr>
            <a:lvl9pPr marL="3886200" indent="-228600" eaLnBrk="0" fontAlgn="base" hangingPunct="0">
              <a:spcBef>
                <a:spcPct val="0"/>
              </a:spcBef>
              <a:spcAft>
                <a:spcPct val="0"/>
              </a:spcAft>
              <a:buClr>
                <a:srgbClr val="0070C0"/>
              </a:buClr>
              <a:buFont typeface="Arial" charset="0"/>
              <a:buChar char="–"/>
              <a:defRPr sz="2400">
                <a:solidFill>
                  <a:schemeClr val="tx1"/>
                </a:solidFill>
                <a:latin typeface="Calibri" pitchFamily="34" charset="0"/>
                <a:cs typeface="Arial" charset="0"/>
              </a:defRPr>
            </a:lvl9pPr>
          </a:lstStyle>
          <a:p>
            <a:pPr algn="ctr">
              <a:spcBef>
                <a:spcPct val="0"/>
              </a:spcBef>
            </a:pPr>
            <a:r>
              <a:rPr lang="en-US" altLang="en-US" sz="2800" dirty="0">
                <a:latin typeface="Arial" charset="0"/>
              </a:rPr>
              <a:t>1</a:t>
            </a:r>
          </a:p>
        </p:txBody>
      </p:sp>
      <p:pic>
        <p:nvPicPr>
          <p:cNvPr id="104450" name="Picture 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5064154" y="10283826"/>
            <a:ext cx="2231053" cy="183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1" name="Picture 3"/>
          <p:cNvPicPr>
            <a:picLocks noChangeAspect="1" noChangeArrowheads="1"/>
          </p:cNvPicPr>
          <p:nvPr/>
        </p:nvPicPr>
        <p:blipFill>
          <a:blip r:embed="rId11" cstate="email">
            <a:extLst>
              <a:ext uri="{28A0092B-C50C-407E-A947-70E740481C1C}">
                <a14:useLocalDpi xmlns:a14="http://schemas.microsoft.com/office/drawing/2010/main" val="0"/>
              </a:ext>
            </a:extLst>
          </a:blip>
          <a:srcRect t="68011"/>
          <a:stretch>
            <a:fillRect/>
          </a:stretch>
        </p:blipFill>
        <p:spPr bwMode="auto">
          <a:xfrm>
            <a:off x="1591086" y="11842442"/>
            <a:ext cx="4056509" cy="36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3"/>
          <p:cNvPicPr>
            <a:picLocks noChangeAspect="1" noChangeArrowheads="1"/>
          </p:cNvPicPr>
          <p:nvPr/>
        </p:nvPicPr>
        <p:blipFill>
          <a:blip r:embed="rId12" cstate="email">
            <a:extLst>
              <a:ext uri="{28A0092B-C50C-407E-A947-70E740481C1C}">
                <a14:useLocalDpi xmlns:a14="http://schemas.microsoft.com/office/drawing/2010/main" val="0"/>
              </a:ext>
            </a:extLst>
          </a:blip>
          <a:srcRect b="61322"/>
          <a:stretch>
            <a:fillRect/>
          </a:stretch>
        </p:blipFill>
        <p:spPr bwMode="auto">
          <a:xfrm>
            <a:off x="-26377" y="9832976"/>
            <a:ext cx="5694486" cy="619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2" name="Picture 4"/>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6891" y="10474329"/>
            <a:ext cx="5694486" cy="1463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5741" y="2706533"/>
            <a:ext cx="17781230" cy="4801314"/>
          </a:xfrm>
          <a:prstGeom prst="rect">
            <a:avLst/>
          </a:prstGeom>
          <a:solidFill>
            <a:schemeClr val="accent1"/>
          </a:solidFill>
          <a:ln>
            <a:solidFill>
              <a:srgbClr val="FF9933"/>
            </a:solidFill>
          </a:ln>
        </p:spPr>
        <p:txBody>
          <a:bodyPr wrap="square" lIns="182880" tIns="91440" rIns="182880" bIns="91440">
            <a:spAutoFit/>
          </a:bodyPr>
          <a:lstStyle/>
          <a:p>
            <a:pPr algn="ctr">
              <a:defRPr/>
            </a:pPr>
            <a:r>
              <a:rPr lang="en-US" b="1" dirty="0" smtClean="0">
                <a:latin typeface="Arial" pitchFamily="34" charset="0"/>
                <a:cs typeface="Arial" pitchFamily="34" charset="0"/>
              </a:rPr>
              <a:t>Focus on the Pharmaceutical Supply Chain</a:t>
            </a:r>
            <a:endParaRPr lang="en-US" b="1" dirty="0">
              <a:latin typeface="Arial" pitchFamily="34" charset="0"/>
              <a:cs typeface="Arial" pitchFamily="34" charset="0"/>
            </a:endParaRPr>
          </a:p>
          <a:p>
            <a:pPr>
              <a:defRPr/>
            </a:pPr>
            <a:endParaRPr lang="en-US" sz="2400" b="1" dirty="0">
              <a:latin typeface="Arial" pitchFamily="34" charset="0"/>
              <a:cs typeface="Arial" pitchFamily="34" charset="0"/>
            </a:endParaRPr>
          </a:p>
          <a:p>
            <a:pPr marL="685800" indent="-685800">
              <a:buFont typeface="+mj-lt"/>
              <a:buAutoNum type="arabicPeriod"/>
              <a:defRPr/>
            </a:pPr>
            <a:r>
              <a:rPr lang="en-US" sz="2400" b="1" u="sng" dirty="0">
                <a:latin typeface="Arial" pitchFamily="34" charset="0"/>
                <a:cs typeface="Arial" pitchFamily="34" charset="0"/>
              </a:rPr>
              <a:t>Mistra Pharma </a:t>
            </a:r>
            <a:r>
              <a:rPr lang="en-US" sz="2400" dirty="0">
                <a:latin typeface="Arial" pitchFamily="34" charset="0"/>
                <a:cs typeface="Arial" pitchFamily="34" charset="0"/>
              </a:rPr>
              <a:t>- Swedish research center briefs EU Parliament, recommends including manufacturing losses in drug approval </a:t>
            </a:r>
            <a:r>
              <a:rPr lang="en-US" sz="2400" dirty="0" smtClean="0">
                <a:latin typeface="Arial" pitchFamily="34" charset="0"/>
                <a:cs typeface="Arial" pitchFamily="34" charset="0"/>
              </a:rPr>
              <a:t>decision</a:t>
            </a:r>
            <a:endParaRPr lang="en-US" sz="2400" dirty="0">
              <a:latin typeface="Arial" pitchFamily="34" charset="0"/>
              <a:cs typeface="Arial" pitchFamily="34" charset="0"/>
            </a:endParaRPr>
          </a:p>
          <a:p>
            <a:pPr marL="685800" indent="-685800">
              <a:buFont typeface="+mj-lt"/>
              <a:buAutoNum type="arabicPeriod"/>
              <a:defRPr/>
            </a:pPr>
            <a:endParaRPr lang="en-US" sz="2400" dirty="0">
              <a:latin typeface="Arial" pitchFamily="34" charset="0"/>
              <a:cs typeface="Arial" pitchFamily="34" charset="0"/>
            </a:endParaRPr>
          </a:p>
          <a:p>
            <a:pPr marL="685800" indent="-685800">
              <a:buFont typeface="+mj-lt"/>
              <a:buAutoNum type="arabicPeriod"/>
              <a:defRPr/>
            </a:pPr>
            <a:r>
              <a:rPr lang="en-US" sz="2400" b="1" u="sng" dirty="0">
                <a:latin typeface="Arial" pitchFamily="34" charset="0"/>
                <a:cs typeface="Arial" pitchFamily="34" charset="0"/>
              </a:rPr>
              <a:t>Sum of Us </a:t>
            </a:r>
            <a:r>
              <a:rPr lang="en-US" sz="2400" dirty="0">
                <a:latin typeface="Arial" pitchFamily="34" charset="0"/>
                <a:cs typeface="Arial" pitchFamily="34" charset="0"/>
              </a:rPr>
              <a:t>– Activist group proposes link between antibiotic contamination from Chinese suppliers and  antimicrobial resistance.  The report, ‘Bad Medicines’ names several major </a:t>
            </a:r>
            <a:r>
              <a:rPr lang="en-US" sz="2400" dirty="0" smtClean="0">
                <a:latin typeface="Arial" pitchFamily="34" charset="0"/>
                <a:cs typeface="Arial" pitchFamily="34" charset="0"/>
              </a:rPr>
              <a:t>companies</a:t>
            </a:r>
            <a:endParaRPr lang="en-US" sz="2400" dirty="0">
              <a:latin typeface="Arial" pitchFamily="34" charset="0"/>
              <a:cs typeface="Arial" pitchFamily="34" charset="0"/>
            </a:endParaRPr>
          </a:p>
          <a:p>
            <a:pPr marL="685800" indent="-685800">
              <a:buFont typeface="+mj-lt"/>
              <a:buAutoNum type="arabicPeriod"/>
              <a:defRPr/>
            </a:pPr>
            <a:endParaRPr lang="en-US" sz="2400" dirty="0">
              <a:latin typeface="Arial" pitchFamily="34" charset="0"/>
              <a:cs typeface="Arial" pitchFamily="34" charset="0"/>
            </a:endParaRPr>
          </a:p>
          <a:p>
            <a:pPr marL="685800" indent="-685800">
              <a:buFont typeface="+mj-lt"/>
              <a:buAutoNum type="arabicPeriod"/>
              <a:defRPr/>
            </a:pPr>
            <a:r>
              <a:rPr lang="en-US" sz="2400" b="1" u="sng" dirty="0">
                <a:latin typeface="Arial" pitchFamily="34" charset="0"/>
                <a:cs typeface="Arial" pitchFamily="34" charset="0"/>
              </a:rPr>
              <a:t>Nordea</a:t>
            </a:r>
            <a:r>
              <a:rPr lang="en-US" sz="2400" dirty="0">
                <a:latin typeface="Arial" pitchFamily="34" charset="0"/>
                <a:cs typeface="Arial" pitchFamily="34" charset="0"/>
              </a:rPr>
              <a:t> -  The largest Nordic financial services firm expresses concerns with water pollution in India from pharmaceutical </a:t>
            </a:r>
            <a:r>
              <a:rPr lang="en-US" sz="2400" dirty="0" smtClean="0">
                <a:latin typeface="Arial" pitchFamily="34" charset="0"/>
                <a:cs typeface="Arial" pitchFamily="34" charset="0"/>
              </a:rPr>
              <a:t>suppliers</a:t>
            </a:r>
            <a:endParaRPr lang="en-US" sz="2400" dirty="0">
              <a:latin typeface="Arial" pitchFamily="34" charset="0"/>
              <a:cs typeface="Arial" pitchFamily="34" charset="0"/>
            </a:endParaRPr>
          </a:p>
          <a:p>
            <a:pPr marL="685800" indent="-685800">
              <a:buFont typeface="+mj-lt"/>
              <a:buAutoNum type="arabicPeriod"/>
              <a:defRPr/>
            </a:pPr>
            <a:endParaRPr lang="en-US" sz="2400" dirty="0">
              <a:latin typeface="Arial" pitchFamily="34" charset="0"/>
              <a:cs typeface="Arial" pitchFamily="34" charset="0"/>
            </a:endParaRPr>
          </a:p>
          <a:p>
            <a:pPr marL="685800" indent="-685800">
              <a:buFont typeface="+mj-lt"/>
              <a:buAutoNum type="arabicPeriod"/>
              <a:defRPr/>
            </a:pPr>
            <a:r>
              <a:rPr lang="en-US" sz="2400" b="1" u="sng" dirty="0">
                <a:latin typeface="Arial" pitchFamily="34" charset="0"/>
                <a:cs typeface="Arial" pitchFamily="34" charset="0"/>
              </a:rPr>
              <a:t>SAICM</a:t>
            </a:r>
            <a:r>
              <a:rPr lang="en-US" sz="2400" dirty="0">
                <a:latin typeface="Arial" pitchFamily="34" charset="0"/>
                <a:cs typeface="Arial" pitchFamily="34" charset="0"/>
              </a:rPr>
              <a:t> – UNEP declares pharmaceuticals as a new emerging policy issue with focus on developing </a:t>
            </a:r>
            <a:r>
              <a:rPr lang="en-US" sz="2400" dirty="0" smtClean="0">
                <a:latin typeface="Arial" pitchFamily="34" charset="0"/>
                <a:cs typeface="Arial" pitchFamily="34" charset="0"/>
              </a:rPr>
              <a:t>countries</a:t>
            </a:r>
            <a:endParaRPr lang="en-US" dirty="0">
              <a:latin typeface="Arial" pitchFamily="34" charset="0"/>
              <a:cs typeface="Arial" pitchFamily="34" charset="0"/>
            </a:endParaRPr>
          </a:p>
        </p:txBody>
      </p:sp>
      <p:pic>
        <p:nvPicPr>
          <p:cNvPr id="24603" name="Picture 2"/>
          <p:cNvPicPr>
            <a:picLocks noChangeAspect="1" noChangeArrowheads="1"/>
          </p:cNvPicPr>
          <p:nvPr/>
        </p:nvPicPr>
        <p:blipFill>
          <a:blip r:embed="rId14" cstate="email">
            <a:extLst>
              <a:ext uri="{28A0092B-C50C-407E-A947-70E740481C1C}">
                <a14:useLocalDpi xmlns:a14="http://schemas.microsoft.com/office/drawing/2010/main" val="0"/>
              </a:ext>
            </a:extLst>
          </a:blip>
          <a:srcRect t="919" b="81705"/>
          <a:stretch>
            <a:fillRect/>
          </a:stretch>
        </p:blipFill>
        <p:spPr bwMode="auto">
          <a:xfrm>
            <a:off x="10533184" y="9620253"/>
            <a:ext cx="44196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9274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4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4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6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6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6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604"/>
                                        </p:tgtEl>
                                        <p:attrNameLst>
                                          <p:attrName>style.visibility</p:attrName>
                                        </p:attrNameLst>
                                      </p:cBhvr>
                                      <p:to>
                                        <p:strVal val="visible"/>
                                      </p:to>
                                    </p:set>
                                  </p:childTnLst>
                                </p:cTn>
                              </p:par>
                            </p:childTnLst>
                          </p:cTn>
                        </p:par>
                        <p:par>
                          <p:cTn id="27" fill="hold">
                            <p:stCondLst>
                              <p:cond delay="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60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6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60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4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4" grpId="0" animBg="1"/>
      <p:bldP spid="55" grpId="0" animBg="1"/>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bwMode="auto">
          <a:xfrm>
            <a:off x="1569936" y="4533050"/>
            <a:ext cx="14482227" cy="479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4000" b="1" kern="1200" cap="all">
                <a:solidFill>
                  <a:srgbClr val="008898"/>
                </a:solidFill>
                <a:latin typeface="Arial" pitchFamily="34" charset="0"/>
                <a:ea typeface="ＭＳ Ｐゴシック" pitchFamily="34" charset="-128"/>
                <a:cs typeface="Arial" pitchFamily="34" charset="0"/>
              </a:defRPr>
            </a:lvl1pPr>
            <a:lvl2pPr algn="l" rtl="0" eaLnBrk="0" fontAlgn="base" hangingPunct="0">
              <a:spcBef>
                <a:spcPct val="0"/>
              </a:spcBef>
              <a:spcAft>
                <a:spcPct val="0"/>
              </a:spcAft>
              <a:defRPr sz="3000" b="1">
                <a:solidFill>
                  <a:srgbClr val="008898"/>
                </a:solidFill>
                <a:latin typeface="Arial" pitchFamily="34" charset="0"/>
                <a:ea typeface="ＭＳ Ｐゴシック" pitchFamily="34" charset="-128"/>
                <a:cs typeface="Arial" charset="0"/>
              </a:defRPr>
            </a:lvl2pPr>
            <a:lvl3pPr algn="l" rtl="0" eaLnBrk="0" fontAlgn="base" hangingPunct="0">
              <a:spcBef>
                <a:spcPct val="0"/>
              </a:spcBef>
              <a:spcAft>
                <a:spcPct val="0"/>
              </a:spcAft>
              <a:defRPr sz="3000" b="1">
                <a:solidFill>
                  <a:srgbClr val="008898"/>
                </a:solidFill>
                <a:latin typeface="Arial" pitchFamily="34" charset="0"/>
                <a:ea typeface="ＭＳ Ｐゴシック" pitchFamily="34" charset="-128"/>
                <a:cs typeface="Arial" charset="0"/>
              </a:defRPr>
            </a:lvl3pPr>
            <a:lvl4pPr algn="l" rtl="0" eaLnBrk="0" fontAlgn="base" hangingPunct="0">
              <a:spcBef>
                <a:spcPct val="0"/>
              </a:spcBef>
              <a:spcAft>
                <a:spcPct val="0"/>
              </a:spcAft>
              <a:defRPr sz="3000" b="1">
                <a:solidFill>
                  <a:srgbClr val="008898"/>
                </a:solidFill>
                <a:latin typeface="Arial" pitchFamily="34" charset="0"/>
                <a:ea typeface="ＭＳ Ｐゴシック" pitchFamily="34" charset="-128"/>
                <a:cs typeface="Arial" charset="0"/>
              </a:defRPr>
            </a:lvl4pPr>
            <a:lvl5pPr algn="l" rtl="0" eaLnBrk="0" fontAlgn="base" hangingPunct="0">
              <a:spcBef>
                <a:spcPct val="0"/>
              </a:spcBef>
              <a:spcAft>
                <a:spcPct val="0"/>
              </a:spcAft>
              <a:defRPr sz="3000" b="1">
                <a:solidFill>
                  <a:srgbClr val="008898"/>
                </a:solidFill>
                <a:latin typeface="Arial" pitchFamily="34" charset="0"/>
                <a:ea typeface="ＭＳ Ｐゴシック" pitchFamily="34" charset="-128"/>
                <a:cs typeface="Arial" charset="0"/>
              </a:defRPr>
            </a:lvl5pPr>
            <a:lvl6pPr marL="457200" algn="l" rtl="0" fontAlgn="base">
              <a:spcBef>
                <a:spcPct val="0"/>
              </a:spcBef>
              <a:spcAft>
                <a:spcPct val="0"/>
              </a:spcAft>
              <a:defRPr sz="3000" b="1">
                <a:solidFill>
                  <a:srgbClr val="008898"/>
                </a:solidFill>
                <a:latin typeface="Arial" pitchFamily="34" charset="0"/>
                <a:ea typeface="ＭＳ Ｐゴシック" pitchFamily="34" charset="-128"/>
              </a:defRPr>
            </a:lvl6pPr>
            <a:lvl7pPr marL="914400" algn="l" rtl="0" fontAlgn="base">
              <a:spcBef>
                <a:spcPct val="0"/>
              </a:spcBef>
              <a:spcAft>
                <a:spcPct val="0"/>
              </a:spcAft>
              <a:defRPr sz="3000" b="1">
                <a:solidFill>
                  <a:srgbClr val="008898"/>
                </a:solidFill>
                <a:latin typeface="Arial" pitchFamily="34" charset="0"/>
                <a:ea typeface="ＭＳ Ｐゴシック" pitchFamily="34" charset="-128"/>
              </a:defRPr>
            </a:lvl7pPr>
            <a:lvl8pPr marL="1371600" algn="l" rtl="0" fontAlgn="base">
              <a:spcBef>
                <a:spcPct val="0"/>
              </a:spcBef>
              <a:spcAft>
                <a:spcPct val="0"/>
              </a:spcAft>
              <a:defRPr sz="3000" b="1">
                <a:solidFill>
                  <a:srgbClr val="008898"/>
                </a:solidFill>
                <a:latin typeface="Arial" pitchFamily="34" charset="0"/>
                <a:ea typeface="ＭＳ Ｐゴシック" pitchFamily="34" charset="-128"/>
              </a:defRPr>
            </a:lvl8pPr>
            <a:lvl9pPr marL="1828800" algn="l" rtl="0" fontAlgn="base">
              <a:spcBef>
                <a:spcPct val="0"/>
              </a:spcBef>
              <a:spcAft>
                <a:spcPct val="0"/>
              </a:spcAft>
              <a:defRPr sz="3000" b="1">
                <a:solidFill>
                  <a:srgbClr val="008898"/>
                </a:solidFill>
                <a:latin typeface="Arial" pitchFamily="34" charset="0"/>
                <a:ea typeface="ＭＳ Ｐゴシック" pitchFamily="34" charset="-128"/>
              </a:defRPr>
            </a:lvl9pPr>
          </a:lstStyle>
          <a:p>
            <a:pPr algn="ctr"/>
            <a:r>
              <a:rPr lang="en-US" sz="8000" dirty="0" smtClean="0"/>
              <a:t>A Global industry acts with global standards</a:t>
            </a:r>
            <a:endParaRPr lang="en-US" sz="8000" dirty="0"/>
          </a:p>
        </p:txBody>
      </p:sp>
    </p:spTree>
    <p:extLst>
      <p:ext uri="{BB962C8B-B14F-4D97-AF65-F5344CB8AC3E}">
        <p14:creationId xmlns:p14="http://schemas.microsoft.com/office/powerpoint/2010/main" val="2629762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6956" y="802913"/>
            <a:ext cx="16522700" cy="1025525"/>
          </a:xfrm>
        </p:spPr>
        <p:txBody>
          <a:bodyPr>
            <a:noAutofit/>
          </a:bodyPr>
          <a:lstStyle/>
          <a:p>
            <a:pPr algn="just"/>
            <a:r>
              <a:rPr lang="en-US" sz="4000" b="1" dirty="0">
                <a:solidFill>
                  <a:srgbClr val="008898"/>
                </a:solidFill>
              </a:rPr>
              <a:t>A proposal from the European Pharmaceutical Industry for managing environmental impacts from pharmaceuticals:</a:t>
            </a:r>
            <a:br>
              <a:rPr lang="en-US" sz="4000" b="1" dirty="0">
                <a:solidFill>
                  <a:srgbClr val="008898"/>
                </a:solidFill>
              </a:rPr>
            </a:br>
            <a:r>
              <a:rPr lang="en-US" sz="4000" b="1" dirty="0" smtClean="0">
                <a:solidFill>
                  <a:srgbClr val="008898"/>
                </a:solidFill>
              </a:rPr>
              <a:t/>
            </a:r>
            <a:br>
              <a:rPr lang="en-US" sz="4000" b="1" dirty="0" smtClean="0">
                <a:solidFill>
                  <a:srgbClr val="008898"/>
                </a:solidFill>
              </a:rPr>
            </a:br>
            <a:r>
              <a:rPr lang="en-US" altLang="en-US" sz="5600" b="1" dirty="0" smtClean="0">
                <a:solidFill>
                  <a:srgbClr val="215968"/>
                </a:solidFill>
                <a:cs typeface="Calibri"/>
              </a:rPr>
              <a:t>Eco</a:t>
            </a:r>
            <a:r>
              <a:rPr lang="en-US" altLang="en-US" sz="5600" b="1" dirty="0">
                <a:solidFill>
                  <a:srgbClr val="215968"/>
                </a:solidFill>
                <a:cs typeface="Calibri"/>
              </a:rPr>
              <a:t>-</a:t>
            </a:r>
            <a:r>
              <a:rPr lang="en-US" altLang="en-US" sz="5600" b="1" dirty="0" err="1">
                <a:solidFill>
                  <a:srgbClr val="215968"/>
                </a:solidFill>
                <a:cs typeface="Calibri"/>
              </a:rPr>
              <a:t>Pharmaco</a:t>
            </a:r>
            <a:r>
              <a:rPr lang="en-US" altLang="en-US" sz="5600" b="1" dirty="0">
                <a:solidFill>
                  <a:srgbClr val="215968"/>
                </a:solidFill>
                <a:cs typeface="Calibri"/>
              </a:rPr>
              <a:t>-Stewardship (EPS)</a:t>
            </a:r>
            <a:endParaRPr lang="en-US" sz="5600" b="1" dirty="0"/>
          </a:p>
        </p:txBody>
      </p:sp>
      <p:pic>
        <p:nvPicPr>
          <p:cNvPr id="7" name="Picture 6"/>
          <p:cNvPicPr>
            <a:picLocks noChangeAspect="1"/>
          </p:cNvPicPr>
          <p:nvPr/>
        </p:nvPicPr>
        <p:blipFill>
          <a:blip r:embed="rId3"/>
          <a:stretch>
            <a:fillRect/>
          </a:stretch>
        </p:blipFill>
        <p:spPr>
          <a:xfrm>
            <a:off x="914400" y="3299273"/>
            <a:ext cx="4077800" cy="5184760"/>
          </a:xfrm>
          <a:prstGeom prst="rect">
            <a:avLst/>
          </a:prstGeom>
        </p:spPr>
      </p:pic>
      <p:sp>
        <p:nvSpPr>
          <p:cNvPr id="9" name="TextBox 8"/>
          <p:cNvSpPr txBox="1"/>
          <p:nvPr/>
        </p:nvSpPr>
        <p:spPr>
          <a:xfrm>
            <a:off x="7848001" y="4001632"/>
            <a:ext cx="369462" cy="738664"/>
          </a:xfrm>
          <a:prstGeom prst="rect">
            <a:avLst/>
          </a:prstGeom>
          <a:noFill/>
        </p:spPr>
        <p:txBody>
          <a:bodyPr wrap="none" lIns="182880" tIns="91440" rIns="182880" bIns="91440" rtlCol="0">
            <a:spAutoFit/>
          </a:bodyPr>
          <a:lstStyle/>
          <a:p>
            <a:endParaRPr lang="en-GB" dirty="0"/>
          </a:p>
        </p:txBody>
      </p:sp>
      <p:sp>
        <p:nvSpPr>
          <p:cNvPr id="12" name="Content Placeholder 2"/>
          <p:cNvSpPr txBox="1">
            <a:spLocks/>
          </p:cNvSpPr>
          <p:nvPr/>
        </p:nvSpPr>
        <p:spPr>
          <a:xfrm>
            <a:off x="5359652" y="3401616"/>
            <a:ext cx="11860040" cy="3325860"/>
          </a:xfrm>
          <a:prstGeom prst="rect">
            <a:avLst/>
          </a:prstGeom>
        </p:spPr>
        <p:txBody>
          <a:bodyPr lIns="182880" tIns="91440" rIns="182880" bIns="9144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0" fontAlgn="base" hangingPunct="0">
              <a:spcAft>
                <a:spcPct val="0"/>
              </a:spcAft>
              <a:buClr>
                <a:srgbClr val="F5841F"/>
              </a:buClr>
              <a:buFont typeface="Wingdings" panose="05000000000000000000" pitchFamily="2" charset="2"/>
              <a:buChar char="§"/>
              <a:defRPr/>
            </a:pPr>
            <a:r>
              <a:rPr lang="en-US" sz="3600" dirty="0">
                <a:latin typeface="Calibri"/>
                <a:ea typeface="ＭＳ Ｐゴシック" charset="0"/>
                <a:cs typeface="Calibri"/>
              </a:rPr>
              <a:t>Recognizing the need for a tailored approach to the environmental management of pharmaceuticals, the </a:t>
            </a:r>
            <a:r>
              <a:rPr lang="en-US" sz="3600" b="1" dirty="0">
                <a:latin typeface="Calibri"/>
                <a:ea typeface="ＭＳ Ｐゴシック" charset="0"/>
                <a:cs typeface="Calibri"/>
              </a:rPr>
              <a:t>industry proposes a holistic program, </a:t>
            </a:r>
            <a:r>
              <a:rPr lang="en-US" sz="3600" dirty="0">
                <a:latin typeface="Calibri"/>
                <a:ea typeface="ＭＳ Ｐゴシック" charset="0"/>
                <a:cs typeface="Calibri"/>
              </a:rPr>
              <a:t>based upon a </a:t>
            </a:r>
            <a:r>
              <a:rPr lang="en-US" sz="3600" b="1" dirty="0">
                <a:latin typeface="Calibri"/>
                <a:ea typeface="ＭＳ Ｐゴシック" charset="0"/>
                <a:cs typeface="Calibri"/>
              </a:rPr>
              <a:t>life-cycle approach, aimed to address environmental concerns</a:t>
            </a:r>
            <a:r>
              <a:rPr lang="en-US" sz="3600" dirty="0">
                <a:latin typeface="Calibri"/>
                <a:ea typeface="ＭＳ Ｐゴシック" charset="0"/>
                <a:cs typeface="Calibri"/>
              </a:rPr>
              <a:t> while leaving patient access to medicines unimpeded</a:t>
            </a:r>
            <a:r>
              <a:rPr lang="en-US" sz="3600" b="1" dirty="0">
                <a:solidFill>
                  <a:srgbClr val="215968"/>
                </a:solidFill>
                <a:latin typeface="Calibri"/>
                <a:cs typeface="Calibri"/>
              </a:rPr>
              <a:t>    </a:t>
            </a:r>
          </a:p>
        </p:txBody>
      </p:sp>
      <p:pic>
        <p:nvPicPr>
          <p:cNvPr id="13" name="Picture 12"/>
          <p:cNvPicPr>
            <a:picLocks noChangeAspect="1"/>
          </p:cNvPicPr>
          <p:nvPr/>
        </p:nvPicPr>
        <p:blipFill>
          <a:blip r:embed="rId4"/>
          <a:stretch>
            <a:fillRect/>
          </a:stretch>
        </p:blipFill>
        <p:spPr>
          <a:xfrm>
            <a:off x="5457865" y="6411643"/>
            <a:ext cx="11064835" cy="7071094"/>
          </a:xfrm>
          <a:prstGeom prst="rect">
            <a:avLst/>
          </a:prstGeom>
        </p:spPr>
      </p:pic>
    </p:spTree>
    <p:extLst>
      <p:ext uri="{BB962C8B-B14F-4D97-AF65-F5344CB8AC3E}">
        <p14:creationId xmlns:p14="http://schemas.microsoft.com/office/powerpoint/2010/main" val="19589885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7765" y="520700"/>
            <a:ext cx="17530236" cy="1595438"/>
          </a:xfrm>
        </p:spPr>
        <p:txBody>
          <a:bodyPr>
            <a:noAutofit/>
          </a:bodyPr>
          <a:lstStyle/>
          <a:p>
            <a:pPr algn="l"/>
            <a:r>
              <a:rPr lang="en-GB" altLang="en-US" sz="6400" b="1" dirty="0">
                <a:solidFill>
                  <a:srgbClr val="008898"/>
                </a:solidFill>
                <a:ea typeface="ＭＳ Ｐゴシック" pitchFamily="34" charset="-128"/>
                <a:cs typeface="Calibri"/>
              </a:rPr>
              <a:t>Eco-</a:t>
            </a:r>
            <a:r>
              <a:rPr lang="en-GB" altLang="en-US" sz="6400" b="1" dirty="0" err="1">
                <a:solidFill>
                  <a:srgbClr val="008898"/>
                </a:solidFill>
                <a:ea typeface="ＭＳ Ｐゴシック" pitchFamily="34" charset="-128"/>
                <a:cs typeface="Calibri"/>
              </a:rPr>
              <a:t>Pharmaco</a:t>
            </a:r>
            <a:r>
              <a:rPr lang="en-GB" altLang="en-US" sz="6400" b="1" dirty="0">
                <a:solidFill>
                  <a:srgbClr val="008898"/>
                </a:solidFill>
                <a:ea typeface="ＭＳ Ｐゴシック" pitchFamily="34" charset="-128"/>
                <a:cs typeface="Calibri"/>
              </a:rPr>
              <a:t>-Stewardship (EPS): a life-cycle approach</a:t>
            </a:r>
            <a:endParaRPr lang="en-GB" sz="6400" dirty="0">
              <a:solidFill>
                <a:srgbClr val="008898"/>
              </a:solidFill>
            </a:endParaRPr>
          </a:p>
        </p:txBody>
      </p:sp>
      <p:pic>
        <p:nvPicPr>
          <p:cNvPr id="8" name="Picture 7"/>
          <p:cNvPicPr>
            <a:picLocks noChangeAspect="1"/>
          </p:cNvPicPr>
          <p:nvPr/>
        </p:nvPicPr>
        <p:blipFill>
          <a:blip r:embed="rId2"/>
          <a:stretch>
            <a:fillRect/>
          </a:stretch>
        </p:blipFill>
        <p:spPr>
          <a:xfrm>
            <a:off x="604385" y="4374528"/>
            <a:ext cx="16972318" cy="7844087"/>
          </a:xfrm>
          <a:prstGeom prst="rect">
            <a:avLst/>
          </a:prstGeom>
        </p:spPr>
      </p:pic>
      <p:sp>
        <p:nvSpPr>
          <p:cNvPr id="9" name="TextBox 8"/>
          <p:cNvSpPr txBox="1"/>
          <p:nvPr/>
        </p:nvSpPr>
        <p:spPr>
          <a:xfrm>
            <a:off x="757764" y="2958756"/>
            <a:ext cx="16353272" cy="1415772"/>
          </a:xfrm>
          <a:prstGeom prst="rect">
            <a:avLst/>
          </a:prstGeom>
          <a:solidFill>
            <a:srgbClr val="84BAA8"/>
          </a:solidFill>
          <a:ln>
            <a:solidFill>
              <a:srgbClr val="84BAA8"/>
            </a:solidFill>
          </a:ln>
          <a:effectLst>
            <a:softEdge rad="12700"/>
          </a:effectLst>
        </p:spPr>
        <p:txBody>
          <a:bodyPr wrap="square" lIns="182880" tIns="91440" rIns="182880" bIns="91440" rtlCol="0">
            <a:spAutoFit/>
          </a:bodyPr>
          <a:lstStyle/>
          <a:p>
            <a:pPr algn="ctr"/>
            <a:r>
              <a:rPr lang="en-US" sz="4000" b="1" dirty="0">
                <a:solidFill>
                  <a:schemeClr val="bg1"/>
                </a:solidFill>
                <a:latin typeface="Calibri" panose="020F0502020204030204" pitchFamily="34" charset="0"/>
              </a:rPr>
              <a:t>Objective: Providing knowledge and data enabling </a:t>
            </a:r>
          </a:p>
          <a:p>
            <a:pPr algn="ctr"/>
            <a:r>
              <a:rPr lang="en-US" sz="4000" b="1" dirty="0">
                <a:solidFill>
                  <a:schemeClr val="bg1"/>
                </a:solidFill>
                <a:latin typeface="Calibri" panose="020F0502020204030204" pitchFamily="34" charset="0"/>
              </a:rPr>
              <a:t>assessments of sustainability of pharmaceuticals</a:t>
            </a:r>
            <a:endParaRPr lang="en-GB" sz="4000" b="1" dirty="0">
              <a:solidFill>
                <a:schemeClr val="bg1"/>
              </a:solidFill>
            </a:endParaRPr>
          </a:p>
        </p:txBody>
      </p:sp>
      <p:sp>
        <p:nvSpPr>
          <p:cNvPr id="10" name="TextBox 9"/>
          <p:cNvSpPr txBox="1"/>
          <p:nvPr/>
        </p:nvSpPr>
        <p:spPr>
          <a:xfrm>
            <a:off x="2614377" y="12283943"/>
            <a:ext cx="11776429" cy="1046440"/>
          </a:xfrm>
          <a:prstGeom prst="rect">
            <a:avLst/>
          </a:prstGeom>
          <a:noFill/>
          <a:ln w="38100">
            <a:solidFill>
              <a:schemeClr val="tx1"/>
            </a:solidFill>
          </a:ln>
        </p:spPr>
        <p:txBody>
          <a:bodyPr wrap="none" lIns="182880" tIns="91440" rIns="182880" bIns="91440" rtlCol="0">
            <a:spAutoFit/>
          </a:bodyPr>
          <a:lstStyle/>
          <a:p>
            <a:pPr algn="ctr"/>
            <a:r>
              <a:rPr lang="en-US" sz="2800" b="1" i="1" dirty="0" smtClean="0"/>
              <a:t>A joint initiative by EFPIA, </a:t>
            </a:r>
            <a:r>
              <a:rPr lang="en-US" sz="2800" b="1" i="1" dirty="0" err="1" smtClean="0"/>
              <a:t>MfE</a:t>
            </a:r>
            <a:r>
              <a:rPr lang="en-US" sz="2800" b="1" i="1" dirty="0" smtClean="0"/>
              <a:t>, and AESGP,</a:t>
            </a:r>
          </a:p>
          <a:p>
            <a:r>
              <a:rPr lang="en-US" sz="2800" b="1" i="1" dirty="0"/>
              <a:t>a</a:t>
            </a:r>
            <a:r>
              <a:rPr lang="en-US" sz="2800" b="1" i="1" dirty="0" smtClean="0"/>
              <a:t>nd supported from additional international federations, e.g. PhRMA, JPMA </a:t>
            </a:r>
            <a:endParaRPr lang="en-US" sz="2800" b="1" i="1" dirty="0"/>
          </a:p>
        </p:txBody>
      </p:sp>
    </p:spTree>
    <p:extLst>
      <p:ext uri="{BB962C8B-B14F-4D97-AF65-F5344CB8AC3E}">
        <p14:creationId xmlns:p14="http://schemas.microsoft.com/office/powerpoint/2010/main" val="1807071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0250"/>
            <a:ext cx="15773400" cy="1514475"/>
          </a:xfrm>
        </p:spPr>
        <p:txBody>
          <a:bodyPr>
            <a:normAutofit/>
          </a:bodyPr>
          <a:lstStyle/>
          <a:p>
            <a:pPr algn="l"/>
            <a:r>
              <a:rPr lang="en-US" altLang="en-US" sz="6400" b="1" dirty="0" smtClean="0">
                <a:solidFill>
                  <a:srgbClr val="008898"/>
                </a:solidFill>
                <a:ea typeface="ＭＳ Ｐゴシック" pitchFamily="34" charset="-128"/>
                <a:cs typeface="Calibri"/>
              </a:rPr>
              <a:t>Priority </a:t>
            </a:r>
            <a:r>
              <a:rPr lang="en-US" altLang="en-US" sz="6400" b="1" dirty="0">
                <a:solidFill>
                  <a:srgbClr val="008898"/>
                </a:solidFill>
                <a:ea typeface="ＭＳ Ｐゴシック" pitchFamily="34" charset="-128"/>
                <a:cs typeface="Calibri"/>
              </a:rPr>
              <a:t>EPS Activities</a:t>
            </a:r>
            <a:endParaRPr lang="en-GB" sz="6400" dirty="0">
              <a:solidFill>
                <a:srgbClr val="008898"/>
              </a:solidFill>
            </a:endParaRPr>
          </a:p>
        </p:txBody>
      </p:sp>
      <p:sp>
        <p:nvSpPr>
          <p:cNvPr id="20" name="Text Placeholder 3"/>
          <p:cNvSpPr>
            <a:spLocks noGrp="1"/>
          </p:cNvSpPr>
          <p:nvPr>
            <p:ph type="body" sz="quarter" idx="4294967295"/>
          </p:nvPr>
        </p:nvSpPr>
        <p:spPr>
          <a:xfrm>
            <a:off x="229316" y="3989158"/>
            <a:ext cx="17410424" cy="9080837"/>
          </a:xfrm>
        </p:spPr>
        <p:txBody>
          <a:bodyPr>
            <a:normAutofit/>
          </a:bodyPr>
          <a:lstStyle/>
          <a:p>
            <a:pPr lvl="1">
              <a:buFont typeface="Arial" pitchFamily="34" charset="0"/>
              <a:buChar char="•"/>
            </a:pPr>
            <a:endParaRPr lang="en-GB" b="1" dirty="0" smtClean="0"/>
          </a:p>
          <a:p>
            <a:endParaRPr lang="en-GB" sz="5600" dirty="0">
              <a:latin typeface="+mn-lt"/>
            </a:endParaRPr>
          </a:p>
          <a:p>
            <a:endParaRPr lang="en-GB" sz="5600" dirty="0">
              <a:latin typeface="+mn-lt"/>
            </a:endParaRPr>
          </a:p>
          <a:p>
            <a:endParaRPr lang="en-GB" sz="5600" dirty="0">
              <a:latin typeface="+mn-lt"/>
            </a:endParaRPr>
          </a:p>
          <a:p>
            <a:endParaRPr lang="en-GB" sz="5600" dirty="0">
              <a:latin typeface="+mn-lt"/>
            </a:endParaRPr>
          </a:p>
        </p:txBody>
      </p:sp>
      <p:pic>
        <p:nvPicPr>
          <p:cNvPr id="9" name="Picture 8"/>
          <p:cNvPicPr>
            <a:picLocks noChangeAspect="1"/>
          </p:cNvPicPr>
          <p:nvPr/>
        </p:nvPicPr>
        <p:blipFill rotWithShape="1">
          <a:blip r:embed="rId2"/>
          <a:srcRect r="68147" b="69746"/>
          <a:stretch/>
        </p:blipFill>
        <p:spPr>
          <a:xfrm>
            <a:off x="966022" y="2251256"/>
            <a:ext cx="5293660" cy="3374152"/>
          </a:xfrm>
          <a:prstGeom prst="rect">
            <a:avLst/>
          </a:prstGeom>
        </p:spPr>
      </p:pic>
      <p:pic>
        <p:nvPicPr>
          <p:cNvPr id="10" name="Picture 9"/>
          <p:cNvPicPr>
            <a:picLocks noChangeAspect="1"/>
          </p:cNvPicPr>
          <p:nvPr/>
        </p:nvPicPr>
        <p:blipFill rotWithShape="1">
          <a:blip r:embed="rId2"/>
          <a:srcRect l="34548" r="34188" b="69747"/>
          <a:stretch/>
        </p:blipFill>
        <p:spPr>
          <a:xfrm>
            <a:off x="6564194" y="2269366"/>
            <a:ext cx="5195828" cy="3374144"/>
          </a:xfrm>
          <a:prstGeom prst="rect">
            <a:avLst/>
          </a:prstGeom>
        </p:spPr>
      </p:pic>
      <p:pic>
        <p:nvPicPr>
          <p:cNvPr id="11" name="Picture 10"/>
          <p:cNvPicPr>
            <a:picLocks noChangeAspect="1"/>
          </p:cNvPicPr>
          <p:nvPr/>
        </p:nvPicPr>
        <p:blipFill rotWithShape="1">
          <a:blip r:embed="rId2"/>
          <a:srcRect l="67788" b="69479"/>
          <a:stretch/>
        </p:blipFill>
        <p:spPr>
          <a:xfrm>
            <a:off x="12052780" y="2245380"/>
            <a:ext cx="5353380" cy="3404008"/>
          </a:xfrm>
          <a:prstGeom prst="rect">
            <a:avLst/>
          </a:prstGeom>
        </p:spPr>
      </p:pic>
      <p:sp>
        <p:nvSpPr>
          <p:cNvPr id="21" name="Rechteck 1"/>
          <p:cNvSpPr/>
          <p:nvPr/>
        </p:nvSpPr>
        <p:spPr bwMode="auto">
          <a:xfrm>
            <a:off x="12098372" y="5702132"/>
            <a:ext cx="5237496" cy="1958112"/>
          </a:xfrm>
          <a:prstGeom prst="rect">
            <a:avLst/>
          </a:prstGeom>
          <a:solidFill>
            <a:srgbClr val="84BAA8"/>
          </a:solidFill>
          <a:ln w="9525" cap="flat" cmpd="sng" algn="ctr">
            <a:solidFill>
              <a:srgbClr val="84BAA8"/>
            </a:solidFill>
            <a:prstDash val="solid"/>
            <a:round/>
            <a:headEnd type="none" w="med" len="med"/>
            <a:tailEnd type="none" w="med" len="med"/>
          </a:ln>
          <a:effectLst>
            <a:softEdge rad="31750"/>
          </a:effectLst>
          <a:extLst/>
        </p:spPr>
        <p:txBody>
          <a:bodyPr wrap="none" lIns="182880" tIns="91440" rIns="182880" bIns="91440" anchor="ctr"/>
          <a:lstStyle/>
          <a:p>
            <a:pPr algn="ctr">
              <a:defRPr/>
            </a:pPr>
            <a:r>
              <a:rPr lang="en-US" sz="3200" b="1" dirty="0">
                <a:solidFill>
                  <a:schemeClr val="bg1"/>
                </a:solidFill>
                <a:latin typeface="Calibri"/>
                <a:cs typeface="Calibri"/>
              </a:rPr>
              <a:t>Extended</a:t>
            </a:r>
            <a:br>
              <a:rPr lang="en-US" sz="3200" b="1" dirty="0">
                <a:solidFill>
                  <a:schemeClr val="bg1"/>
                </a:solidFill>
                <a:latin typeface="Calibri"/>
                <a:cs typeface="Calibri"/>
              </a:rPr>
            </a:br>
            <a:r>
              <a:rPr lang="en-US" sz="3200" b="1" dirty="0">
                <a:solidFill>
                  <a:schemeClr val="bg1"/>
                </a:solidFill>
                <a:latin typeface="Calibri"/>
                <a:cs typeface="Calibri"/>
              </a:rPr>
              <a:t>Environmental </a:t>
            </a:r>
            <a:br>
              <a:rPr lang="en-US" sz="3200" b="1" dirty="0">
                <a:solidFill>
                  <a:schemeClr val="bg1"/>
                </a:solidFill>
                <a:latin typeface="Calibri"/>
                <a:cs typeface="Calibri"/>
              </a:rPr>
            </a:br>
            <a:r>
              <a:rPr lang="en-US" sz="3200" b="1" dirty="0">
                <a:solidFill>
                  <a:schemeClr val="bg1"/>
                </a:solidFill>
                <a:latin typeface="Calibri"/>
                <a:cs typeface="Calibri"/>
              </a:rPr>
              <a:t>Risk Assessment</a:t>
            </a:r>
            <a:br>
              <a:rPr lang="en-US" sz="3200" b="1" dirty="0">
                <a:solidFill>
                  <a:schemeClr val="bg1"/>
                </a:solidFill>
                <a:latin typeface="Calibri"/>
                <a:cs typeface="Calibri"/>
              </a:rPr>
            </a:br>
            <a:r>
              <a:rPr lang="en-US" sz="3200" b="1" dirty="0">
                <a:solidFill>
                  <a:schemeClr val="bg1"/>
                </a:solidFill>
                <a:latin typeface="Calibri"/>
                <a:cs typeface="Calibri"/>
              </a:rPr>
              <a:t>(</a:t>
            </a:r>
            <a:r>
              <a:rPr lang="en-US" sz="3200" b="1" dirty="0" err="1">
                <a:solidFill>
                  <a:schemeClr val="bg1"/>
                </a:solidFill>
                <a:latin typeface="Calibri"/>
                <a:cs typeface="Calibri"/>
              </a:rPr>
              <a:t>eERA</a:t>
            </a:r>
            <a:r>
              <a:rPr lang="en-US" sz="3200" b="1" dirty="0">
                <a:solidFill>
                  <a:schemeClr val="bg1"/>
                </a:solidFill>
                <a:latin typeface="Calibri"/>
                <a:cs typeface="Calibri"/>
              </a:rPr>
              <a:t>)</a:t>
            </a:r>
          </a:p>
        </p:txBody>
      </p:sp>
      <p:sp>
        <p:nvSpPr>
          <p:cNvPr id="22" name="Rechteck 5"/>
          <p:cNvSpPr/>
          <p:nvPr/>
        </p:nvSpPr>
        <p:spPr bwMode="auto">
          <a:xfrm>
            <a:off x="6516154" y="5702136"/>
            <a:ext cx="5237492" cy="1958116"/>
          </a:xfrm>
          <a:prstGeom prst="rect">
            <a:avLst/>
          </a:prstGeom>
          <a:solidFill>
            <a:srgbClr val="84BAA8"/>
          </a:solidFill>
          <a:ln w="9525" cap="flat" cmpd="sng" algn="ctr">
            <a:solidFill>
              <a:srgbClr val="84BAA8"/>
            </a:solidFill>
            <a:prstDash val="solid"/>
            <a:round/>
            <a:headEnd type="none" w="med" len="med"/>
            <a:tailEnd type="none" w="med" len="med"/>
          </a:ln>
          <a:effectLst>
            <a:softEdge rad="31750"/>
          </a:effectLst>
          <a:extLst/>
        </p:spPr>
        <p:txBody>
          <a:bodyPr wrap="none" lIns="182880" tIns="91440" rIns="182880" bIns="91440" anchor="ctr"/>
          <a:lstStyle/>
          <a:p>
            <a:pPr algn="ctr">
              <a:defRPr/>
            </a:pPr>
            <a:r>
              <a:rPr lang="en-US" sz="3200" b="1" dirty="0">
                <a:solidFill>
                  <a:schemeClr val="bg1"/>
                </a:solidFill>
                <a:latin typeface="Calibri"/>
                <a:cs typeface="Calibri"/>
              </a:rPr>
              <a:t>Effluent emission </a:t>
            </a:r>
            <a:br>
              <a:rPr lang="en-US" sz="3200" b="1" dirty="0">
                <a:solidFill>
                  <a:schemeClr val="bg1"/>
                </a:solidFill>
                <a:latin typeface="Calibri"/>
                <a:cs typeface="Calibri"/>
              </a:rPr>
            </a:br>
            <a:r>
              <a:rPr lang="en-US" sz="3200" b="1" dirty="0">
                <a:solidFill>
                  <a:schemeClr val="bg1"/>
                </a:solidFill>
                <a:latin typeface="Calibri"/>
                <a:cs typeface="Calibri"/>
              </a:rPr>
              <a:t>control from </a:t>
            </a:r>
            <a:br>
              <a:rPr lang="en-US" sz="3200" b="1" dirty="0">
                <a:solidFill>
                  <a:schemeClr val="bg1"/>
                </a:solidFill>
                <a:latin typeface="Calibri"/>
                <a:cs typeface="Calibri"/>
              </a:rPr>
            </a:br>
            <a:r>
              <a:rPr lang="en-US" sz="3200" b="1" dirty="0">
                <a:solidFill>
                  <a:schemeClr val="bg1"/>
                </a:solidFill>
                <a:latin typeface="Calibri"/>
                <a:cs typeface="Calibri"/>
              </a:rPr>
              <a:t>manufacturing</a:t>
            </a:r>
          </a:p>
        </p:txBody>
      </p:sp>
      <p:sp>
        <p:nvSpPr>
          <p:cNvPr id="23" name="Rechteck 8"/>
          <p:cNvSpPr/>
          <p:nvPr/>
        </p:nvSpPr>
        <p:spPr bwMode="auto">
          <a:xfrm>
            <a:off x="997074" y="5727928"/>
            <a:ext cx="5237492" cy="1951752"/>
          </a:xfrm>
          <a:prstGeom prst="rect">
            <a:avLst/>
          </a:prstGeom>
          <a:solidFill>
            <a:srgbClr val="84BAA8"/>
          </a:solidFill>
          <a:ln w="9525" cap="flat" cmpd="sng" algn="ctr">
            <a:solidFill>
              <a:srgbClr val="84BAA8"/>
            </a:solidFill>
            <a:prstDash val="solid"/>
            <a:round/>
            <a:headEnd type="none" w="med" len="med"/>
            <a:tailEnd type="none" w="med" len="med"/>
          </a:ln>
          <a:effectLst>
            <a:softEdge rad="31750"/>
          </a:effectLst>
          <a:extLst/>
        </p:spPr>
        <p:txBody>
          <a:bodyPr wrap="none" lIns="182880" tIns="91440" rIns="182880" bIns="91440" anchor="ctr"/>
          <a:lstStyle/>
          <a:p>
            <a:pPr algn="ctr">
              <a:defRPr/>
            </a:pPr>
            <a:r>
              <a:rPr lang="en-US" sz="3200" b="1" dirty="0">
                <a:solidFill>
                  <a:srgbClr val="FFFFFF"/>
                </a:solidFill>
                <a:latin typeface="Calibri"/>
                <a:cs typeface="Calibri"/>
              </a:rPr>
              <a:t>Extension of Scientific </a:t>
            </a:r>
            <a:br>
              <a:rPr lang="en-US" sz="3200" b="1" dirty="0">
                <a:solidFill>
                  <a:srgbClr val="FFFFFF"/>
                </a:solidFill>
                <a:latin typeface="Calibri"/>
                <a:cs typeface="Calibri"/>
              </a:rPr>
            </a:br>
            <a:r>
              <a:rPr lang="en-US" sz="3200" b="1" dirty="0">
                <a:solidFill>
                  <a:srgbClr val="FFFFFF"/>
                </a:solidFill>
                <a:latin typeface="Calibri"/>
                <a:cs typeface="Calibri"/>
              </a:rPr>
              <a:t>Knowledge Base </a:t>
            </a:r>
            <a:br>
              <a:rPr lang="en-US" sz="3200" b="1" dirty="0">
                <a:solidFill>
                  <a:srgbClr val="FFFFFF"/>
                </a:solidFill>
                <a:latin typeface="Calibri"/>
                <a:cs typeface="Calibri"/>
              </a:rPr>
            </a:br>
            <a:r>
              <a:rPr lang="en-US" sz="3200" b="1" dirty="0">
                <a:solidFill>
                  <a:srgbClr val="FFFFFF"/>
                </a:solidFill>
                <a:latin typeface="Calibri"/>
                <a:cs typeface="Calibri"/>
              </a:rPr>
              <a:t>(multi-stakeholders)</a:t>
            </a:r>
          </a:p>
        </p:txBody>
      </p:sp>
      <p:sp>
        <p:nvSpPr>
          <p:cNvPr id="24" name="Rechteck 1"/>
          <p:cNvSpPr/>
          <p:nvPr/>
        </p:nvSpPr>
        <p:spPr bwMode="auto">
          <a:xfrm>
            <a:off x="998993" y="7826422"/>
            <a:ext cx="5281078" cy="1379388"/>
          </a:xfrm>
          <a:prstGeom prst="rect">
            <a:avLst/>
          </a:prstGeom>
          <a:solidFill>
            <a:schemeClr val="tx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wrap="none" lIns="182880" tIns="91440" rIns="182880" bIns="91440" anchor="ctr"/>
          <a:lstStyle/>
          <a:p>
            <a:pPr algn="ctr">
              <a:defRPr/>
            </a:pPr>
            <a:r>
              <a:rPr lang="en-US" sz="3200" b="1" dirty="0">
                <a:solidFill>
                  <a:srgbClr val="FFFFFF"/>
                </a:solidFill>
                <a:latin typeface="Calibri"/>
                <a:cs typeface="Calibri"/>
              </a:rPr>
              <a:t>IMI “</a:t>
            </a:r>
            <a:r>
              <a:rPr lang="en-US" sz="3200" b="1" dirty="0" err="1">
                <a:solidFill>
                  <a:srgbClr val="FFFFFF"/>
                </a:solidFill>
                <a:latin typeface="Calibri"/>
                <a:cs typeface="Calibri"/>
              </a:rPr>
              <a:t>iPIE”project</a:t>
            </a:r>
            <a:endParaRPr lang="en-US" sz="3200" b="1" dirty="0">
              <a:solidFill>
                <a:srgbClr val="FFFFFF"/>
              </a:solidFill>
              <a:latin typeface="Calibri"/>
              <a:cs typeface="Calibri"/>
            </a:endParaRPr>
          </a:p>
        </p:txBody>
      </p:sp>
      <p:sp>
        <p:nvSpPr>
          <p:cNvPr id="25" name="Rechteck 1"/>
          <p:cNvSpPr/>
          <p:nvPr/>
        </p:nvSpPr>
        <p:spPr bwMode="auto">
          <a:xfrm>
            <a:off x="6516155" y="7826422"/>
            <a:ext cx="5181030" cy="1379388"/>
          </a:xfrm>
          <a:prstGeom prst="rect">
            <a:avLst/>
          </a:prstGeom>
          <a:solidFill>
            <a:schemeClr val="tx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wrap="none" lIns="182880" tIns="91440" rIns="182880" bIns="91440" anchor="ctr"/>
          <a:lstStyle/>
          <a:p>
            <a:pPr algn="ctr">
              <a:defRPr/>
            </a:pPr>
            <a:r>
              <a:rPr lang="en-US" sz="3200" b="1" dirty="0">
                <a:solidFill>
                  <a:srgbClr val="FFFFFF"/>
                </a:solidFill>
                <a:latin typeface="Calibri"/>
                <a:cs typeface="Calibri"/>
              </a:rPr>
              <a:t>Industry Guidance </a:t>
            </a:r>
          </a:p>
          <a:p>
            <a:pPr algn="ctr">
              <a:defRPr/>
            </a:pPr>
            <a:r>
              <a:rPr lang="en-US" sz="3200" b="1" dirty="0">
                <a:solidFill>
                  <a:srgbClr val="FFFFFF"/>
                </a:solidFill>
                <a:latin typeface="Calibri"/>
                <a:cs typeface="Calibri"/>
              </a:rPr>
              <a:t>for  effluent control </a:t>
            </a:r>
          </a:p>
        </p:txBody>
      </p:sp>
      <p:sp>
        <p:nvSpPr>
          <p:cNvPr id="26" name="TextBox 1"/>
          <p:cNvSpPr txBox="1">
            <a:spLocks noChangeArrowheads="1"/>
          </p:cNvSpPr>
          <p:nvPr/>
        </p:nvSpPr>
        <p:spPr bwMode="auto">
          <a:xfrm>
            <a:off x="11935418" y="9310124"/>
            <a:ext cx="60071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rIns="182880" bIns="91440">
            <a:spAutoFit/>
          </a:bodyP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 typeface="Arial" charset="0"/>
              <a:buChar char="•"/>
            </a:pPr>
            <a:r>
              <a:rPr lang="en-US" altLang="en-US" sz="2400" dirty="0">
                <a:latin typeface="Calibri"/>
                <a:cs typeface="Calibri"/>
              </a:rPr>
              <a:t>Provides a framework for </a:t>
            </a:r>
            <a:br>
              <a:rPr lang="en-US" altLang="en-US" sz="2400" dirty="0">
                <a:latin typeface="Calibri"/>
                <a:cs typeface="Calibri"/>
              </a:rPr>
            </a:br>
            <a:r>
              <a:rPr lang="en-US" altLang="en-US" sz="2400" dirty="0">
                <a:latin typeface="Calibri"/>
                <a:cs typeface="Calibri"/>
              </a:rPr>
              <a:t>ongoing environmental review</a:t>
            </a:r>
            <a:br>
              <a:rPr lang="en-US" altLang="en-US" sz="2400" dirty="0">
                <a:latin typeface="Calibri"/>
                <a:cs typeface="Calibri"/>
              </a:rPr>
            </a:br>
            <a:r>
              <a:rPr lang="en-US" altLang="en-US" sz="2400" dirty="0">
                <a:latin typeface="Calibri"/>
                <a:cs typeface="Calibri"/>
              </a:rPr>
              <a:t>post launch and</a:t>
            </a:r>
          </a:p>
          <a:p>
            <a:pPr eaLnBrk="1" hangingPunct="1">
              <a:buFont typeface="Arial" charset="0"/>
              <a:buChar char="•"/>
            </a:pPr>
            <a:r>
              <a:rPr lang="en-US" altLang="en-US" sz="2400" dirty="0">
                <a:latin typeface="Calibri"/>
                <a:cs typeface="Calibri"/>
              </a:rPr>
              <a:t>a mechanism </a:t>
            </a:r>
            <a:br>
              <a:rPr lang="en-US" altLang="en-US" sz="2400" dirty="0">
                <a:latin typeface="Calibri"/>
                <a:cs typeface="Calibri"/>
              </a:rPr>
            </a:br>
            <a:r>
              <a:rPr lang="en-US" altLang="en-US" sz="2400" dirty="0">
                <a:latin typeface="Calibri"/>
                <a:cs typeface="Calibri"/>
              </a:rPr>
              <a:t>to follow up on identified risks</a:t>
            </a:r>
          </a:p>
          <a:p>
            <a:pPr eaLnBrk="1" hangingPunct="1">
              <a:buFont typeface="Arial" charset="0"/>
              <a:buChar char="•"/>
            </a:pPr>
            <a:r>
              <a:rPr lang="en-US" altLang="en-US" sz="2400" dirty="0">
                <a:latin typeface="Calibri"/>
                <a:cs typeface="Calibri"/>
              </a:rPr>
              <a:t>Not compromising patient </a:t>
            </a:r>
            <a:br>
              <a:rPr lang="en-US" altLang="en-US" sz="2400" dirty="0">
                <a:latin typeface="Calibri"/>
                <a:cs typeface="Calibri"/>
              </a:rPr>
            </a:br>
            <a:r>
              <a:rPr lang="en-US" altLang="en-US" sz="2400" dirty="0">
                <a:latin typeface="Calibri"/>
                <a:cs typeface="Calibri"/>
              </a:rPr>
              <a:t>access to medicines </a:t>
            </a:r>
          </a:p>
        </p:txBody>
      </p:sp>
      <p:sp>
        <p:nvSpPr>
          <p:cNvPr id="27" name="TextBox 12"/>
          <p:cNvSpPr txBox="1">
            <a:spLocks noChangeArrowheads="1"/>
          </p:cNvSpPr>
          <p:nvPr/>
        </p:nvSpPr>
        <p:spPr bwMode="auto">
          <a:xfrm>
            <a:off x="828949" y="9310124"/>
            <a:ext cx="5041274"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rIns="182880" bIns="91440">
            <a:spAutoFit/>
          </a:bodyP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 typeface="Arial" charset="0"/>
              <a:buChar char="•"/>
            </a:pPr>
            <a:r>
              <a:rPr lang="en-US" altLang="en-US" sz="2400" dirty="0">
                <a:latin typeface="Calibri"/>
                <a:cs typeface="Calibri"/>
              </a:rPr>
              <a:t>Developing a high quality </a:t>
            </a:r>
            <a:br>
              <a:rPr lang="en-US" altLang="en-US" sz="2400" dirty="0">
                <a:latin typeface="Calibri"/>
                <a:cs typeface="Calibri"/>
              </a:rPr>
            </a:br>
            <a:r>
              <a:rPr lang="en-US" altLang="en-US" sz="2400" dirty="0">
                <a:latin typeface="Calibri"/>
                <a:cs typeface="Calibri"/>
              </a:rPr>
              <a:t>eco-database   </a:t>
            </a:r>
          </a:p>
          <a:p>
            <a:pPr eaLnBrk="1" hangingPunct="1">
              <a:buFont typeface="Arial" charset="0"/>
              <a:buChar char="•"/>
            </a:pPr>
            <a:r>
              <a:rPr lang="en-US" altLang="en-US" sz="2400" dirty="0">
                <a:latin typeface="Calibri"/>
                <a:cs typeface="Calibri"/>
              </a:rPr>
              <a:t>Develop effects &amp; exposure</a:t>
            </a:r>
            <a:br>
              <a:rPr lang="en-US" altLang="en-US" sz="2400" dirty="0">
                <a:latin typeface="Calibri"/>
                <a:cs typeface="Calibri"/>
              </a:rPr>
            </a:br>
            <a:r>
              <a:rPr lang="en-US" altLang="en-US" sz="2400" dirty="0">
                <a:latin typeface="Calibri"/>
                <a:cs typeface="Calibri"/>
              </a:rPr>
              <a:t>prediction models </a:t>
            </a:r>
          </a:p>
          <a:p>
            <a:pPr eaLnBrk="1" hangingPunct="1">
              <a:buFont typeface="Arial" charset="0"/>
              <a:buChar char="•"/>
            </a:pPr>
            <a:r>
              <a:rPr lang="en-US" altLang="en-US" sz="2400" dirty="0">
                <a:latin typeface="Calibri"/>
                <a:cs typeface="Calibri"/>
              </a:rPr>
              <a:t>Addressing prioritization </a:t>
            </a:r>
            <a:br>
              <a:rPr lang="en-US" altLang="en-US" sz="2400" dirty="0">
                <a:latin typeface="Calibri"/>
                <a:cs typeface="Calibri"/>
              </a:rPr>
            </a:br>
            <a:r>
              <a:rPr lang="en-US" altLang="en-US" sz="2400" dirty="0">
                <a:latin typeface="Calibri"/>
                <a:cs typeface="Calibri"/>
              </a:rPr>
              <a:t>methodology for legacy </a:t>
            </a:r>
            <a:br>
              <a:rPr lang="en-US" altLang="en-US" sz="2400" dirty="0">
                <a:latin typeface="Calibri"/>
                <a:cs typeface="Calibri"/>
              </a:rPr>
            </a:br>
            <a:r>
              <a:rPr lang="en-US" altLang="en-US" sz="2400" dirty="0">
                <a:latin typeface="Calibri"/>
                <a:cs typeface="Calibri"/>
              </a:rPr>
              <a:t>products and R&amp;D</a:t>
            </a:r>
          </a:p>
        </p:txBody>
      </p:sp>
      <p:sp>
        <p:nvSpPr>
          <p:cNvPr id="28" name="TextBox 15"/>
          <p:cNvSpPr txBox="1">
            <a:spLocks noChangeArrowheads="1"/>
          </p:cNvSpPr>
          <p:nvPr/>
        </p:nvSpPr>
        <p:spPr bwMode="auto">
          <a:xfrm>
            <a:off x="6304165" y="9310124"/>
            <a:ext cx="536892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rIns="182880" bIns="91440">
            <a:spAutoFit/>
          </a:bodyP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 typeface="Arial" charset="0"/>
              <a:buChar char="•"/>
            </a:pPr>
            <a:r>
              <a:rPr lang="en-US" altLang="en-US" sz="2400" dirty="0">
                <a:latin typeface="Calibri"/>
                <a:cs typeface="Calibri"/>
              </a:rPr>
              <a:t>Establish risk based control   </a:t>
            </a:r>
          </a:p>
          <a:p>
            <a:pPr eaLnBrk="1" hangingPunct="1">
              <a:buFont typeface="Arial" charset="0"/>
              <a:buChar char="•"/>
            </a:pPr>
            <a:r>
              <a:rPr lang="en-US" altLang="en-US" sz="2400" dirty="0">
                <a:latin typeface="Calibri"/>
                <a:cs typeface="Calibri"/>
              </a:rPr>
              <a:t>Give technical </a:t>
            </a:r>
            <a:r>
              <a:rPr lang="en-US" altLang="en-US" sz="2400" dirty="0" smtClean="0">
                <a:latin typeface="Calibri"/>
                <a:cs typeface="Calibri"/>
              </a:rPr>
              <a:t>guidance (e.g. PSCI)</a:t>
            </a:r>
            <a:endParaRPr lang="en-US" altLang="en-US" sz="2400" dirty="0">
              <a:latin typeface="Calibri"/>
              <a:cs typeface="Calibri"/>
            </a:endParaRPr>
          </a:p>
          <a:p>
            <a:pPr eaLnBrk="1" hangingPunct="1">
              <a:buFont typeface="Arial" charset="0"/>
              <a:buChar char="•"/>
            </a:pPr>
            <a:r>
              <a:rPr lang="en-US" altLang="en-US" sz="2400" dirty="0">
                <a:latin typeface="Calibri"/>
                <a:cs typeface="Calibri"/>
              </a:rPr>
              <a:t>Sharing </a:t>
            </a:r>
            <a:r>
              <a:rPr lang="en-US" altLang="en-US" sz="2400" dirty="0" smtClean="0">
                <a:latin typeface="Calibri"/>
                <a:cs typeface="Calibri"/>
              </a:rPr>
              <a:t>practices</a:t>
            </a:r>
          </a:p>
          <a:p>
            <a:pPr eaLnBrk="1" hangingPunct="1">
              <a:buFont typeface="Arial" charset="0"/>
              <a:buChar char="•"/>
            </a:pPr>
            <a:r>
              <a:rPr lang="en-US" sz="2400" dirty="0" smtClean="0">
                <a:latin typeface="Calibri"/>
                <a:cs typeface="Calibri"/>
              </a:rPr>
              <a:t>The environmental aspect of AMR (Antimicrobial Resistance)</a:t>
            </a:r>
            <a:endParaRPr lang="en-US" sz="2400" dirty="0">
              <a:latin typeface="Calibri"/>
              <a:cs typeface="Calibri"/>
            </a:endParaRPr>
          </a:p>
        </p:txBody>
      </p:sp>
      <p:sp>
        <p:nvSpPr>
          <p:cNvPr id="29" name="Rechteck 1"/>
          <p:cNvSpPr/>
          <p:nvPr/>
        </p:nvSpPr>
        <p:spPr bwMode="auto">
          <a:xfrm>
            <a:off x="12098373" y="7826422"/>
            <a:ext cx="5217462" cy="1379388"/>
          </a:xfrm>
          <a:prstGeom prst="rect">
            <a:avLst/>
          </a:prstGeom>
          <a:solidFill>
            <a:schemeClr val="tx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wrap="none" lIns="182880" tIns="91440" rIns="182880" bIns="91440" anchor="ctr"/>
          <a:lstStyle/>
          <a:p>
            <a:pPr algn="ctr">
              <a:defRPr/>
            </a:pPr>
            <a:r>
              <a:rPr lang="en-US" sz="3200" b="1" dirty="0">
                <a:solidFill>
                  <a:schemeClr val="bg1"/>
                </a:solidFill>
                <a:latin typeface="Calibri"/>
                <a:cs typeface="Calibri"/>
              </a:rPr>
              <a:t>Post-</a:t>
            </a:r>
            <a:r>
              <a:rPr lang="en-US" sz="3200" b="1" dirty="0" err="1">
                <a:solidFill>
                  <a:schemeClr val="bg1"/>
                </a:solidFill>
                <a:latin typeface="Calibri"/>
                <a:cs typeface="Calibri"/>
              </a:rPr>
              <a:t>Authorisation</a:t>
            </a:r>
            <a:endParaRPr lang="en-US" sz="3200" b="1" dirty="0">
              <a:solidFill>
                <a:schemeClr val="bg1"/>
              </a:solidFill>
              <a:latin typeface="Calibri"/>
              <a:cs typeface="Calibri"/>
            </a:endParaRPr>
          </a:p>
          <a:p>
            <a:pPr algn="ctr">
              <a:defRPr/>
            </a:pPr>
            <a:r>
              <a:rPr lang="en-US" sz="3200" b="1" dirty="0">
                <a:solidFill>
                  <a:schemeClr val="bg1"/>
                </a:solidFill>
                <a:latin typeface="Calibri"/>
                <a:cs typeface="Calibri"/>
              </a:rPr>
              <a:t>ERA model</a:t>
            </a:r>
          </a:p>
        </p:txBody>
      </p:sp>
    </p:spTree>
    <p:extLst>
      <p:ext uri="{BB962C8B-B14F-4D97-AF65-F5344CB8AC3E}">
        <p14:creationId xmlns:p14="http://schemas.microsoft.com/office/powerpoint/2010/main" val="1749897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1"/>
          <p:cNvSpPr/>
          <p:nvPr/>
        </p:nvSpPr>
        <p:spPr bwMode="auto">
          <a:xfrm>
            <a:off x="5293660" y="718880"/>
            <a:ext cx="11851340" cy="2619332"/>
          </a:xfrm>
          <a:prstGeom prst="rect">
            <a:avLst/>
          </a:prstGeom>
          <a:solidFill>
            <a:schemeClr val="tx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wrap="none" lIns="182880" tIns="91440" rIns="182880" bIns="91440" anchor="ctr"/>
          <a:lstStyle/>
          <a:p>
            <a:pPr algn="ctr">
              <a:defRPr/>
            </a:pPr>
            <a:r>
              <a:rPr lang="en-US" sz="6400" b="1" dirty="0">
                <a:solidFill>
                  <a:schemeClr val="bg1"/>
                </a:solidFill>
                <a:latin typeface="Calibri"/>
                <a:cs typeface="Calibri"/>
              </a:rPr>
              <a:t>IMI “</a:t>
            </a:r>
            <a:r>
              <a:rPr lang="en-US" sz="6400" b="1" dirty="0" err="1">
                <a:solidFill>
                  <a:schemeClr val="bg1"/>
                </a:solidFill>
                <a:latin typeface="Calibri"/>
                <a:cs typeface="Calibri"/>
              </a:rPr>
              <a:t>iPIE”project</a:t>
            </a:r>
            <a:endParaRPr lang="en-US" sz="6400" b="1" dirty="0">
              <a:solidFill>
                <a:schemeClr val="bg1"/>
              </a:solidFill>
              <a:latin typeface="Calibri"/>
              <a:cs typeface="Calibri"/>
            </a:endParaRPr>
          </a:p>
        </p:txBody>
      </p:sp>
      <p:sp>
        <p:nvSpPr>
          <p:cNvPr id="8" name="Title 1"/>
          <p:cNvSpPr txBox="1">
            <a:spLocks/>
          </p:cNvSpPr>
          <p:nvPr/>
        </p:nvSpPr>
        <p:spPr>
          <a:xfrm>
            <a:off x="1244204" y="3603009"/>
            <a:ext cx="15544800" cy="7770547"/>
          </a:xfrm>
          <a:prstGeom prst="rect">
            <a:avLst/>
          </a:prstGeom>
        </p:spPr>
        <p:txBody>
          <a:bodyPr vert="horz" lIns="182880" tIns="91440" rIns="182880" bIns="9144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sz="4800" b="1" dirty="0">
              <a:solidFill>
                <a:srgbClr val="FF0000"/>
              </a:solidFill>
              <a:latin typeface="Calibri"/>
              <a:cs typeface="Calibri"/>
            </a:endParaRPr>
          </a:p>
          <a:p>
            <a:pPr>
              <a:defRPr/>
            </a:pPr>
            <a:endParaRPr lang="en-US" sz="5600" dirty="0">
              <a:latin typeface="Calibri"/>
              <a:cs typeface="Calibri"/>
            </a:endParaRPr>
          </a:p>
        </p:txBody>
      </p:sp>
      <p:pic>
        <p:nvPicPr>
          <p:cNvPr id="9" name="Picture 8"/>
          <p:cNvPicPr>
            <a:picLocks noChangeAspect="1"/>
          </p:cNvPicPr>
          <p:nvPr/>
        </p:nvPicPr>
        <p:blipFill rotWithShape="1">
          <a:blip r:embed="rId3"/>
          <a:srcRect r="68147" b="69746"/>
          <a:stretch/>
        </p:blipFill>
        <p:spPr>
          <a:xfrm>
            <a:off x="0" y="8902"/>
            <a:ext cx="5293660" cy="3374152"/>
          </a:xfrm>
          <a:prstGeom prst="rect">
            <a:avLst/>
          </a:prstGeom>
        </p:spPr>
      </p:pic>
      <p:sp>
        <p:nvSpPr>
          <p:cNvPr id="4" name="Rectangle 3"/>
          <p:cNvSpPr/>
          <p:nvPr/>
        </p:nvSpPr>
        <p:spPr>
          <a:xfrm>
            <a:off x="423355" y="3752196"/>
            <a:ext cx="17280350" cy="7786748"/>
          </a:xfrm>
          <a:prstGeom prst="rect">
            <a:avLst/>
          </a:prstGeom>
        </p:spPr>
        <p:txBody>
          <a:bodyPr wrap="square" lIns="182880" tIns="91440" rIns="182880" bIns="91440">
            <a:spAutoFit/>
          </a:bodyPr>
          <a:lstStyle/>
          <a:p>
            <a:pPr marL="720724" lvl="1" indent="0" eaLnBrk="0" hangingPunct="0">
              <a:spcBef>
                <a:spcPts val="1200"/>
              </a:spcBef>
              <a:buClr>
                <a:srgbClr val="008898"/>
              </a:buClr>
              <a:defRPr/>
            </a:pPr>
            <a:r>
              <a:rPr lang="en-GB" sz="4800" b="1" dirty="0">
                <a:solidFill>
                  <a:srgbClr val="000000"/>
                </a:solidFill>
                <a:cs typeface="Calibri"/>
              </a:rPr>
              <a:t>Overview:</a:t>
            </a:r>
          </a:p>
          <a:p>
            <a:pPr marL="1406524" lvl="1" indent="-685800" eaLnBrk="0" hangingPunct="0">
              <a:spcBef>
                <a:spcPts val="1200"/>
              </a:spcBef>
              <a:buClr>
                <a:srgbClr val="008898"/>
              </a:buClr>
              <a:buFont typeface="Arial" panose="020B0604020202020204" pitchFamily="34" charset="0"/>
              <a:buChar char="•"/>
              <a:defRPr/>
            </a:pPr>
            <a:r>
              <a:rPr lang="en-GB" sz="4000" dirty="0">
                <a:solidFill>
                  <a:srgbClr val="000000"/>
                </a:solidFill>
                <a:cs typeface="Calibri"/>
              </a:rPr>
              <a:t>10.3 M Euro four year partnership between industry and the EC</a:t>
            </a:r>
          </a:p>
          <a:p>
            <a:pPr marL="1406524" lvl="1" indent="-685800" eaLnBrk="0" hangingPunct="0">
              <a:spcBef>
                <a:spcPts val="1200"/>
              </a:spcBef>
              <a:buClr>
                <a:srgbClr val="008898"/>
              </a:buClr>
              <a:buFont typeface="Arial" panose="020B0604020202020204" pitchFamily="34" charset="0"/>
              <a:buChar char="•"/>
              <a:defRPr/>
            </a:pPr>
            <a:r>
              <a:rPr lang="en-GB" sz="4000" dirty="0">
                <a:solidFill>
                  <a:srgbClr val="000000"/>
                </a:solidFill>
                <a:cs typeface="Calibri"/>
              </a:rPr>
              <a:t>Ends on 31/12/2018</a:t>
            </a:r>
          </a:p>
          <a:p>
            <a:pPr marL="1406524" lvl="1" indent="-685800" eaLnBrk="0" hangingPunct="0">
              <a:spcBef>
                <a:spcPts val="1200"/>
              </a:spcBef>
              <a:buClr>
                <a:srgbClr val="008898"/>
              </a:buClr>
              <a:buFont typeface="Arial" panose="020B0604020202020204" pitchFamily="34" charset="0"/>
              <a:buChar char="•"/>
              <a:defRPr/>
            </a:pPr>
            <a:r>
              <a:rPr lang="en-GB" sz="4000" dirty="0">
                <a:solidFill>
                  <a:srgbClr val="000000"/>
                </a:solidFill>
                <a:cs typeface="Calibri"/>
              </a:rPr>
              <a:t>Participants include 13 pharmaceutical companies, 4 SMEs and 8 non-industry partners (includes UBA)</a:t>
            </a:r>
          </a:p>
          <a:p>
            <a:pPr marL="720724" lvl="1" indent="0" eaLnBrk="0" hangingPunct="0">
              <a:spcBef>
                <a:spcPts val="1200"/>
              </a:spcBef>
              <a:buClr>
                <a:srgbClr val="008898"/>
              </a:buClr>
              <a:defRPr/>
            </a:pPr>
            <a:r>
              <a:rPr lang="en-GB" sz="4800" b="1" dirty="0">
                <a:solidFill>
                  <a:srgbClr val="000000"/>
                </a:solidFill>
                <a:cs typeface="Calibri"/>
              </a:rPr>
              <a:t>Project Objectives:</a:t>
            </a:r>
          </a:p>
          <a:p>
            <a:pPr marL="1406524" lvl="1" indent="-685800" eaLnBrk="0" hangingPunct="0">
              <a:spcBef>
                <a:spcPts val="1200"/>
              </a:spcBef>
              <a:buClr>
                <a:srgbClr val="008898"/>
              </a:buClr>
              <a:buFont typeface="Arial" panose="020B0604020202020204" pitchFamily="34" charset="0"/>
              <a:buChar char="•"/>
              <a:defRPr/>
            </a:pPr>
            <a:r>
              <a:rPr lang="en-GB" sz="4000" dirty="0"/>
              <a:t>To develop tools and models that:</a:t>
            </a:r>
          </a:p>
          <a:p>
            <a:pPr marL="2206624" lvl="2" indent="-685800" eaLnBrk="0" hangingPunct="0">
              <a:spcBef>
                <a:spcPts val="1200"/>
              </a:spcBef>
              <a:buClr>
                <a:srgbClr val="008898"/>
              </a:buClr>
              <a:buFont typeface="Courier New" panose="02070309020205020404" pitchFamily="49" charset="0"/>
              <a:buChar char="o"/>
              <a:defRPr/>
            </a:pPr>
            <a:r>
              <a:rPr lang="en-GB" sz="3200" dirty="0"/>
              <a:t>allow environmental concerns to be identified earlier in drug development</a:t>
            </a:r>
          </a:p>
          <a:p>
            <a:pPr marL="2206624" lvl="2" indent="-685800" eaLnBrk="0" hangingPunct="0">
              <a:spcBef>
                <a:spcPts val="1200"/>
              </a:spcBef>
              <a:buClr>
                <a:srgbClr val="008898"/>
              </a:buClr>
              <a:buFont typeface="Courier New" panose="02070309020205020404" pitchFamily="49" charset="0"/>
              <a:buChar char="o"/>
              <a:defRPr/>
            </a:pPr>
            <a:r>
              <a:rPr lang="en-GB" sz="3200" dirty="0"/>
              <a:t>allow the effective prioritisation and testing of legacy APIs recognising that &gt;90% of tested APIs pose low or insignificant environmental risk</a:t>
            </a:r>
            <a:br>
              <a:rPr lang="en-GB" sz="3200" dirty="0"/>
            </a:br>
            <a:r>
              <a:rPr lang="en-GB" sz="3200" dirty="0"/>
              <a:t>	</a:t>
            </a:r>
            <a:r>
              <a:rPr lang="en-GB" sz="3200" dirty="0" smtClean="0"/>
              <a:t>  </a:t>
            </a:r>
            <a:endParaRPr lang="en-GB" sz="32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0" y="10449711"/>
            <a:ext cx="3429000" cy="1695450"/>
          </a:xfrm>
          <a:prstGeom prst="rect">
            <a:avLst/>
          </a:prstGeom>
        </p:spPr>
      </p:pic>
      <p:sp>
        <p:nvSpPr>
          <p:cNvPr id="2" name="TextBox 1"/>
          <p:cNvSpPr txBox="1"/>
          <p:nvPr/>
        </p:nvSpPr>
        <p:spPr>
          <a:xfrm>
            <a:off x="2088444" y="11227939"/>
            <a:ext cx="9101667" cy="1692771"/>
          </a:xfrm>
          <a:prstGeom prst="rect">
            <a:avLst/>
          </a:prstGeom>
          <a:noFill/>
        </p:spPr>
        <p:txBody>
          <a:bodyPr wrap="square" rtlCol="0">
            <a:spAutoFit/>
          </a:bodyPr>
          <a:lstStyle/>
          <a:p>
            <a:pPr marL="723900" lvl="2" indent="0" eaLnBrk="0" hangingPunct="0">
              <a:buClr>
                <a:srgbClr val="008898"/>
              </a:buClr>
              <a:defRPr/>
            </a:pPr>
            <a:r>
              <a:rPr lang="en-GB" sz="4000" b="1" dirty="0">
                <a:solidFill>
                  <a:srgbClr val="000000"/>
                </a:solidFill>
                <a:cs typeface="Calibri"/>
              </a:rPr>
              <a:t>Further details can be found at </a:t>
            </a:r>
          </a:p>
          <a:p>
            <a:pPr marL="723900" lvl="2" indent="0" eaLnBrk="0" hangingPunct="0">
              <a:buClr>
                <a:srgbClr val="008898"/>
              </a:buClr>
              <a:defRPr/>
            </a:pPr>
            <a:r>
              <a:rPr lang="en-GB" sz="2800" b="1" dirty="0">
                <a:solidFill>
                  <a:srgbClr val="000000"/>
                </a:solidFill>
                <a:cs typeface="Calibri"/>
                <a:hlinkClick r:id="rId5"/>
              </a:rPr>
              <a:t>http://www.imi.europa.eu/content/ipie</a:t>
            </a:r>
            <a:r>
              <a:rPr lang="en-GB" sz="2800" b="1" dirty="0">
                <a:solidFill>
                  <a:srgbClr val="000000"/>
                </a:solidFill>
                <a:cs typeface="Calibri"/>
              </a:rPr>
              <a:t> </a:t>
            </a:r>
          </a:p>
          <a:p>
            <a:endParaRPr lang="en-US" dirty="0"/>
          </a:p>
        </p:txBody>
      </p:sp>
    </p:spTree>
    <p:extLst>
      <p:ext uri="{BB962C8B-B14F-4D97-AF65-F5344CB8AC3E}">
        <p14:creationId xmlns:p14="http://schemas.microsoft.com/office/powerpoint/2010/main" val="9038294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364777" y="4063737"/>
            <a:ext cx="15421970" cy="9010818"/>
          </a:xfrm>
        </p:spPr>
        <p:txBody>
          <a:bodyPr>
            <a:noAutofit/>
          </a:bodyPr>
          <a:lstStyle/>
          <a:p>
            <a:pPr marL="914400" lvl="1" indent="-914400">
              <a:buClr>
                <a:srgbClr val="215968"/>
              </a:buClr>
              <a:buFont typeface="Wingdings" panose="05000000000000000000" pitchFamily="2" charset="2"/>
              <a:buChar char="§"/>
            </a:pPr>
            <a:r>
              <a:rPr lang="en-US" altLang="en-US" sz="4000" dirty="0">
                <a:latin typeface="+mn-lt"/>
                <a:cs typeface="Calibri"/>
              </a:rPr>
              <a:t>Minimize API discharges from manufacturing sites by </a:t>
            </a:r>
            <a:r>
              <a:rPr lang="en-US" altLang="en-US" sz="4000" b="1" dirty="0">
                <a:latin typeface="+mn-lt"/>
                <a:cs typeface="Calibri"/>
              </a:rPr>
              <a:t>exchanging good practices</a:t>
            </a:r>
          </a:p>
          <a:p>
            <a:pPr marL="914400" lvl="1" indent="-914400">
              <a:buClr>
                <a:srgbClr val="215968"/>
              </a:buClr>
              <a:buFont typeface="Wingdings" panose="05000000000000000000" pitchFamily="2" charset="2"/>
              <a:buChar char="§"/>
            </a:pPr>
            <a:r>
              <a:rPr lang="en-US" altLang="en-US" sz="4000" dirty="0">
                <a:latin typeface="+mn-lt"/>
                <a:cs typeface="Calibri"/>
              </a:rPr>
              <a:t>Internal/external </a:t>
            </a:r>
            <a:r>
              <a:rPr lang="en-US" altLang="en-US" sz="4000" b="1" dirty="0">
                <a:latin typeface="+mn-lt"/>
                <a:cs typeface="Calibri"/>
              </a:rPr>
              <a:t>benchmarking</a:t>
            </a:r>
            <a:r>
              <a:rPr lang="en-US" altLang="en-US" sz="4000" dirty="0">
                <a:latin typeface="+mn-lt"/>
                <a:cs typeface="Calibri"/>
              </a:rPr>
              <a:t> through a “wastewater maturity ladder” </a:t>
            </a:r>
            <a:endParaRPr lang="en-US" altLang="en-US" sz="2200" dirty="0">
              <a:latin typeface="+mn-lt"/>
              <a:cs typeface="Calibri"/>
            </a:endParaRPr>
          </a:p>
          <a:p>
            <a:pPr marL="914400" lvl="1" indent="-914400">
              <a:buClr>
                <a:srgbClr val="215968"/>
              </a:buClr>
              <a:buFont typeface="Wingdings" panose="05000000000000000000" pitchFamily="2" charset="2"/>
              <a:buChar char="§"/>
            </a:pPr>
            <a:r>
              <a:rPr lang="en-US" altLang="en-US" sz="4000" b="1" dirty="0">
                <a:latin typeface="+mn-lt"/>
                <a:cs typeface="Calibri"/>
              </a:rPr>
              <a:t>Improve effluent quality </a:t>
            </a:r>
            <a:r>
              <a:rPr lang="en-US" altLang="en-US" sz="4000" dirty="0">
                <a:latin typeface="+mn-lt"/>
                <a:cs typeface="Calibri"/>
              </a:rPr>
              <a:t>where necessary</a:t>
            </a:r>
          </a:p>
          <a:p>
            <a:pPr marL="914400" lvl="1" indent="-914400">
              <a:buClr>
                <a:srgbClr val="215968"/>
              </a:buClr>
              <a:buFont typeface="Wingdings" panose="05000000000000000000" pitchFamily="2" charset="2"/>
              <a:buChar char="§"/>
            </a:pPr>
            <a:r>
              <a:rPr lang="en-US" altLang="en-US" sz="4000" b="1" dirty="0">
                <a:latin typeface="+mn-lt"/>
                <a:cs typeface="Calibri"/>
              </a:rPr>
              <a:t>Research</a:t>
            </a:r>
            <a:r>
              <a:rPr lang="en-US" altLang="en-US" sz="4000" dirty="0">
                <a:latin typeface="+mn-lt"/>
                <a:cs typeface="Calibri"/>
              </a:rPr>
              <a:t> with academia and water companies </a:t>
            </a:r>
          </a:p>
          <a:p>
            <a:pPr marL="914400" lvl="1" indent="-914400">
              <a:buClr>
                <a:srgbClr val="215968"/>
              </a:buClr>
              <a:buFont typeface="Wingdings" panose="05000000000000000000" pitchFamily="2" charset="2"/>
              <a:buChar char="§"/>
            </a:pPr>
            <a:r>
              <a:rPr lang="en-GB" altLang="en-US" sz="4000" b="1" dirty="0">
                <a:latin typeface="+mn-lt"/>
                <a:cs typeface="Calibri"/>
              </a:rPr>
              <a:t>Make environmental sustainability part of the company culture</a:t>
            </a:r>
            <a:endParaRPr lang="en-GB" altLang="en-US" sz="4000" b="1" dirty="0">
              <a:latin typeface="+mn-lt"/>
            </a:endParaRPr>
          </a:p>
          <a:p>
            <a:pPr marL="914400" lvl="1" indent="-914400">
              <a:buClr>
                <a:srgbClr val="215968"/>
              </a:buClr>
              <a:buFont typeface="Wingdings" panose="05000000000000000000" pitchFamily="2" charset="2"/>
              <a:buChar char="§"/>
            </a:pPr>
            <a:r>
              <a:rPr lang="en-GB" sz="4000" dirty="0">
                <a:latin typeface="+mn-lt"/>
                <a:cs typeface="Calibri"/>
              </a:rPr>
              <a:t>Efforts to </a:t>
            </a:r>
            <a:r>
              <a:rPr lang="en-GB" sz="4000" b="1" dirty="0">
                <a:latin typeface="+mn-lt"/>
                <a:cs typeface="Calibri"/>
              </a:rPr>
              <a:t>educate the supply chain: </a:t>
            </a:r>
          </a:p>
          <a:p>
            <a:pPr marL="1714500" lvl="2" indent="-914400">
              <a:buClr>
                <a:srgbClr val="215968"/>
              </a:buClr>
              <a:buFont typeface="Wingdings" panose="05000000000000000000" pitchFamily="2" charset="2"/>
              <a:buChar char="§"/>
            </a:pPr>
            <a:r>
              <a:rPr lang="en-US" altLang="en-US" sz="3600" u="sng" dirty="0">
                <a:latin typeface="+mn-lt"/>
                <a:cs typeface="Calibri"/>
              </a:rPr>
              <a:t>Pharmaceutical Supply Chain Initiative (PSCI) </a:t>
            </a:r>
            <a:r>
              <a:rPr lang="en-US" altLang="en-US" sz="3600" dirty="0">
                <a:latin typeface="+mn-lt"/>
                <a:cs typeface="Calibri"/>
              </a:rPr>
              <a:t>webinars </a:t>
            </a:r>
            <a:r>
              <a:rPr lang="en-US" altLang="en-US" sz="3600" dirty="0" smtClean="0">
                <a:latin typeface="+mn-lt"/>
                <a:cs typeface="Calibri"/>
              </a:rPr>
              <a:t>to </a:t>
            </a:r>
            <a:r>
              <a:rPr lang="en-US" altLang="en-US" sz="3600" dirty="0">
                <a:latin typeface="+mn-lt"/>
                <a:cs typeface="Calibri"/>
              </a:rPr>
              <a:t>build capacity within external manufacturers</a:t>
            </a:r>
          </a:p>
          <a:p>
            <a:pPr marL="1714500" lvl="2" indent="-914400">
              <a:buClr>
                <a:srgbClr val="215968"/>
              </a:buClr>
              <a:buFont typeface="Wingdings" panose="05000000000000000000" pitchFamily="2" charset="2"/>
              <a:buChar char="§"/>
            </a:pPr>
            <a:r>
              <a:rPr lang="en-US" altLang="en-US" sz="3600" dirty="0">
                <a:latin typeface="+mn-lt"/>
                <a:cs typeface="Calibri"/>
              </a:rPr>
              <a:t>Guidance document published in public literature, for use by SMEs and suppliers</a:t>
            </a:r>
          </a:p>
          <a:p>
            <a:pPr marL="1714500" lvl="2" indent="-914400">
              <a:buClr>
                <a:srgbClr val="215968"/>
              </a:buClr>
              <a:buFont typeface="Wingdings" panose="05000000000000000000" pitchFamily="2" charset="2"/>
              <a:buChar char="§"/>
            </a:pPr>
            <a:r>
              <a:rPr lang="en-US" altLang="en-US" sz="3600" dirty="0">
                <a:latin typeface="+mn-lt"/>
                <a:cs typeface="Calibri"/>
              </a:rPr>
              <a:t>Future follow-on webinars in planning</a:t>
            </a:r>
          </a:p>
          <a:p>
            <a:pPr>
              <a:buClr>
                <a:srgbClr val="215968"/>
              </a:buClr>
              <a:buFont typeface="Wingdings" panose="05000000000000000000" pitchFamily="2" charset="2"/>
              <a:buChar char="§"/>
            </a:pPr>
            <a:endParaRPr lang="en-GB" sz="4000" dirty="0"/>
          </a:p>
        </p:txBody>
      </p:sp>
      <p:sp>
        <p:nvSpPr>
          <p:cNvPr id="4" name="Slide Number Placeholder 3"/>
          <p:cNvSpPr>
            <a:spLocks noGrp="1"/>
          </p:cNvSpPr>
          <p:nvPr>
            <p:ph type="sldNum" sz="quarter" idx="4294967295"/>
          </p:nvPr>
        </p:nvSpPr>
        <p:spPr>
          <a:xfrm>
            <a:off x="13106400" y="12712701"/>
            <a:ext cx="4267200" cy="730250"/>
          </a:xfrm>
          <a:prstGeom prst="rect">
            <a:avLst/>
          </a:prstGeom>
        </p:spPr>
        <p:txBody>
          <a:bodyPr lIns="182880" tIns="91440" rIns="182880" bIns="91440"/>
          <a:lstStyle/>
          <a:p>
            <a:fld id="{F61B6EEC-97AF-FF42-BE76-B4CF2561A657}" type="slidenum">
              <a:rPr lang="en-US" smtClean="0"/>
              <a:pPr/>
              <a:t>9</a:t>
            </a:fld>
            <a:endParaRPr lang="en-US" dirty="0"/>
          </a:p>
        </p:txBody>
      </p:sp>
      <p:pic>
        <p:nvPicPr>
          <p:cNvPr id="8" name="Picture 7"/>
          <p:cNvPicPr>
            <a:picLocks noChangeAspect="1"/>
          </p:cNvPicPr>
          <p:nvPr/>
        </p:nvPicPr>
        <p:blipFill rotWithShape="1">
          <a:blip r:embed="rId3"/>
          <a:srcRect l="34548" r="34188" b="69747"/>
          <a:stretch/>
        </p:blipFill>
        <p:spPr>
          <a:xfrm>
            <a:off x="0" y="1"/>
            <a:ext cx="4493484" cy="2918046"/>
          </a:xfrm>
          <a:prstGeom prst="rect">
            <a:avLst/>
          </a:prstGeom>
        </p:spPr>
      </p:pic>
      <p:sp>
        <p:nvSpPr>
          <p:cNvPr id="11" name="Rechteck 1"/>
          <p:cNvSpPr/>
          <p:nvPr/>
        </p:nvSpPr>
        <p:spPr bwMode="auto">
          <a:xfrm>
            <a:off x="4493484" y="779721"/>
            <a:ext cx="13794516" cy="2138326"/>
          </a:xfrm>
          <a:prstGeom prst="rect">
            <a:avLst/>
          </a:prstGeom>
          <a:solidFill>
            <a:schemeClr val="tx2"/>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wrap="none" lIns="182880" tIns="91440" rIns="182880" bIns="91440" anchor="ctr"/>
          <a:lstStyle/>
          <a:p>
            <a:pPr algn="ctr">
              <a:defRPr/>
            </a:pPr>
            <a:r>
              <a:rPr lang="en-US" sz="5600" b="1" dirty="0">
                <a:solidFill>
                  <a:schemeClr val="bg1"/>
                </a:solidFill>
                <a:cs typeface="Calibri"/>
              </a:rPr>
              <a:t>EPS Pillar 2: Managing pharmaceutical sites’ </a:t>
            </a:r>
          </a:p>
          <a:p>
            <a:pPr algn="ctr">
              <a:defRPr/>
            </a:pPr>
            <a:r>
              <a:rPr lang="en-US" sz="5600" b="1" dirty="0">
                <a:solidFill>
                  <a:schemeClr val="bg1"/>
                </a:solidFill>
                <a:cs typeface="Calibri"/>
              </a:rPr>
              <a:t>effluents efficiently</a:t>
            </a:r>
            <a:endParaRPr lang="en-US" sz="5600" b="1" dirty="0">
              <a:solidFill>
                <a:schemeClr val="bg1"/>
              </a:solidFill>
              <a:latin typeface="Calibri"/>
              <a:cs typeface="Calibri"/>
            </a:endParaRPr>
          </a:p>
        </p:txBody>
      </p:sp>
    </p:spTree>
    <p:extLst>
      <p:ext uri="{BB962C8B-B14F-4D97-AF65-F5344CB8AC3E}">
        <p14:creationId xmlns:p14="http://schemas.microsoft.com/office/powerpoint/2010/main" val="30131043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FPIA PPT Template">
  <a:themeElements>
    <a:clrScheme name="EFPIA Colors">
      <a:dk1>
        <a:sysClr val="windowText" lastClr="000000"/>
      </a:dk1>
      <a:lt1>
        <a:sysClr val="window" lastClr="FFFFFF"/>
      </a:lt1>
      <a:dk2>
        <a:srgbClr val="9AD6CC"/>
      </a:dk2>
      <a:lt2>
        <a:srgbClr val="BEC0C2"/>
      </a:lt2>
      <a:accent1>
        <a:srgbClr val="F5841F"/>
      </a:accent1>
      <a:accent2>
        <a:srgbClr val="77787B"/>
      </a:accent2>
      <a:accent3>
        <a:srgbClr val="008898"/>
      </a:accent3>
      <a:accent4>
        <a:srgbClr val="9ACA3C"/>
      </a:accent4>
      <a:accent5>
        <a:srgbClr val="FFD100"/>
      </a:accent5>
      <a:accent6>
        <a:srgbClr val="F05170"/>
      </a:accent6>
      <a:hlink>
        <a:srgbClr val="577BBD"/>
      </a:hlink>
      <a:folHlink>
        <a:srgbClr val="968D0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B19C9862-CE47-4248-AF3D-50CCCDB91E97}" vid="{B2386209-BD0E-4D7A-91AB-EDF64BFC7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EFPIA PPT Template.potx</Template>
  <TotalTime>734</TotalTime>
  <Words>1878</Words>
  <Application>Microsoft Macintosh PowerPoint</Application>
  <PresentationFormat>Custom</PresentationFormat>
  <Paragraphs>288</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EFPIA PPT Template</vt:lpstr>
      <vt:lpstr>PowerPoint Presentation</vt:lpstr>
      <vt:lpstr>PowerPoint Presentation</vt:lpstr>
      <vt:lpstr>Stakeholders voicing their concerns</vt:lpstr>
      <vt:lpstr>PowerPoint Presentation</vt:lpstr>
      <vt:lpstr>A proposal from the European Pharmaceutical Industry for managing environmental impacts from pharmaceuticals:  Eco-Pharmaco-Stewardship (EPS)</vt:lpstr>
      <vt:lpstr>Eco-Pharmaco-Stewardship (EPS): a life-cycle approach</vt:lpstr>
      <vt:lpstr>Priority EPS Activities</vt:lpstr>
      <vt:lpstr>PowerPoint Presentation</vt:lpstr>
      <vt:lpstr>PowerPoint Presentation</vt:lpstr>
      <vt:lpstr>PowerPoint Presentation</vt:lpstr>
      <vt:lpstr>PowerPoint Presentation</vt:lpstr>
      <vt:lpstr>PowerPoint Presentation</vt:lpstr>
      <vt:lpstr>AMR Roadmap</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JTR</dc:creator>
  <cp:lastModifiedBy>Sini Eskola</cp:lastModifiedBy>
  <cp:revision>39</cp:revision>
  <dcterms:created xsi:type="dcterms:W3CDTF">2015-08-11T16:02:58Z</dcterms:created>
  <dcterms:modified xsi:type="dcterms:W3CDTF">2017-04-28T21:21:39Z</dcterms:modified>
</cp:coreProperties>
</file>