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9" r:id="rId3"/>
    <p:sldId id="300" r:id="rId4"/>
    <p:sldId id="294" r:id="rId5"/>
    <p:sldId id="317" r:id="rId6"/>
    <p:sldId id="318" r:id="rId7"/>
    <p:sldId id="292" r:id="rId8"/>
    <p:sldId id="320" r:id="rId9"/>
    <p:sldId id="321" r:id="rId10"/>
    <p:sldId id="322" r:id="rId11"/>
    <p:sldId id="287" r:id="rId12"/>
    <p:sldId id="301" r:id="rId13"/>
    <p:sldId id="312" r:id="rId14"/>
    <p:sldId id="314" r:id="rId15"/>
    <p:sldId id="302" r:id="rId16"/>
    <p:sldId id="310" r:id="rId17"/>
    <p:sldId id="311" r:id="rId18"/>
    <p:sldId id="316" r:id="rId19"/>
    <p:sldId id="315" r:id="rId20"/>
    <p:sldId id="298" r:id="rId21"/>
  </p:sldIdLst>
  <p:sldSz cx="9144000" cy="6858000" type="screen4x3"/>
  <p:notesSz cx="6997700" cy="9283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898"/>
    <a:srgbClr val="77787B"/>
    <a:srgbClr val="215968"/>
    <a:srgbClr val="F5841F"/>
    <a:srgbClr val="BEC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9" autoAdjust="0"/>
    <p:restoredTop sz="95821" autoAdjust="0"/>
  </p:normalViewPr>
  <p:slideViewPr>
    <p:cSldViewPr>
      <p:cViewPr varScale="1">
        <p:scale>
          <a:sx n="86" d="100"/>
          <a:sy n="86" d="100"/>
        </p:scale>
        <p:origin x="-21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445" cy="46418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642" y="0"/>
            <a:ext cx="3032445" cy="46418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EC92690-3996-41FB-ABF4-2EBEB654D531}" type="datetimeFigureOut">
              <a:rPr lang="en-US"/>
              <a:pPr>
                <a:defRPr/>
              </a:pPr>
              <a:t>23/04/15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028"/>
            <a:ext cx="3032445" cy="46418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642" y="8818028"/>
            <a:ext cx="3032445" cy="46418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04ADF4-A930-4C13-8D5D-2201F5AFE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6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445" cy="464185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642" y="0"/>
            <a:ext cx="3032445" cy="464185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55F48E9-14F6-4C9F-968B-39B8F4E8C632}" type="datetimeFigureOut">
              <a:rPr lang="fr-BE" altLang="en-US"/>
              <a:pPr>
                <a:defRPr/>
              </a:pPr>
              <a:t>23/04/15</a:t>
            </a:fld>
            <a:endParaRPr lang="fr-BE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6" y="4409758"/>
            <a:ext cx="5596869" cy="4177665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028"/>
            <a:ext cx="3032445" cy="464185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642" y="8818028"/>
            <a:ext cx="3032445" cy="464185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F34AB6C-AB4E-49D8-A115-F435BAF344CC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235010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3CAC5-213E-A549-AC35-3C28FC055D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7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3CAC5-213E-A549-AC35-3C28FC055D7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3CAC5-213E-A549-AC35-3C28FC055D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3CAC5-213E-A549-AC35-3C28FC055D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7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3CAC5-213E-A549-AC35-3C28FC055D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8C81-E50C-418E-BA9E-683E117C1417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263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1000" y="2818800"/>
            <a:ext cx="4923448" cy="1114256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2800" y="4014000"/>
            <a:ext cx="4968552" cy="576064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374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150" y="6534150"/>
            <a:ext cx="6589713" cy="134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Draft Presentation for EFPIA - China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EC48-F5C3-4E10-A7C3-8C448D2FDBD9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81020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150" y="6534150"/>
            <a:ext cx="6589713" cy="134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Drug quality and environmental requirements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AD0B1-21CE-4445-82C1-4D6236302245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26991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150" y="6534150"/>
            <a:ext cx="6589713" cy="134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Drug quality and environmental requirements</a:t>
            </a:r>
            <a:endParaRPr lang="fr-B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5B3F-93D4-4446-8BF4-71439CC910AE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75949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150" y="6534150"/>
            <a:ext cx="6589713" cy="134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Drug quality and environmental requirements</a:t>
            </a:r>
            <a:endParaRPr lang="fr-B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0B4A-56D4-4A7A-B4FC-79566964D533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738880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Secondary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>
          <a:xfrm>
            <a:off x="612000" y="6354000"/>
            <a:ext cx="3312000" cy="24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2nd July 2014</a:t>
            </a:r>
            <a:endParaRPr lang="sv-S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>
          <a:xfrm>
            <a:off x="1835150" y="6534150"/>
            <a:ext cx="6589713" cy="134938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6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fpia-PPT_template_254x190,5mm_LAYOUT_V08_P3_graphisme_for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7524750" y="0"/>
            <a:ext cx="16192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Efpia-PPT_template_254x190,5mm_LAYOUT_V08_P3_LOGO_forM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285750">
              <a:defRPr/>
            </a:lvl2pPr>
            <a:lvl3pPr marL="896938" indent="-228600">
              <a:defRPr/>
            </a:lvl3pPr>
            <a:lvl4pPr marL="1169988" indent="-228600">
              <a:defRPr/>
            </a:lvl4pPr>
            <a:lvl5pPr marL="1433513" indent="-22860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67738" y="6515100"/>
            <a:ext cx="396875" cy="1539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1BE6-00BD-4AE7-9367-1B1BB177CCF1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44562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fpia-PPT_template_254x190,5mm_LAYOUT_V08_P3_graphisme_for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7524750" y="0"/>
            <a:ext cx="16192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fpia-PPT_template_254x190,5mm_LAYOUT_V08_P3_LOGO_forM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600200"/>
            <a:ext cx="4038600" cy="4525963"/>
          </a:xfrm>
        </p:spPr>
        <p:txBody>
          <a:bodyPr/>
          <a:lstStyle>
            <a:lvl1pPr>
              <a:defRPr sz="2400"/>
            </a:lvl1pPr>
            <a:lvl2pPr marL="627063" indent="-285750">
              <a:defRPr sz="2000"/>
            </a:lvl2pPr>
            <a:lvl3pPr marL="809625" indent="-185738">
              <a:defRPr sz="1800"/>
            </a:lvl3pPr>
            <a:lvl4pPr marL="1073150" indent="-176213">
              <a:defRPr sz="1600"/>
            </a:lvl4pPr>
            <a:lvl5pPr marL="13446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 marL="627063" indent="-285750">
              <a:defRPr sz="2000"/>
            </a:lvl2pPr>
            <a:lvl3pPr marL="809625" indent="-185738">
              <a:defRPr sz="1800"/>
            </a:lvl3pPr>
            <a:lvl4pPr marL="1073150" indent="-228600">
              <a:defRPr sz="1600"/>
            </a:lvl4pPr>
            <a:lvl5pPr marL="1257300" indent="-18415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B7F9-912A-4276-947D-B07774DF6D08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41087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fpia-PPT_template_254x190,5mm_LAYOUT_V08_P3_graphisme_for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7524750" y="0"/>
            <a:ext cx="16192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fpia-PPT_template_254x190,5mm_LAYOUT_V08_P3_LOGO_forM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66000"/>
            <a:ext cx="8136456" cy="512736"/>
          </a:xfrm>
        </p:spPr>
        <p:txBody>
          <a:bodyPr/>
          <a:lstStyle>
            <a:lvl1pPr>
              <a:defRPr baseline="0">
                <a:solidFill>
                  <a:srgbClr val="BEC0C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60800"/>
            <a:ext cx="4040188" cy="63976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800" b="0">
                <a:solidFill>
                  <a:srgbClr val="008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359000"/>
            <a:ext cx="4041775" cy="63976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800" b="0">
                <a:solidFill>
                  <a:srgbClr val="008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2FB6-CC32-46F8-A772-F72BE8FB4C81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33435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Efpia-PPT_template_254x190,5mm_LAYOUT_V08_P3_graphisme_for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7524750" y="0"/>
            <a:ext cx="16192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Efpia-PPT_template_254x190,5mm_LAYOUT_V08_P3_footnote_forM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8" t="8467" r="3893" b="26282"/>
          <a:stretch>
            <a:fillRect/>
          </a:stretch>
        </p:blipFill>
        <p:spPr bwMode="auto">
          <a:xfrm>
            <a:off x="8459788" y="6524625"/>
            <a:ext cx="7302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fpia-PPT_template_254x190,5mm_LAYOUT_V08_P3_LOGO_forM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7787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36CF-B6B1-4FB4-808B-E2127DCDD50C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36215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fpia-PPT_template_254x190,5mm_LAYOUT_V08_P3_graphisme_for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r="19904"/>
          <a:stretch>
            <a:fillRect/>
          </a:stretch>
        </p:blipFill>
        <p:spPr bwMode="auto">
          <a:xfrm>
            <a:off x="7524750" y="0"/>
            <a:ext cx="16192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Efpia-PPT_template_254x190,5mm_LAYOUT_V08_P3_LOGO_forM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66000"/>
            <a:ext cx="8136456" cy="512736"/>
          </a:xfrm>
        </p:spPr>
        <p:txBody>
          <a:bodyPr/>
          <a:lstStyle>
            <a:lvl1pPr>
              <a:defRPr baseline="0">
                <a:solidFill>
                  <a:srgbClr val="BEC0C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60800"/>
            <a:ext cx="8136456" cy="639762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None/>
              <a:defRPr sz="2800" b="0">
                <a:solidFill>
                  <a:srgbClr val="00889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174875"/>
            <a:ext cx="4041775" cy="3414365"/>
          </a:xfrm>
          <a:ln w="12700">
            <a:solidFill>
              <a:srgbClr val="BEC0C2"/>
            </a:solidFill>
          </a:ln>
        </p:spPr>
        <p:txBody>
          <a:bodyPr lIns="180000" tIns="180000" rIns="180000" bIns="18000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6C1BA-12AA-401C-943B-BB0C5C3B5349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2409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730750" y="3781425"/>
            <a:ext cx="374332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1413"/>
              </a:spcAft>
              <a:defRPr/>
            </a:pPr>
            <a:r>
              <a:rPr lang="fr-BE" altLang="en-US" b="1" smtClean="0">
                <a:solidFill>
                  <a:schemeClr val="bg1"/>
                </a:solidFill>
                <a:cs typeface="Arial" pitchFamily="34" charset="0"/>
              </a:rPr>
              <a:t>EFPIA Brussels Office</a:t>
            </a:r>
          </a:p>
          <a:p>
            <a:pPr>
              <a:defRPr/>
            </a:pPr>
            <a:r>
              <a:rPr lang="fr-BE" altLang="en-US" smtClean="0">
                <a:solidFill>
                  <a:schemeClr val="bg1"/>
                </a:solidFill>
                <a:cs typeface="Arial" pitchFamily="34" charset="0"/>
              </a:rPr>
              <a:t>Leopold Plaza Building</a:t>
            </a:r>
          </a:p>
          <a:p>
            <a:pPr>
              <a:defRPr/>
            </a:pPr>
            <a:r>
              <a:rPr lang="fr-BE" altLang="en-US" smtClean="0">
                <a:solidFill>
                  <a:schemeClr val="bg1"/>
                </a:solidFill>
                <a:cs typeface="Arial" pitchFamily="34" charset="0"/>
              </a:rPr>
              <a:t>Rue du Trône 108</a:t>
            </a:r>
          </a:p>
          <a:p>
            <a:pPr>
              <a:defRPr/>
            </a:pPr>
            <a:r>
              <a:rPr lang="fr-BE" altLang="en-US" smtClean="0">
                <a:solidFill>
                  <a:schemeClr val="bg1"/>
                </a:solidFill>
                <a:cs typeface="Arial" pitchFamily="34" charset="0"/>
              </a:rPr>
              <a:t>B-1050 Brussels - Belgium </a:t>
            </a:r>
          </a:p>
          <a:p>
            <a:pPr>
              <a:defRPr/>
            </a:pPr>
            <a:r>
              <a:rPr lang="fr-BE" altLang="en-US" smtClean="0">
                <a:solidFill>
                  <a:schemeClr val="bg1"/>
                </a:solidFill>
                <a:cs typeface="Arial" pitchFamily="34" charset="0"/>
              </a:rPr>
              <a:t>Tel: +32 (0)2 626 25 55</a:t>
            </a:r>
          </a:p>
          <a:p>
            <a:pPr>
              <a:defRPr/>
            </a:pPr>
            <a:endParaRPr lang="fr-BE" altLang="en-US" smtClean="0">
              <a:solidFill>
                <a:schemeClr val="bg1"/>
              </a:solidFill>
              <a:cs typeface="Arial" pitchFamily="34" charset="0"/>
            </a:endParaRPr>
          </a:p>
          <a:p>
            <a:pPr>
              <a:defRPr/>
            </a:pPr>
            <a:r>
              <a:rPr lang="fr-BE" altLang="en-US" smtClean="0">
                <a:solidFill>
                  <a:srgbClr val="F5841F"/>
                </a:solidFill>
                <a:cs typeface="Arial" pitchFamily="34" charset="0"/>
              </a:rPr>
              <a:t>www.efpia.eu</a:t>
            </a:r>
          </a:p>
        </p:txBody>
      </p:sp>
    </p:spTree>
    <p:extLst>
      <p:ext uri="{BB962C8B-B14F-4D97-AF65-F5344CB8AC3E}">
        <p14:creationId xmlns:p14="http://schemas.microsoft.com/office/powerpoint/2010/main" val="375469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8A0B-0FFF-45C8-85B2-DA3942D0526B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50701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150" y="6534150"/>
            <a:ext cx="6589713" cy="13493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Drug quality and environmental requirements</a:t>
            </a:r>
            <a:endParaRPr lang="fr-BE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92AF-8237-4567-878B-206C81C3C9FA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141588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539750"/>
            <a:ext cx="81359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fr-BE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7738" y="6515100"/>
            <a:ext cx="481012" cy="2270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 b="1">
                <a:solidFill>
                  <a:srgbClr val="77787B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BAD4608-9B45-469E-8CE1-907F565914DD}" type="slidenum">
              <a:rPr lang="fr-BE" altLang="en-US"/>
              <a:pPr>
                <a:defRPr/>
              </a:pPr>
              <a:t>‹#›</a:t>
            </a:fld>
            <a:endParaRPr lang="fr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008898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8898"/>
          </a:solidFill>
          <a:latin typeface="Arial" pitchFamily="34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8898"/>
          </a:solidFill>
          <a:latin typeface="Arial" pitchFamily="34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8898"/>
          </a:solidFill>
          <a:latin typeface="Arial" pitchFamily="34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8898"/>
          </a:solidFill>
          <a:latin typeface="Arial" pitchFamily="34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8898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8898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8898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8898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41F"/>
        </a:buClr>
        <a:buFont typeface="Wingdings 2" pitchFamily="18" charset="2"/>
        <a:buChar char=""/>
        <a:defRPr sz="2400" b="1" kern="1200">
          <a:solidFill>
            <a:srgbClr val="77787B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898"/>
        </a:buClr>
        <a:buFont typeface="Wingdings 2" pitchFamily="18" charset="2"/>
        <a:buChar char=""/>
        <a:defRPr sz="2000" kern="1200">
          <a:solidFill>
            <a:srgbClr val="77787B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ACA3C"/>
        </a:buClr>
        <a:buFont typeface="Wingdings 2" pitchFamily="18" charset="2"/>
        <a:buChar char=""/>
        <a:defRPr kern="1200">
          <a:solidFill>
            <a:srgbClr val="77787B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40E67"/>
        </a:buClr>
        <a:buFont typeface="Wingdings 2" pitchFamily="18" charset="2"/>
        <a:buChar char=""/>
        <a:defRPr sz="1600" kern="1200">
          <a:solidFill>
            <a:srgbClr val="77787B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DB10A"/>
        </a:buClr>
        <a:buFont typeface="Wingdings 2" pitchFamily="18" charset="2"/>
        <a:buChar char=""/>
        <a:defRPr sz="1400" kern="1200">
          <a:solidFill>
            <a:srgbClr val="77787B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armaceuticalsupplychain.org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fpma.org/uploads/media/IFPMA_Position_Paper_on_Redundant_Testing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1000" y="2818800"/>
            <a:ext cx="5067464" cy="1114256"/>
          </a:xfrm>
        </p:spPr>
        <p:txBody>
          <a:bodyPr>
            <a:noAutofit/>
          </a:bodyPr>
          <a:lstStyle/>
          <a:p>
            <a:r>
              <a:rPr lang="en-US" sz="2800" dirty="0"/>
              <a:t>Drug </a:t>
            </a:r>
            <a:r>
              <a:rPr lang="en-US" sz="2800" dirty="0" smtClean="0"/>
              <a:t>Quality </a:t>
            </a:r>
            <a:r>
              <a:rPr lang="en-US" sz="2800" dirty="0"/>
              <a:t>and </a:t>
            </a:r>
            <a:r>
              <a:rPr lang="en-US" sz="2800" dirty="0" smtClean="0"/>
              <a:t>Environmental Requirements</a:t>
            </a:r>
            <a:endParaRPr lang="sv-SE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Expectations from European industry </a:t>
            </a:r>
            <a:r>
              <a:rPr lang="en-GB" dirty="0" smtClean="0"/>
              <a:t>regarding </a:t>
            </a:r>
            <a:r>
              <a:rPr lang="en-GB" dirty="0"/>
              <a:t>collaboration on drug quality and environment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986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85" y="404664"/>
            <a:ext cx="8135938" cy="512763"/>
          </a:xfrm>
        </p:spPr>
        <p:txBody>
          <a:bodyPr/>
          <a:lstStyle/>
          <a:p>
            <a:r>
              <a:rPr lang="en-GB" dirty="0" err="1" smtClean="0"/>
              <a:t>Pharmacopoeial</a:t>
            </a:r>
            <a:r>
              <a:rPr lang="en-GB" dirty="0" smtClean="0"/>
              <a:t>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101502" cy="4608512"/>
          </a:xfrm>
        </p:spPr>
        <p:txBody>
          <a:bodyPr/>
          <a:lstStyle/>
          <a:p>
            <a:r>
              <a:rPr lang="en-GB" sz="1800" dirty="0" smtClean="0"/>
              <a:t>Pharmacopoeias are an important part of the regulatory framework established for the protection of public health</a:t>
            </a:r>
          </a:p>
          <a:p>
            <a:r>
              <a:rPr lang="en-GB" sz="1800" dirty="0" smtClean="0"/>
              <a:t>Differences in regional and national pharmacopoieal standards may result in:</a:t>
            </a:r>
          </a:p>
          <a:p>
            <a:pPr lvl="1"/>
            <a:r>
              <a:rPr lang="en-GB" sz="1600" dirty="0" smtClean="0"/>
              <a:t>Multiple tests of the same quality attributes of materials or dosage forms → sub-optimal use of resources; increased environmental impact</a:t>
            </a:r>
          </a:p>
          <a:p>
            <a:pPr lvl="1"/>
            <a:r>
              <a:rPr lang="en-GB" sz="1600" dirty="0" smtClean="0"/>
              <a:t>Increased supply chain complexity → negative impact on trade and availability of medicines for patients</a:t>
            </a:r>
          </a:p>
          <a:p>
            <a:r>
              <a:rPr lang="en-GB" sz="1800" dirty="0" smtClean="0"/>
              <a:t>To facilitate compliance with the </a:t>
            </a:r>
            <a:r>
              <a:rPr lang="en-GB" sz="1800" dirty="0"/>
              <a:t>C</a:t>
            </a:r>
            <a:r>
              <a:rPr lang="en-GB" sz="1800" dirty="0" smtClean="0"/>
              <a:t>hinese </a:t>
            </a:r>
            <a:r>
              <a:rPr lang="en-GB" sz="1800" dirty="0" err="1" smtClean="0"/>
              <a:t>Pharmacopoiea</a:t>
            </a:r>
            <a:r>
              <a:rPr lang="en-GB" sz="1800" dirty="0" smtClean="0"/>
              <a:t>, Efpia would welcome:</a:t>
            </a:r>
          </a:p>
          <a:p>
            <a:pPr lvl="1"/>
            <a:r>
              <a:rPr lang="en-GB" sz="1400" dirty="0" smtClean="0"/>
              <a:t>Adoption of monographs from the other major pharmacopoeias, wherever possibl</a:t>
            </a:r>
            <a:r>
              <a:rPr lang="en-GB" sz="1400" dirty="0"/>
              <a:t>e</a:t>
            </a:r>
            <a:endParaRPr lang="en-GB" sz="1400" dirty="0" smtClean="0"/>
          </a:p>
          <a:p>
            <a:pPr lvl="1"/>
            <a:r>
              <a:rPr lang="en-GB" sz="1400" dirty="0" smtClean="0"/>
              <a:t>Longer </a:t>
            </a:r>
            <a:r>
              <a:rPr lang="en-GB" sz="1400" dirty="0"/>
              <a:t>commenting </a:t>
            </a:r>
            <a:r>
              <a:rPr lang="en-GB" sz="1400" dirty="0" smtClean="0"/>
              <a:t>periods for proposed new monographs or revisions to existing monographs</a:t>
            </a:r>
            <a:endParaRPr lang="en-GB" sz="1400" dirty="0"/>
          </a:p>
          <a:p>
            <a:pPr lvl="1"/>
            <a:r>
              <a:rPr lang="en-GB" sz="1400" dirty="0" smtClean="0"/>
              <a:t>Timely provision of translations in a business language (e.g. English)</a:t>
            </a:r>
          </a:p>
          <a:p>
            <a:r>
              <a:rPr lang="en-GB" sz="1800" dirty="0" smtClean="0"/>
              <a:t>Convergence of Pharmacopoeial standards benefits patients, industry and regulatory oversight</a:t>
            </a:r>
            <a:endParaRPr lang="en-GB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91BE6-00BD-4AE7-9367-1B1BB177CCF1}" type="slidenum">
              <a:rPr lang="fr-BE" altLang="en-US" smtClean="0"/>
              <a:pPr>
                <a:defRPr/>
              </a:pPr>
              <a:t>10</a:t>
            </a:fld>
            <a:endParaRPr lang="fr-BE" altLang="en-US"/>
          </a:p>
        </p:txBody>
      </p:sp>
      <p:sp>
        <p:nvSpPr>
          <p:cNvPr id="6" name="Rounded Rectangle 5"/>
          <p:cNvSpPr/>
          <p:nvPr/>
        </p:nvSpPr>
        <p:spPr>
          <a:xfrm>
            <a:off x="611560" y="5373216"/>
            <a:ext cx="806489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GB" altLang="en-US" b="1" dirty="0" smtClean="0"/>
              <a:t>Efpia encourages the Chinese pharmaceutical industry and regulators</a:t>
            </a:r>
          </a:p>
          <a:p>
            <a:pPr algn="ctr">
              <a:spcBef>
                <a:spcPts val="0"/>
              </a:spcBef>
            </a:pPr>
            <a:r>
              <a:rPr lang="en-GB" altLang="en-US" b="1" dirty="0" smtClean="0"/>
              <a:t>to continue to support, adopt and promote the draft </a:t>
            </a:r>
          </a:p>
          <a:p>
            <a:pPr algn="ctr">
              <a:spcBef>
                <a:spcPts val="0"/>
              </a:spcBef>
            </a:pPr>
            <a:r>
              <a:rPr lang="en-GB" altLang="en-US" b="1" dirty="0" smtClean="0"/>
              <a:t>WHO Good Pharmacopoeial Practices</a:t>
            </a: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422762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EFPIA </a:t>
            </a:r>
            <a:r>
              <a:rPr lang="en-US" dirty="0" smtClean="0"/>
              <a:t>and Drug Quality: </a:t>
            </a:r>
            <a:r>
              <a:rPr lang="en-US" altLang="en-US" sz="2400" i="1" dirty="0" smtClean="0">
                <a:solidFill>
                  <a:srgbClr val="F5841F"/>
                </a:solidFill>
              </a:rPr>
              <a:t>Key </a:t>
            </a:r>
            <a:r>
              <a:rPr lang="en-US" altLang="en-US" sz="2400" i="1" dirty="0">
                <a:solidFill>
                  <a:srgbClr val="F5841F"/>
                </a:solidFill>
              </a:rPr>
              <a:t>Messages </a:t>
            </a:r>
            <a:endParaRPr lang="en-US" sz="2400" i="1" dirty="0">
              <a:solidFill>
                <a:srgbClr val="F584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052736"/>
            <a:ext cx="8229600" cy="5102027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EFPIA welcomes convergence of regulatory and quality guidelines and </a:t>
            </a:r>
            <a:r>
              <a:rPr lang="en-GB" sz="2000" dirty="0" smtClean="0"/>
              <a:t>requirements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Leverage </a:t>
            </a:r>
            <a:r>
              <a:rPr lang="en-US" sz="2000" dirty="0"/>
              <a:t>Communication, </a:t>
            </a:r>
            <a:r>
              <a:rPr lang="en-US" sz="2000" dirty="0" smtClean="0"/>
              <a:t>Collaboration, </a:t>
            </a:r>
            <a:r>
              <a:rPr lang="en-US" sz="2000" dirty="0"/>
              <a:t>and Trust</a:t>
            </a:r>
          </a:p>
          <a:p>
            <a:pPr marL="623888" lvl="1">
              <a:spcBef>
                <a:spcPts val="600"/>
              </a:spcBef>
              <a:defRPr/>
            </a:pPr>
            <a:r>
              <a:rPr lang="en-GB" altLang="en-US" sz="1600" dirty="0"/>
              <a:t>Discussion forums like PIC/S facilitate trust as basis for an enhanced collaboration among regulatory agencies followed by harmonization of </a:t>
            </a:r>
            <a:r>
              <a:rPr lang="en-GB" altLang="en-US" sz="1600" dirty="0" smtClean="0"/>
              <a:t>requirements</a:t>
            </a:r>
          </a:p>
          <a:p>
            <a:pPr marL="623888" lvl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1600" dirty="0" smtClean="0"/>
              <a:t>Harmonized regulatory requirements makes collaboration through-out the supply chain less burdensome and allows for increased availability of medicines for patients</a:t>
            </a:r>
            <a:endParaRPr lang="en-GB" altLang="en-US" sz="1600" dirty="0"/>
          </a:p>
          <a:p>
            <a:pPr>
              <a:spcBef>
                <a:spcPts val="2000"/>
              </a:spcBef>
            </a:pPr>
            <a:r>
              <a:rPr lang="en-GB" altLang="en-US" sz="2000" dirty="0"/>
              <a:t>Implementation of </a:t>
            </a:r>
            <a:r>
              <a:rPr lang="en-GB" altLang="en-US" sz="2000" dirty="0" smtClean="0"/>
              <a:t>global standards and good </a:t>
            </a:r>
            <a:r>
              <a:rPr lang="en-GB" altLang="en-US" sz="2000" dirty="0"/>
              <a:t>practices </a:t>
            </a:r>
          </a:p>
          <a:p>
            <a:pPr lvl="1"/>
            <a:r>
              <a:rPr lang="en-GB" altLang="en-US" sz="1600" dirty="0" smtClean="0"/>
              <a:t>Could improve </a:t>
            </a:r>
            <a:r>
              <a:rPr lang="en-GB" altLang="en-US" sz="1600" dirty="0"/>
              <a:t>inspection oversight globally through resource sharing</a:t>
            </a:r>
          </a:p>
          <a:p>
            <a:pPr lvl="1"/>
            <a:r>
              <a:rPr lang="en-GB" altLang="en-US" sz="1600" dirty="0"/>
              <a:t>Improving the safety and quality of medicinal </a:t>
            </a:r>
            <a:r>
              <a:rPr lang="en-GB" altLang="en-US" sz="1600" dirty="0" smtClean="0"/>
              <a:t>products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Allows for more global sourcing contracts</a:t>
            </a:r>
            <a:endParaRPr lang="en-US" sz="1600" dirty="0"/>
          </a:p>
          <a:p>
            <a:pPr>
              <a:spcBef>
                <a:spcPts val="2000"/>
              </a:spcBef>
              <a:defRPr/>
            </a:pPr>
            <a:r>
              <a:rPr lang="en-US" sz="2000" dirty="0"/>
              <a:t>Deploy inspectorates resources based on risk</a:t>
            </a:r>
          </a:p>
          <a:p>
            <a:pPr marL="635000" lvl="1">
              <a:spcBef>
                <a:spcPts val="400"/>
              </a:spcBef>
              <a:defRPr/>
            </a:pPr>
            <a:r>
              <a:rPr lang="en-US" sz="1600" dirty="0"/>
              <a:t>We support implementing risk based approaches for scheduling and conducting inspection to be used more </a:t>
            </a:r>
            <a:r>
              <a:rPr lang="en-US" sz="1600" dirty="0" smtClean="0"/>
              <a:t>widely</a:t>
            </a:r>
          </a:p>
          <a:p>
            <a:pPr marL="635000" lvl="1">
              <a:spcBef>
                <a:spcPts val="4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Strong Quality Management Systems in the industry, and risk based inspection approaches, is a resource efficient way to secure </a:t>
            </a:r>
            <a:r>
              <a:rPr lang="en-GB" altLang="en-US" sz="1600" dirty="0"/>
              <a:t>the safety and quality of medicinal products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91BE6-00BD-4AE7-9367-1B1BB177CCF1}" type="slidenum">
              <a:rPr lang="fr-BE" altLang="en-US" smtClean="0"/>
              <a:pPr>
                <a:defRPr/>
              </a:pPr>
              <a:t>11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372221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365088"/>
            <a:ext cx="8416800" cy="5112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8898"/>
                </a:solidFill>
              </a:rPr>
              <a:t>EFPIA and </a:t>
            </a:r>
            <a:r>
              <a:rPr lang="en-US" sz="3000" dirty="0" smtClean="0">
                <a:solidFill>
                  <a:srgbClr val="008898"/>
                </a:solidFill>
              </a:rPr>
              <a:t>Environmental Quality</a:t>
            </a:r>
          </a:p>
          <a:p>
            <a:r>
              <a:rPr lang="en-US" sz="2000" i="1" dirty="0">
                <a:solidFill>
                  <a:srgbClr val="F5841F"/>
                </a:solidFill>
              </a:rPr>
              <a:t>Leverage Communication, </a:t>
            </a:r>
            <a:r>
              <a:rPr lang="en-US" sz="2000" i="1" dirty="0" smtClean="0">
                <a:solidFill>
                  <a:srgbClr val="F5841F"/>
                </a:solidFill>
              </a:rPr>
              <a:t>Collaboration, </a:t>
            </a:r>
            <a:r>
              <a:rPr lang="en-US" sz="2000" i="1" dirty="0">
                <a:solidFill>
                  <a:srgbClr val="F5841F"/>
                </a:solidFill>
              </a:rPr>
              <a:t>and Trust</a:t>
            </a:r>
          </a:p>
          <a:p>
            <a:r>
              <a:rPr lang="en-US" sz="3000" dirty="0" smtClean="0">
                <a:solidFill>
                  <a:srgbClr val="008898"/>
                </a:solidFill>
              </a:rPr>
              <a:t> </a:t>
            </a:r>
            <a:endParaRPr lang="en-GB" sz="3000" dirty="0">
              <a:solidFill>
                <a:srgbClr val="008898"/>
              </a:solidFill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6472" y="1628799"/>
            <a:ext cx="8727453" cy="403195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GB" b="1" dirty="0" smtClean="0"/>
          </a:p>
          <a:p>
            <a:endParaRPr lang="en-GB" sz="2800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749" y="1844824"/>
            <a:ext cx="8414175" cy="4876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Clr>
                <a:srgbClr val="F5841F"/>
              </a:buClr>
              <a:buNone/>
              <a:defRPr/>
            </a:pPr>
            <a:r>
              <a:rPr lang="en-US" sz="2400" dirty="0" smtClean="0">
                <a:solidFill>
                  <a:srgbClr val="77787B"/>
                </a:solidFill>
                <a:ea typeface="ＭＳ Ｐゴシック" charset="0"/>
                <a:cs typeface="Calibri"/>
              </a:rPr>
              <a:t>Two industry examples of leveraging communication, collaboration, and trust </a:t>
            </a:r>
          </a:p>
          <a:p>
            <a:pPr eaLnBrk="0" fontAlgn="base" hangingPunct="0">
              <a:spcAft>
                <a:spcPct val="0"/>
              </a:spcAft>
              <a:buClr>
                <a:srgbClr val="F5841F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77787B"/>
                </a:solidFill>
                <a:ea typeface="ＭＳ Ｐゴシック" charset="0"/>
                <a:cs typeface="Calibri"/>
              </a:rPr>
              <a:t>building “global standards”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5841F"/>
              </a:buClr>
              <a:buNone/>
              <a:defRPr/>
            </a:pPr>
            <a:endParaRPr lang="en-US" sz="2400" dirty="0" smtClean="0">
              <a:solidFill>
                <a:srgbClr val="77787B"/>
              </a:solidFill>
              <a:ea typeface="ＭＳ Ｐゴシック" charset="0"/>
              <a:cs typeface="Calibri"/>
            </a:endParaRPr>
          </a:p>
          <a:p>
            <a:pPr eaLnBrk="0" fontAlgn="base" hangingPunct="0">
              <a:spcAft>
                <a:spcPct val="0"/>
              </a:spcAft>
              <a:buClr>
                <a:srgbClr val="F5841F"/>
              </a:buClr>
              <a:buFont typeface="Wingdings 2" pitchFamily="18" charset="2"/>
              <a:buChar char=""/>
              <a:defRPr/>
            </a:pPr>
            <a:r>
              <a:rPr lang="en-US" sz="2400" dirty="0" smtClean="0">
                <a:solidFill>
                  <a:srgbClr val="77787B"/>
                </a:solidFill>
                <a:ea typeface="ＭＳ Ｐゴシック" charset="0"/>
                <a:cs typeface="Calibri"/>
              </a:rPr>
              <a:t>Pharmaceutical Supply Chain Initiative</a:t>
            </a:r>
          </a:p>
          <a:p>
            <a:pPr eaLnBrk="0" fontAlgn="base" hangingPunct="0">
              <a:spcAft>
                <a:spcPct val="0"/>
              </a:spcAft>
              <a:buClr>
                <a:srgbClr val="F5841F"/>
              </a:buClr>
              <a:buFont typeface="Wingdings 2" pitchFamily="18" charset="2"/>
              <a:buChar char=""/>
              <a:defRPr/>
            </a:pPr>
            <a:r>
              <a:rPr lang="en-US" sz="2400" dirty="0" smtClean="0">
                <a:solidFill>
                  <a:srgbClr val="77787B"/>
                </a:solidFill>
                <a:ea typeface="ＭＳ Ｐゴシック" charset="0"/>
                <a:cs typeface="Calibri"/>
              </a:rPr>
              <a:t>Eco-</a:t>
            </a:r>
            <a:r>
              <a:rPr lang="en-US" sz="2400" dirty="0" err="1" smtClean="0">
                <a:solidFill>
                  <a:srgbClr val="77787B"/>
                </a:solidFill>
                <a:ea typeface="ＭＳ Ｐゴシック" charset="0"/>
                <a:cs typeface="Calibri"/>
              </a:rPr>
              <a:t>Pharmaco</a:t>
            </a:r>
            <a:r>
              <a:rPr lang="en-US" sz="2400" dirty="0" smtClean="0">
                <a:solidFill>
                  <a:srgbClr val="77787B"/>
                </a:solidFill>
                <a:ea typeface="ＭＳ Ｐゴシック" charset="0"/>
                <a:cs typeface="Calibri"/>
              </a:rPr>
              <a:t>-Stewardship pillar “Effluent Emission Control from Manufacturing”</a:t>
            </a:r>
            <a:endParaRPr lang="en-US" sz="2400" dirty="0">
              <a:solidFill>
                <a:srgbClr val="77787B"/>
              </a:solidFill>
              <a:ea typeface="ＭＳ Ｐゴシック" charset="0"/>
              <a:cs typeface="Calibri"/>
            </a:endParaRPr>
          </a:p>
        </p:txBody>
      </p:sp>
      <p:pic>
        <p:nvPicPr>
          <p:cNvPr id="7" name="Picture 8" descr="Efpia-PPT_template_254x190,5mm_LAYOUT_V08_P3_LOGO_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10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365088"/>
            <a:ext cx="8416800" cy="5112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8898"/>
                </a:solidFill>
              </a:rPr>
              <a:t>Pharmaceutical Supply Chain Initiative</a:t>
            </a:r>
          </a:p>
          <a:p>
            <a:r>
              <a:rPr lang="en-US" sz="2000" i="1" dirty="0" smtClean="0">
                <a:solidFill>
                  <a:srgbClr val="F5841F"/>
                </a:solidFill>
                <a:hlinkClick r:id="rId3"/>
              </a:rPr>
              <a:t>www.pharmaceuticalsupplychain.org</a:t>
            </a:r>
            <a:endParaRPr lang="en-US" sz="2000" i="1" dirty="0">
              <a:solidFill>
                <a:srgbClr val="F5841F"/>
              </a:solidFill>
            </a:endParaRPr>
          </a:p>
          <a:p>
            <a:r>
              <a:rPr lang="en-US" sz="3000" dirty="0" smtClean="0">
                <a:solidFill>
                  <a:srgbClr val="008898"/>
                </a:solidFill>
              </a:rPr>
              <a:t> </a:t>
            </a:r>
            <a:endParaRPr lang="en-GB" sz="3000" dirty="0">
              <a:solidFill>
                <a:srgbClr val="008898"/>
              </a:solidFill>
              <a:latin typeface="Calibri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6472" y="1628799"/>
            <a:ext cx="8727453" cy="403195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GB" b="1" dirty="0" smtClean="0"/>
          </a:p>
          <a:p>
            <a:endParaRPr lang="en-GB" sz="2800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7" name="Picture 8" descr="Efpia-PPT_template_254x190,5mm_LAYOUT_V08_P3_LOGO_for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e23135\AppData\Local\Microsoft\Windows\Temporary Internet Files\Content.Outlook\4G8RZLF3\pharmaceuticalsupplychain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93294"/>
            <a:ext cx="5907072" cy="53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1187624" y="4581128"/>
            <a:ext cx="2232248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40152" y="6594678"/>
            <a:ext cx="3183885" cy="2462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1000" b="1" i="1" dirty="0" err="1" smtClean="0"/>
              <a:t>Disclaimer</a:t>
            </a:r>
            <a:r>
              <a:rPr lang="sv-SE" sz="1000" i="1" dirty="0" smtClean="0"/>
              <a:t>: Not all EFPIA </a:t>
            </a:r>
            <a:r>
              <a:rPr lang="sv-SE" sz="1000" i="1" dirty="0" err="1" smtClean="0"/>
              <a:t>members</a:t>
            </a:r>
            <a:r>
              <a:rPr lang="sv-SE" sz="1000" i="1" dirty="0" smtClean="0"/>
              <a:t> </a:t>
            </a:r>
            <a:r>
              <a:rPr lang="sv-SE" sz="1000" i="1" dirty="0" err="1" smtClean="0"/>
              <a:t>are</a:t>
            </a:r>
            <a:r>
              <a:rPr lang="sv-SE" sz="1000" i="1" dirty="0" smtClean="0"/>
              <a:t> part of PSCI</a:t>
            </a:r>
            <a:endParaRPr lang="sv-SE" sz="1000" i="1" dirty="0"/>
          </a:p>
        </p:txBody>
      </p:sp>
    </p:spTree>
    <p:extLst>
      <p:ext uri="{BB962C8B-B14F-4D97-AF65-F5344CB8AC3E}">
        <p14:creationId xmlns:p14="http://schemas.microsoft.com/office/powerpoint/2010/main" val="326731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8898"/>
                </a:solidFill>
              </a:rPr>
              <a:t>PSCI Principles</a:t>
            </a:r>
            <a:endParaRPr lang="sv-SE" dirty="0">
              <a:solidFill>
                <a:srgbClr val="00889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" y="1484784"/>
            <a:ext cx="4040188" cy="4641379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atin typeface="+mn-lt"/>
                <a:ea typeface="ＭＳ Ｐゴシック" charset="0"/>
                <a:cs typeface="Calibri"/>
              </a:rPr>
              <a:t>Ethics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Business Integrity and Fair Competition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Identification of Concerns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Animal Welfare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Privacy</a:t>
            </a:r>
          </a:p>
          <a:p>
            <a:pPr>
              <a:defRPr/>
            </a:pPr>
            <a:r>
              <a:rPr lang="en-US" sz="1800" dirty="0">
                <a:latin typeface="+mn-lt"/>
                <a:ea typeface="ＭＳ Ｐゴシック" charset="0"/>
                <a:cs typeface="Calibri"/>
              </a:rPr>
              <a:t>Labor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Freely Chosen Employment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Child Labors and Young Workers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Non-Discrimination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Fair Treatment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Wages, Benefits and Working Hours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Freedom of Association</a:t>
            </a:r>
          </a:p>
          <a:p>
            <a:endParaRPr lang="sv-SE" sz="1800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484784"/>
            <a:ext cx="4041775" cy="4641379"/>
          </a:xfrm>
        </p:spPr>
        <p:txBody>
          <a:bodyPr/>
          <a:lstStyle/>
          <a:p>
            <a:pPr>
              <a:defRPr/>
            </a:pPr>
            <a:r>
              <a:rPr lang="en-US" sz="1800" dirty="0">
                <a:latin typeface="+mn-lt"/>
                <a:ea typeface="ＭＳ Ｐゴシック" charset="0"/>
                <a:cs typeface="Calibri"/>
              </a:rPr>
              <a:t>Health and Safety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Worker Protection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>
                <a:latin typeface="+mn-lt"/>
                <a:ea typeface="ＭＳ Ｐゴシック" charset="0"/>
                <a:cs typeface="Calibri"/>
              </a:rPr>
              <a:t>Process </a:t>
            </a: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Safety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Emergency Preparedness and Response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Hazard Information</a:t>
            </a:r>
          </a:p>
          <a:p>
            <a:pPr>
              <a:defRPr/>
            </a:pPr>
            <a:r>
              <a:rPr lang="en-US" sz="1800" dirty="0" smtClean="0">
                <a:latin typeface="+mn-lt"/>
                <a:ea typeface="ＭＳ Ｐゴシック" charset="0"/>
                <a:cs typeface="Calibri"/>
              </a:rPr>
              <a:t>Environment</a:t>
            </a:r>
            <a:endParaRPr lang="en-US" sz="1800" dirty="0">
              <a:latin typeface="+mn-lt"/>
              <a:ea typeface="ＭＳ Ｐゴシック" charset="0"/>
              <a:cs typeface="Calibri"/>
            </a:endParaRP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Environmental Authorizations</a:t>
            </a:r>
            <a:endParaRPr lang="en-US" sz="1600" dirty="0">
              <a:latin typeface="+mn-lt"/>
              <a:ea typeface="ＭＳ Ｐゴシック" charset="0"/>
              <a:cs typeface="Calibri"/>
            </a:endParaRP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Waste and Emissions</a:t>
            </a:r>
            <a:endParaRPr lang="en-US" sz="1600" dirty="0">
              <a:latin typeface="+mn-lt"/>
              <a:ea typeface="ＭＳ Ｐゴシック" charset="0"/>
              <a:cs typeface="Calibri"/>
            </a:endParaRP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Spills and Releases</a:t>
            </a:r>
            <a:endParaRPr lang="en-US" sz="1600" dirty="0">
              <a:latin typeface="+mn-lt"/>
              <a:ea typeface="ＭＳ Ｐゴシック" charset="0"/>
              <a:cs typeface="Calibri"/>
            </a:endParaRPr>
          </a:p>
          <a:p>
            <a:pPr>
              <a:defRPr/>
            </a:pPr>
            <a:r>
              <a:rPr lang="en-US" sz="1800" dirty="0" smtClean="0">
                <a:latin typeface="+mn-lt"/>
                <a:ea typeface="ＭＳ Ｐゴシック" charset="0"/>
                <a:cs typeface="Calibri"/>
              </a:rPr>
              <a:t>Management Systems</a:t>
            </a:r>
            <a:endParaRPr lang="en-US" sz="1800" dirty="0">
              <a:latin typeface="+mn-lt"/>
              <a:ea typeface="ＭＳ Ｐゴシック" charset="0"/>
              <a:cs typeface="Calibri"/>
            </a:endParaRP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Commitment and Accountability</a:t>
            </a:r>
            <a:endParaRPr lang="en-US" sz="1600" dirty="0">
              <a:latin typeface="+mn-lt"/>
              <a:ea typeface="ＭＳ Ｐゴシック" charset="0"/>
              <a:cs typeface="Calibri"/>
            </a:endParaRP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Legal and Customer Requirements</a:t>
            </a:r>
            <a:endParaRPr lang="en-US" sz="1600" dirty="0">
              <a:latin typeface="+mn-lt"/>
              <a:ea typeface="ＭＳ Ｐゴシック" charset="0"/>
              <a:cs typeface="Calibri"/>
            </a:endParaRP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Risk Management</a:t>
            </a:r>
            <a:endParaRPr lang="en-US" sz="1600" dirty="0">
              <a:latin typeface="+mn-lt"/>
              <a:ea typeface="ＭＳ Ｐゴシック" charset="0"/>
              <a:cs typeface="Calibri"/>
            </a:endParaRP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Documentation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Training and Competency</a:t>
            </a:r>
          </a:p>
          <a:p>
            <a:pPr lvl="1">
              <a:buClr>
                <a:srgbClr val="F5841F"/>
              </a:buClr>
              <a:defRPr/>
            </a:pPr>
            <a:r>
              <a:rPr lang="en-US" sz="1600" dirty="0" smtClean="0">
                <a:latin typeface="+mn-lt"/>
                <a:ea typeface="ＭＳ Ｐゴシック" charset="0"/>
                <a:cs typeface="Calibri"/>
              </a:rPr>
              <a:t>Continual Improvement</a:t>
            </a:r>
            <a:endParaRPr lang="en-US" sz="1600" dirty="0">
              <a:latin typeface="+mn-lt"/>
              <a:ea typeface="ＭＳ Ｐゴシック" charset="0"/>
              <a:cs typeface="Calibri"/>
            </a:endParaRPr>
          </a:p>
          <a:p>
            <a:pPr lvl="1">
              <a:buClr>
                <a:srgbClr val="F5841F"/>
              </a:buClr>
              <a:defRPr/>
            </a:pPr>
            <a:endParaRPr lang="en-US" sz="1600" dirty="0">
              <a:latin typeface="+mn-lt"/>
              <a:ea typeface="ＭＳ Ｐゴシック" charset="0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BC2FB6-CC32-46F8-A772-F72BE8FB4C81}" type="slidenum">
              <a:rPr lang="fr-BE" altLang="en-US" smtClean="0"/>
              <a:pPr>
                <a:defRPr/>
              </a:pPr>
              <a:t>14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50138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6472" y="1236353"/>
            <a:ext cx="8727453" cy="44244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GB" b="1" dirty="0" smtClean="0"/>
          </a:p>
          <a:p>
            <a:endParaRPr lang="en-GB" sz="2800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" name="Rectangle 18"/>
          <p:cNvSpPr/>
          <p:nvPr/>
        </p:nvSpPr>
        <p:spPr>
          <a:xfrm>
            <a:off x="395288" y="6237288"/>
            <a:ext cx="792162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6472" y="283368"/>
            <a:ext cx="8785225" cy="512763"/>
          </a:xfrm>
        </p:spPr>
        <p:txBody>
          <a:bodyPr>
            <a:no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sz="2800" b="1" dirty="0" smtClean="0">
                <a:latin typeface="+mj-lt"/>
                <a:ea typeface="ＭＳ Ｐゴシック" pitchFamily="34" charset="-128"/>
                <a:cs typeface="Calibri"/>
              </a:rPr>
              <a:t>Industry’s Eco-</a:t>
            </a:r>
            <a:r>
              <a:rPr lang="en-US" altLang="en-US" sz="2800" b="1" dirty="0" err="1" smtClean="0">
                <a:latin typeface="+mj-lt"/>
                <a:ea typeface="ＭＳ Ｐゴシック" pitchFamily="34" charset="-128"/>
                <a:cs typeface="Calibri"/>
              </a:rPr>
              <a:t>Pharmaco</a:t>
            </a:r>
            <a:r>
              <a:rPr lang="en-US" altLang="en-US" sz="2800" b="1" dirty="0" smtClean="0">
                <a:latin typeface="+mj-lt"/>
                <a:ea typeface="ＭＳ Ｐゴシック" pitchFamily="34" charset="-128"/>
                <a:cs typeface="Calibri"/>
              </a:rPr>
              <a:t>-Stewardship Initiative</a:t>
            </a:r>
            <a:endParaRPr lang="en-US" altLang="en-US" sz="2800" b="1" dirty="0">
              <a:latin typeface="+mj-lt"/>
              <a:ea typeface="ＭＳ Ｐゴシック" pitchFamily="34" charset="-128"/>
              <a:cs typeface="Calibri"/>
            </a:endParaRPr>
          </a:p>
        </p:txBody>
      </p:sp>
      <p:sp>
        <p:nvSpPr>
          <p:cNvPr id="10" name="Rechteck 1"/>
          <p:cNvSpPr/>
          <p:nvPr/>
        </p:nvSpPr>
        <p:spPr bwMode="auto">
          <a:xfrm>
            <a:off x="297661" y="1049656"/>
            <a:ext cx="2254696" cy="1395094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Extended</a:t>
            </a: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Environmental </a:t>
            </a: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Risk Assessment</a:t>
            </a: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Calibri"/>
                <a:cs typeface="Calibri"/>
              </a:rPr>
              <a:t>eERA</a:t>
            </a: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1" name="Rechteck 5"/>
          <p:cNvSpPr/>
          <p:nvPr/>
        </p:nvSpPr>
        <p:spPr bwMode="auto">
          <a:xfrm>
            <a:off x="6432105" y="1049655"/>
            <a:ext cx="2254695" cy="1395095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Effluent emission </a:t>
            </a: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control from </a:t>
            </a:r>
            <a:b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manufacturing</a:t>
            </a:r>
          </a:p>
        </p:txBody>
      </p:sp>
      <p:sp>
        <p:nvSpPr>
          <p:cNvPr id="12" name="Rechteck 8"/>
          <p:cNvSpPr/>
          <p:nvPr/>
        </p:nvSpPr>
        <p:spPr bwMode="auto">
          <a:xfrm>
            <a:off x="3397432" y="1054186"/>
            <a:ext cx="2254695" cy="1390563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Extension of </a:t>
            </a:r>
            <a:b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Scientific </a:t>
            </a:r>
            <a:b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Knowledge Base </a:t>
            </a:r>
            <a:b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in cooperation </a:t>
            </a:r>
            <a:b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with stakeholders</a:t>
            </a:r>
          </a:p>
        </p:txBody>
      </p:sp>
      <p:sp>
        <p:nvSpPr>
          <p:cNvPr id="13" name="Rechteck 1"/>
          <p:cNvSpPr/>
          <p:nvPr/>
        </p:nvSpPr>
        <p:spPr bwMode="auto">
          <a:xfrm>
            <a:off x="3397432" y="2622558"/>
            <a:ext cx="2254695" cy="10801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IMI </a:t>
            </a:r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lang="en-US" b="1" dirty="0" err="1" smtClean="0">
                <a:solidFill>
                  <a:srgbClr val="FFFFFF"/>
                </a:solidFill>
                <a:latin typeface="Calibri"/>
                <a:cs typeface="Calibri"/>
              </a:rPr>
              <a:t>PIE</a:t>
            </a:r>
            <a:r>
              <a:rPr lang="en-US" b="1" dirty="0" err="1">
                <a:solidFill>
                  <a:srgbClr val="FFFFFF"/>
                </a:solidFill>
                <a:latin typeface="Calibri"/>
                <a:cs typeface="Calibri"/>
              </a:rPr>
              <a:t>”project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Rechteck 1"/>
          <p:cNvSpPr/>
          <p:nvPr/>
        </p:nvSpPr>
        <p:spPr bwMode="auto">
          <a:xfrm>
            <a:off x="6432105" y="2622558"/>
            <a:ext cx="2254695" cy="10801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Industry Guidance 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effluent control 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15635" y="3935413"/>
            <a:ext cx="30035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1600" dirty="0">
                <a:latin typeface="Calibri"/>
                <a:cs typeface="Calibri"/>
              </a:rPr>
              <a:t>Provides a framework for </a:t>
            </a:r>
            <a:br>
              <a:rPr lang="en-GB" altLang="en-US" sz="1600" dirty="0">
                <a:latin typeface="Calibri"/>
                <a:cs typeface="Calibri"/>
              </a:rPr>
            </a:br>
            <a:r>
              <a:rPr lang="en-GB" altLang="en-US" sz="1600" dirty="0">
                <a:latin typeface="Calibri"/>
                <a:cs typeface="Calibri"/>
              </a:rPr>
              <a:t>ongoing environmental review</a:t>
            </a:r>
            <a:br>
              <a:rPr lang="en-GB" altLang="en-US" sz="1600" dirty="0">
                <a:latin typeface="Calibri"/>
                <a:cs typeface="Calibri"/>
              </a:rPr>
            </a:br>
            <a:r>
              <a:rPr lang="en-GB" altLang="en-US" sz="1600" dirty="0">
                <a:latin typeface="Calibri"/>
                <a:cs typeface="Calibri"/>
              </a:rPr>
              <a:t>post launch and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600" dirty="0">
                <a:latin typeface="Calibri"/>
                <a:cs typeface="Calibri"/>
              </a:rPr>
              <a:t>a mechanism </a:t>
            </a:r>
            <a:br>
              <a:rPr lang="en-GB" altLang="en-US" sz="1600" dirty="0">
                <a:latin typeface="Calibri"/>
                <a:cs typeface="Calibri"/>
              </a:rPr>
            </a:br>
            <a:r>
              <a:rPr lang="en-GB" altLang="en-US" sz="1600" dirty="0">
                <a:latin typeface="Calibri"/>
                <a:cs typeface="Calibri"/>
              </a:rPr>
              <a:t>to follow up on identified risks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1600" dirty="0">
                <a:latin typeface="Calibri"/>
                <a:cs typeface="Calibri"/>
              </a:rPr>
              <a:t>Not compromising patient </a:t>
            </a:r>
            <a:br>
              <a:rPr lang="en-GB" altLang="en-US" sz="1600" dirty="0">
                <a:latin typeface="Calibri"/>
                <a:cs typeface="Calibri"/>
              </a:rPr>
            </a:br>
            <a:r>
              <a:rPr lang="en-GB" altLang="en-US" sz="1600" dirty="0">
                <a:latin typeface="Calibri"/>
                <a:cs typeface="Calibri"/>
              </a:rPr>
              <a:t>access to medicines</a:t>
            </a:r>
            <a:r>
              <a:rPr lang="de-CH" altLang="en-US" sz="1600" dirty="0">
                <a:latin typeface="Calibri"/>
                <a:cs typeface="Calibri"/>
              </a:rPr>
              <a:t> 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120367" y="3910884"/>
            <a:ext cx="274947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600" dirty="0" smtClean="0">
                <a:latin typeface="Calibri"/>
                <a:cs typeface="Calibri"/>
              </a:rPr>
              <a:t>Developing a high quality </a:t>
            </a:r>
            <a:br>
              <a:rPr lang="en-US" altLang="en-US" sz="1600" dirty="0" smtClean="0">
                <a:latin typeface="Calibri"/>
                <a:cs typeface="Calibri"/>
              </a:rPr>
            </a:br>
            <a:r>
              <a:rPr lang="en-US" altLang="en-US" sz="1600" dirty="0" smtClean="0">
                <a:latin typeface="Calibri"/>
                <a:cs typeface="Calibri"/>
              </a:rPr>
              <a:t>eco-database  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600" dirty="0" smtClean="0">
                <a:latin typeface="Calibri"/>
                <a:cs typeface="Calibri"/>
              </a:rPr>
              <a:t>Develop effects &amp; exposure</a:t>
            </a:r>
            <a:br>
              <a:rPr lang="en-US" altLang="en-US" sz="1600" dirty="0" smtClean="0">
                <a:latin typeface="Calibri"/>
                <a:cs typeface="Calibri"/>
              </a:rPr>
            </a:br>
            <a:r>
              <a:rPr lang="en-US" altLang="en-US" sz="1600" dirty="0" smtClean="0">
                <a:latin typeface="Calibri"/>
                <a:cs typeface="Calibri"/>
              </a:rPr>
              <a:t>prediction models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600" dirty="0" smtClean="0">
                <a:latin typeface="Calibri"/>
                <a:cs typeface="Calibri"/>
              </a:rPr>
              <a:t>Addressing prioritization </a:t>
            </a:r>
            <a:br>
              <a:rPr lang="en-US" altLang="en-US" sz="1600" dirty="0" smtClean="0">
                <a:latin typeface="Calibri"/>
                <a:cs typeface="Calibri"/>
              </a:rPr>
            </a:br>
            <a:r>
              <a:rPr lang="en-US" altLang="en-US" sz="1600" dirty="0" smtClean="0">
                <a:latin typeface="Calibri"/>
                <a:cs typeface="Calibri"/>
              </a:rPr>
              <a:t>methodology for legacy </a:t>
            </a:r>
            <a:br>
              <a:rPr lang="en-US" altLang="en-US" sz="1600" dirty="0" smtClean="0">
                <a:latin typeface="Calibri"/>
                <a:cs typeface="Calibri"/>
              </a:rPr>
            </a:br>
            <a:r>
              <a:rPr lang="en-US" altLang="en-US" sz="1600" dirty="0" smtClean="0">
                <a:latin typeface="Calibri"/>
                <a:cs typeface="Calibri"/>
              </a:rPr>
              <a:t>products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600" dirty="0" smtClean="0">
                <a:latin typeface="Calibri"/>
                <a:cs typeface="Calibri"/>
              </a:rPr>
              <a:t>Support early R&amp;D</a:t>
            </a:r>
            <a:endParaRPr lang="en-US" altLang="en-US" sz="1600" dirty="0">
              <a:latin typeface="Calibri"/>
              <a:cs typeface="Calibri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6207456" y="3935413"/>
            <a:ext cx="2684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600" dirty="0" smtClean="0">
                <a:latin typeface="Calibri"/>
                <a:cs typeface="Calibri"/>
              </a:rPr>
              <a:t>Establish risk based control  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600" dirty="0" smtClean="0">
                <a:latin typeface="Calibri"/>
                <a:cs typeface="Calibri"/>
              </a:rPr>
              <a:t>Give technical guidance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600" dirty="0" smtClean="0">
                <a:latin typeface="Calibri"/>
                <a:cs typeface="Calibri"/>
              </a:rPr>
              <a:t>Sharing practices</a:t>
            </a: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18" name="Rechteck 1"/>
          <p:cNvSpPr/>
          <p:nvPr/>
        </p:nvSpPr>
        <p:spPr bwMode="auto">
          <a:xfrm>
            <a:off x="297662" y="2622558"/>
            <a:ext cx="2254695" cy="108012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Post-</a:t>
            </a:r>
            <a:r>
              <a:rPr lang="en-US" b="1" dirty="0" err="1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Authorisation</a:t>
            </a:r>
            <a:endParaRPr lang="en-US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ERA model</a:t>
            </a:r>
          </a:p>
        </p:txBody>
      </p:sp>
      <p:pic>
        <p:nvPicPr>
          <p:cNvPr id="19" name="Picture 8" descr="Efpia-PPT_template_254x190,5mm_LAYOUT_V08_P3_LOGO_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207456" y="837307"/>
            <a:ext cx="2684463" cy="5544021"/>
          </a:xfrm>
          <a:prstGeom prst="roundRect">
            <a:avLst/>
          </a:prstGeom>
          <a:noFill/>
          <a:ln w="38100">
            <a:solidFill>
              <a:srgbClr val="2159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6084168" y="5742224"/>
            <a:ext cx="2877134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In focus for this presentation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6489700"/>
            <a:ext cx="5002139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 joint initiative by EFPIA, EGA, and AESGP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9476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4986" y="3370671"/>
            <a:ext cx="7772400" cy="403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800" b="1" dirty="0">
                <a:latin typeface="+mn-lt"/>
                <a:ea typeface="ＭＳ Ｐゴシック" charset="0"/>
                <a:cs typeface="Calibri"/>
              </a:rPr>
              <a:t>A guidance on how to assess and control the potential impact of API residues in manufacturing </a:t>
            </a:r>
            <a:r>
              <a:rPr lang="en-GB" sz="2800" b="1" dirty="0" smtClean="0">
                <a:latin typeface="+mn-lt"/>
                <a:ea typeface="ＭＳ Ｐゴシック" charset="0"/>
                <a:cs typeface="Calibri"/>
              </a:rPr>
              <a:t>effluents</a:t>
            </a:r>
          </a:p>
          <a:p>
            <a:pPr>
              <a:defRPr/>
            </a:pPr>
            <a:endParaRPr lang="en-GB" sz="2200" b="1" dirty="0" smtClean="0">
              <a:latin typeface="Calibri"/>
              <a:ea typeface="ＭＳ Ｐゴシック" charset="0"/>
              <a:cs typeface="Calibri"/>
            </a:endParaRPr>
          </a:p>
          <a:p>
            <a:pPr>
              <a:defRPr/>
            </a:pPr>
            <a:endParaRPr lang="en-GB" sz="2000" b="1" dirty="0">
              <a:latin typeface="Calibri"/>
              <a:ea typeface="ＭＳ Ｐゴシック" charset="0"/>
              <a:cs typeface="Calibri"/>
            </a:endParaRPr>
          </a:p>
          <a:p>
            <a:pPr algn="l">
              <a:defRPr/>
            </a:pPr>
            <a:r>
              <a:rPr lang="en-GB" sz="2000" b="1" dirty="0">
                <a:solidFill>
                  <a:srgbClr val="77787B"/>
                </a:solidFill>
                <a:latin typeface="+mn-lt"/>
                <a:cs typeface="Calibri"/>
              </a:rPr>
              <a:t>Expected Benefit </a:t>
            </a:r>
            <a:r>
              <a:rPr lang="en-GB" sz="2000" dirty="0">
                <a:solidFill>
                  <a:srgbClr val="77787B"/>
                </a:solidFill>
                <a:latin typeface="+mn-lt"/>
                <a:cs typeface="Calibri"/>
              </a:rPr>
              <a:t>| Broaden awareness, share </a:t>
            </a:r>
            <a:r>
              <a:rPr lang="en-GB" sz="2000" dirty="0" smtClean="0">
                <a:solidFill>
                  <a:srgbClr val="77787B"/>
                </a:solidFill>
                <a:latin typeface="+mn-lt"/>
                <a:cs typeface="Calibri"/>
              </a:rPr>
              <a:t>practices </a:t>
            </a:r>
            <a:r>
              <a:rPr lang="en-GB" sz="2000" dirty="0">
                <a:solidFill>
                  <a:srgbClr val="77787B"/>
                </a:solidFill>
                <a:latin typeface="+mn-lt"/>
                <a:cs typeface="Calibri"/>
              </a:rPr>
              <a:t>and provide guidance resulting in improved performance of the management of manufacturing effluents</a:t>
            </a:r>
            <a:endParaRPr lang="en-US" sz="2000" dirty="0">
              <a:solidFill>
                <a:srgbClr val="77787B"/>
              </a:solidFill>
              <a:latin typeface="+mn-lt"/>
              <a:cs typeface="Calibri"/>
            </a:endParaRPr>
          </a:p>
          <a:p>
            <a:pPr>
              <a:defRPr/>
            </a:pPr>
            <a:endParaRPr lang="en-GB" sz="2800" b="1" dirty="0">
              <a:latin typeface="Calibri"/>
              <a:ea typeface="ＭＳ Ｐゴシック" charset="0"/>
              <a:cs typeface="Calibri"/>
            </a:endParaRPr>
          </a:p>
          <a:p>
            <a:pPr algn="l">
              <a:defRPr/>
            </a:pPr>
            <a:endParaRPr lang="en-GB" sz="4600" b="1" dirty="0" smtClean="0">
              <a:solidFill>
                <a:srgbClr val="008898"/>
              </a:solidFill>
            </a:endParaRPr>
          </a:p>
          <a:p>
            <a:pPr algn="l">
              <a:spcBef>
                <a:spcPts val="600"/>
              </a:spcBef>
            </a:pPr>
            <a:endParaRPr lang="de-DE" altLang="en-US" sz="11200" dirty="0">
              <a:cs typeface="Arial" charset="0"/>
            </a:endParaRPr>
          </a:p>
        </p:txBody>
      </p:sp>
      <p:sp>
        <p:nvSpPr>
          <p:cNvPr id="9" name="Rechteck 1"/>
          <p:cNvSpPr/>
          <p:nvPr/>
        </p:nvSpPr>
        <p:spPr bwMode="auto">
          <a:xfrm>
            <a:off x="349828" y="525289"/>
            <a:ext cx="8336972" cy="1496128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Industry Guidance </a:t>
            </a:r>
            <a:r>
              <a:rPr lang="en-US" sz="4400" b="1" dirty="0" smtClean="0">
                <a:solidFill>
                  <a:schemeClr val="bg1"/>
                </a:solidFill>
                <a:latin typeface="Calibri"/>
                <a:cs typeface="Calibri"/>
              </a:rPr>
              <a:t>for </a:t>
            </a:r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US" sz="4400" b="1" dirty="0" smtClean="0">
                <a:solidFill>
                  <a:schemeClr val="bg1"/>
                </a:solidFill>
                <a:latin typeface="Calibri"/>
                <a:cs typeface="Calibri"/>
              </a:rPr>
              <a:t>ffluent </a:t>
            </a:r>
            <a:r>
              <a:rPr lang="en-US" sz="4400" b="1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US" sz="4400" b="1" dirty="0" smtClean="0">
                <a:solidFill>
                  <a:schemeClr val="bg1"/>
                </a:solidFill>
                <a:latin typeface="Calibri"/>
                <a:cs typeface="Calibri"/>
              </a:rPr>
              <a:t>ontrol </a:t>
            </a:r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8" descr="Efpia-PPT_template_254x190,5mm_LAYOUT_V08_P3_LOGO_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93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273" y="351485"/>
            <a:ext cx="8820727" cy="884868"/>
          </a:xfrm>
        </p:spPr>
        <p:txBody>
          <a:bodyPr>
            <a:noAutofit/>
          </a:bodyPr>
          <a:lstStyle/>
          <a:p>
            <a:r>
              <a:rPr lang="en-GB" altLang="en-US" dirty="0" smtClean="0">
                <a:solidFill>
                  <a:srgbClr val="008898"/>
                </a:solidFill>
                <a:latin typeface="Calibri"/>
                <a:cs typeface="Calibri"/>
              </a:rPr>
              <a:t>Expectations Based upon </a:t>
            </a:r>
            <a:r>
              <a:rPr lang="en-GB" altLang="en-US" dirty="0">
                <a:solidFill>
                  <a:srgbClr val="008898"/>
                </a:solidFill>
                <a:latin typeface="Calibri"/>
                <a:cs typeface="Calibri"/>
              </a:rPr>
              <a:t>M</a:t>
            </a:r>
            <a:r>
              <a:rPr lang="en-GB" altLang="en-US" dirty="0" smtClean="0">
                <a:solidFill>
                  <a:srgbClr val="008898"/>
                </a:solidFill>
                <a:latin typeface="Calibri"/>
                <a:ea typeface="ＭＳ Ｐゴシック" pitchFamily="34" charset="-128"/>
                <a:cs typeface="Calibri"/>
              </a:rPr>
              <a:t>anufacturing </a:t>
            </a:r>
            <a:r>
              <a:rPr lang="en-GB" altLang="en-US" dirty="0">
                <a:solidFill>
                  <a:srgbClr val="008898"/>
                </a:solidFill>
                <a:latin typeface="Calibri"/>
                <a:cs typeface="Calibri"/>
              </a:rPr>
              <a:t>E</a:t>
            </a:r>
            <a:r>
              <a:rPr lang="en-GB" altLang="en-US" dirty="0" smtClean="0">
                <a:solidFill>
                  <a:srgbClr val="008898"/>
                </a:solidFill>
                <a:latin typeface="Calibri"/>
                <a:ea typeface="ＭＳ Ｐゴシック" pitchFamily="34" charset="-128"/>
                <a:cs typeface="Calibri"/>
              </a:rPr>
              <a:t>ffluent </a:t>
            </a:r>
            <a:r>
              <a:rPr lang="en-GB" altLang="en-US" dirty="0">
                <a:solidFill>
                  <a:srgbClr val="008898"/>
                </a:solidFill>
                <a:latin typeface="Calibri"/>
                <a:cs typeface="Calibri"/>
              </a:rPr>
              <a:t>C</a:t>
            </a:r>
            <a:r>
              <a:rPr lang="en-GB" altLang="en-US" dirty="0" smtClean="0">
                <a:solidFill>
                  <a:srgbClr val="008898"/>
                </a:solidFill>
                <a:latin typeface="Calibri"/>
                <a:ea typeface="ＭＳ Ｐゴシック" pitchFamily="34" charset="-128"/>
                <a:cs typeface="Calibri"/>
              </a:rPr>
              <a:t>ontrol Guidance document</a:t>
            </a:r>
            <a:endParaRPr lang="en-GB" dirty="0">
              <a:solidFill>
                <a:srgbClr val="008898"/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6472" y="1708727"/>
            <a:ext cx="8727453" cy="3952026"/>
          </a:xfrm>
        </p:spPr>
        <p:txBody>
          <a:bodyPr>
            <a:normAutofit/>
          </a:bodyPr>
          <a:lstStyle/>
          <a:p>
            <a:endParaRPr lang="en-GB" sz="2800" dirty="0" smtClean="0">
              <a:latin typeface="+mn-lt"/>
            </a:endParaRPr>
          </a:p>
          <a:p>
            <a:endParaRPr lang="en-GB" sz="2800" dirty="0" smtClean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105813" y="1337974"/>
            <a:ext cx="8824362" cy="51837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825" lvl="1" indent="-2714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898"/>
              </a:buClr>
              <a:buFont typeface="Wingdings 2" pitchFamily="18" charset="2"/>
              <a:buChar char=""/>
              <a:defRPr/>
            </a:pPr>
            <a:r>
              <a:rPr lang="en-GB" altLang="en-US" sz="2200" b="1" dirty="0" smtClean="0">
                <a:solidFill>
                  <a:srgbClr val="77787B"/>
                </a:solidFill>
                <a:ea typeface="ＭＳ Ｐゴシック" charset="0"/>
                <a:cs typeface="Calibri"/>
              </a:rPr>
              <a:t>Actions taken proportionate </a:t>
            </a:r>
            <a:r>
              <a:rPr lang="en-GB" altLang="en-US" sz="2200" b="1" dirty="0">
                <a:solidFill>
                  <a:srgbClr val="77787B"/>
                </a:solidFill>
                <a:ea typeface="ＭＳ Ｐゴシック" charset="0"/>
                <a:cs typeface="Calibri"/>
              </a:rPr>
              <a:t>to </a:t>
            </a:r>
            <a:r>
              <a:rPr lang="en-GB" altLang="en-US" sz="2200" b="1" dirty="0" smtClean="0">
                <a:solidFill>
                  <a:srgbClr val="77787B"/>
                </a:solidFill>
                <a:ea typeface="ＭＳ Ｐゴシック" charset="0"/>
                <a:cs typeface="Calibri"/>
              </a:rPr>
              <a:t>the risk </a:t>
            </a:r>
            <a:r>
              <a:rPr lang="en-GB" altLang="en-US" sz="2200" b="1" dirty="0">
                <a:solidFill>
                  <a:srgbClr val="77787B"/>
                </a:solidFill>
                <a:ea typeface="ＭＳ Ｐゴシック" charset="0"/>
                <a:cs typeface="Calibri"/>
              </a:rPr>
              <a:t>identified</a:t>
            </a:r>
          </a:p>
          <a:p>
            <a:pPr marL="631825" lvl="1" indent="-2714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898"/>
              </a:buClr>
              <a:buFont typeface="Wingdings 2" pitchFamily="18" charset="2"/>
              <a:buChar char=""/>
              <a:defRPr/>
            </a:pPr>
            <a:r>
              <a:rPr lang="en-GB" altLang="en-US" sz="2200" b="1" dirty="0">
                <a:solidFill>
                  <a:srgbClr val="77787B"/>
                </a:solidFill>
                <a:cs typeface="Calibri"/>
              </a:rPr>
              <a:t>Established risk assessment procedures </a:t>
            </a:r>
            <a:r>
              <a:rPr lang="en-GB" altLang="en-US" sz="2200" dirty="0" smtClean="0">
                <a:solidFill>
                  <a:srgbClr val="77787B"/>
                </a:solidFill>
                <a:cs typeface="Calibri"/>
              </a:rPr>
              <a:t>to </a:t>
            </a:r>
            <a:r>
              <a:rPr lang="en-GB" altLang="en-US" sz="2200" dirty="0">
                <a:solidFill>
                  <a:srgbClr val="77787B"/>
                </a:solidFill>
                <a:cs typeface="Calibri"/>
              </a:rPr>
              <a:t>be used</a:t>
            </a:r>
          </a:p>
          <a:p>
            <a:pPr marL="631825" lvl="1" indent="-2714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898"/>
              </a:buClr>
              <a:buFont typeface="Wingdings 2" pitchFamily="18" charset="2"/>
              <a:buChar char=""/>
              <a:defRPr/>
            </a:pPr>
            <a:r>
              <a:rPr lang="en-GB" altLang="en-US" sz="2200" b="1" dirty="0" smtClean="0">
                <a:solidFill>
                  <a:srgbClr val="77787B"/>
                </a:solidFill>
                <a:cs typeface="Calibri"/>
              </a:rPr>
              <a:t>A facility and </a:t>
            </a:r>
            <a:r>
              <a:rPr lang="en-GB" altLang="en-US" sz="2200" b="1" dirty="0">
                <a:solidFill>
                  <a:srgbClr val="77787B"/>
                </a:solidFill>
                <a:cs typeface="Calibri"/>
              </a:rPr>
              <a:t>product </a:t>
            </a:r>
            <a:r>
              <a:rPr lang="en-GB" altLang="en-US" sz="2200" b="1" dirty="0" smtClean="0">
                <a:solidFill>
                  <a:srgbClr val="77787B"/>
                </a:solidFill>
                <a:cs typeface="Calibri"/>
              </a:rPr>
              <a:t>specific</a:t>
            </a:r>
            <a:r>
              <a:rPr lang="en-GB" altLang="en-US" sz="2200" dirty="0" smtClean="0">
                <a:solidFill>
                  <a:srgbClr val="77787B"/>
                </a:solidFill>
                <a:cs typeface="Calibri"/>
              </a:rPr>
              <a:t> approach taken</a:t>
            </a:r>
            <a:endParaRPr lang="en-GB" altLang="en-US" sz="2200" b="1" dirty="0">
              <a:solidFill>
                <a:srgbClr val="77787B"/>
              </a:solidFill>
              <a:cs typeface="Calibri"/>
            </a:endParaRPr>
          </a:p>
          <a:p>
            <a:pPr marL="631825" lvl="1" indent="-2714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898"/>
              </a:buClr>
              <a:buFont typeface="Wingdings 2" pitchFamily="18" charset="2"/>
              <a:buChar char=""/>
              <a:defRPr/>
            </a:pPr>
            <a:r>
              <a:rPr lang="en-GB" altLang="en-US" sz="2200" b="1" dirty="0">
                <a:solidFill>
                  <a:srgbClr val="77787B"/>
                </a:solidFill>
                <a:cs typeface="Calibri"/>
              </a:rPr>
              <a:t>Practices </a:t>
            </a:r>
            <a:r>
              <a:rPr lang="en-GB" altLang="en-US" sz="2200" b="1" dirty="0" smtClean="0">
                <a:solidFill>
                  <a:srgbClr val="77787B"/>
                </a:solidFill>
                <a:cs typeface="Calibri"/>
              </a:rPr>
              <a:t>shared </a:t>
            </a:r>
            <a:r>
              <a:rPr lang="en-GB" altLang="en-US" sz="2200" b="1" dirty="0">
                <a:solidFill>
                  <a:srgbClr val="77787B"/>
                </a:solidFill>
                <a:cs typeface="Calibri"/>
              </a:rPr>
              <a:t>amongst industry </a:t>
            </a:r>
            <a:endParaRPr lang="en-GB" altLang="en-US" sz="2200" b="1" dirty="0" smtClean="0">
              <a:solidFill>
                <a:srgbClr val="77787B"/>
              </a:solidFill>
              <a:cs typeface="Calibri"/>
            </a:endParaRPr>
          </a:p>
          <a:p>
            <a:pPr marL="360362" lvl="1" indent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898"/>
              </a:buClr>
              <a:buNone/>
              <a:defRPr/>
            </a:pPr>
            <a:endParaRPr lang="en-GB" altLang="en-US" sz="2200" dirty="0">
              <a:solidFill>
                <a:srgbClr val="77787B"/>
              </a:solidFill>
              <a:cs typeface="Calibri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GB" altLang="en-US" sz="2200" dirty="0" smtClean="0">
                <a:solidFill>
                  <a:srgbClr val="77787B"/>
                </a:solidFill>
                <a:cs typeface="Calibri"/>
              </a:rPr>
              <a:t>	</a:t>
            </a:r>
            <a:r>
              <a:rPr lang="en-GB" altLang="en-US" sz="2200" b="1" dirty="0" smtClean="0">
                <a:solidFill>
                  <a:srgbClr val="77787B"/>
                </a:solidFill>
                <a:cs typeface="Calibri"/>
              </a:rPr>
              <a:t>Further:</a:t>
            </a:r>
          </a:p>
          <a:p>
            <a:pPr marL="631825" lvl="1" indent="-2714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898"/>
              </a:buClr>
              <a:buFont typeface="Wingdings 2" pitchFamily="18" charset="2"/>
              <a:buChar char=""/>
              <a:defRPr/>
            </a:pPr>
            <a:r>
              <a:rPr lang="en-US" altLang="en-US" sz="2200" dirty="0" smtClean="0">
                <a:solidFill>
                  <a:srgbClr val="77787B"/>
                </a:solidFill>
                <a:cs typeface="Calibri"/>
              </a:rPr>
              <a:t>Practices </a:t>
            </a:r>
            <a:r>
              <a:rPr lang="en-US" altLang="en-US" sz="2200" dirty="0">
                <a:solidFill>
                  <a:srgbClr val="77787B"/>
                </a:solidFill>
                <a:cs typeface="Calibri"/>
              </a:rPr>
              <a:t>of manufacturing effluent assessments and control is providing </a:t>
            </a:r>
            <a:r>
              <a:rPr lang="en-US" altLang="en-US" sz="2200" b="1" dirty="0">
                <a:solidFill>
                  <a:srgbClr val="77787B"/>
                </a:solidFill>
                <a:cs typeface="Calibri"/>
              </a:rPr>
              <a:t>a useful tool to assess and improve effluent quality where </a:t>
            </a:r>
            <a:r>
              <a:rPr lang="en-US" altLang="en-US" sz="2200" b="1" dirty="0" smtClean="0">
                <a:solidFill>
                  <a:srgbClr val="77787B"/>
                </a:solidFill>
                <a:cs typeface="Calibri"/>
              </a:rPr>
              <a:t>necessary</a:t>
            </a:r>
          </a:p>
          <a:p>
            <a:pPr marL="631825" lvl="1" indent="-2714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898"/>
              </a:buClr>
              <a:buFont typeface="Wingdings 2" pitchFamily="18" charset="2"/>
              <a:buChar char=""/>
              <a:defRPr/>
            </a:pPr>
            <a:r>
              <a:rPr lang="en-GB" altLang="en-US" sz="2200" dirty="0" smtClean="0">
                <a:solidFill>
                  <a:srgbClr val="77787B"/>
                </a:solidFill>
                <a:cs typeface="Calibri"/>
              </a:rPr>
              <a:t>A </a:t>
            </a:r>
            <a:r>
              <a:rPr lang="en-GB" altLang="en-US" sz="2200" dirty="0">
                <a:solidFill>
                  <a:srgbClr val="77787B"/>
                </a:solidFill>
                <a:cs typeface="Calibri"/>
              </a:rPr>
              <a:t>manuscript describing the industry approach has</a:t>
            </a:r>
            <a:br>
              <a:rPr lang="en-GB" altLang="en-US" sz="2200" dirty="0">
                <a:solidFill>
                  <a:srgbClr val="77787B"/>
                </a:solidFill>
                <a:cs typeface="Calibri"/>
              </a:rPr>
            </a:br>
            <a:r>
              <a:rPr lang="en-GB" altLang="en-US" sz="2200" dirty="0">
                <a:solidFill>
                  <a:srgbClr val="77787B"/>
                </a:solidFill>
                <a:cs typeface="Calibri"/>
              </a:rPr>
              <a:t>been </a:t>
            </a:r>
            <a:r>
              <a:rPr lang="en-GB" altLang="en-US" sz="2200" dirty="0" smtClean="0">
                <a:solidFill>
                  <a:srgbClr val="77787B"/>
                </a:solidFill>
                <a:cs typeface="Calibri"/>
              </a:rPr>
              <a:t>submitted </a:t>
            </a:r>
            <a:r>
              <a:rPr lang="en-GB" altLang="en-US" sz="2200" dirty="0">
                <a:solidFill>
                  <a:srgbClr val="77787B"/>
                </a:solidFill>
                <a:cs typeface="Calibri"/>
              </a:rPr>
              <a:t>to </a:t>
            </a:r>
            <a:r>
              <a:rPr lang="en-GB" altLang="en-US" sz="2200" dirty="0" smtClean="0">
                <a:solidFill>
                  <a:srgbClr val="77787B"/>
                </a:solidFill>
                <a:cs typeface="Calibri"/>
              </a:rPr>
              <a:t>the journal “</a:t>
            </a:r>
            <a:r>
              <a:rPr lang="en-GB" altLang="en-US" sz="2200" i="1" dirty="0" smtClean="0">
                <a:solidFill>
                  <a:srgbClr val="77787B"/>
                </a:solidFill>
                <a:cs typeface="Calibri"/>
              </a:rPr>
              <a:t>Environmental </a:t>
            </a:r>
            <a:r>
              <a:rPr lang="en-GB" altLang="en-US" sz="2200" i="1" dirty="0" err="1" smtClean="0">
                <a:solidFill>
                  <a:srgbClr val="77787B"/>
                </a:solidFill>
                <a:cs typeface="Calibri"/>
              </a:rPr>
              <a:t>Toxicology&amp;Chemistry</a:t>
            </a:r>
            <a:r>
              <a:rPr lang="en-GB" altLang="en-US" sz="2200" i="1" dirty="0" smtClean="0">
                <a:solidFill>
                  <a:srgbClr val="77787B"/>
                </a:solidFill>
                <a:cs typeface="Calibri"/>
              </a:rPr>
              <a:t>”</a:t>
            </a:r>
            <a:endParaRPr lang="en-GB" altLang="en-US" sz="2200" i="1" dirty="0">
              <a:solidFill>
                <a:srgbClr val="77787B"/>
              </a:solidFill>
              <a:ea typeface="ＭＳ Ｐゴシック" charset="0"/>
              <a:cs typeface="Calibri"/>
            </a:endParaRPr>
          </a:p>
        </p:txBody>
      </p:sp>
      <p:pic>
        <p:nvPicPr>
          <p:cNvPr id="10" name="Picture 8" descr="Efpia-PPT_template_254x190,5mm_LAYOUT_V08_P3_LOGO_for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77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Concluding Remark: </a:t>
            </a:r>
            <a:r>
              <a:rPr lang="en-US" sz="2000" dirty="0" smtClean="0"/>
              <a:t>Building Trust, Communication and Collaboration is a Continual and Stepwise Process</a:t>
            </a:r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2" y="1628800"/>
            <a:ext cx="2696910" cy="2088232"/>
          </a:xfr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7738" y="6515100"/>
            <a:ext cx="481012" cy="227013"/>
          </a:xfrm>
        </p:spPr>
        <p:txBody>
          <a:bodyPr/>
          <a:lstStyle/>
          <a:p>
            <a:pPr>
              <a:defRPr/>
            </a:pPr>
            <a:fld id="{653E8A0B-0FFF-45C8-85B2-DA3942D0526B}" type="slidenum">
              <a:rPr lang="fr-BE" altLang="en-US" smtClean="0"/>
              <a:pPr>
                <a:defRPr/>
              </a:pPr>
              <a:t>18</a:t>
            </a:fld>
            <a:endParaRPr lang="fr-BE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4077072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7787B"/>
                </a:solidFill>
              </a:rPr>
              <a:t>A maturity </a:t>
            </a:r>
            <a:r>
              <a:rPr lang="en-US" dirty="0">
                <a:solidFill>
                  <a:srgbClr val="77787B"/>
                </a:solidFill>
              </a:rPr>
              <a:t>ladder is a stepwise approach of increasing capability, whereby sites progress from implementing the minimum requirements to legally operate the </a:t>
            </a:r>
            <a:r>
              <a:rPr lang="en-US" dirty="0" smtClean="0">
                <a:solidFill>
                  <a:srgbClr val="77787B"/>
                </a:solidFill>
              </a:rPr>
              <a:t>facility, </a:t>
            </a:r>
            <a:r>
              <a:rPr lang="en-US" dirty="0">
                <a:solidFill>
                  <a:srgbClr val="77787B"/>
                </a:solidFill>
              </a:rPr>
              <a:t>and advance to assessing and managing </a:t>
            </a:r>
            <a:r>
              <a:rPr lang="en-US" dirty="0" smtClean="0">
                <a:solidFill>
                  <a:srgbClr val="77787B"/>
                </a:solidFill>
              </a:rPr>
              <a:t>e.g. drug quality and environmental risks throughout the </a:t>
            </a:r>
            <a:r>
              <a:rPr lang="en-US" dirty="0">
                <a:solidFill>
                  <a:srgbClr val="77787B"/>
                </a:solidFill>
              </a:rPr>
              <a:t>supply </a:t>
            </a:r>
            <a:r>
              <a:rPr lang="en-US" dirty="0" smtClean="0">
                <a:solidFill>
                  <a:srgbClr val="77787B"/>
                </a:solidFill>
              </a:rPr>
              <a:t>chain. </a:t>
            </a:r>
          </a:p>
          <a:p>
            <a:r>
              <a:rPr lang="en-US" dirty="0" smtClean="0">
                <a:solidFill>
                  <a:srgbClr val="77787B"/>
                </a:solidFill>
              </a:rPr>
              <a:t>Some </a:t>
            </a:r>
            <a:r>
              <a:rPr lang="en-US" dirty="0">
                <a:solidFill>
                  <a:srgbClr val="77787B"/>
                </a:solidFill>
              </a:rPr>
              <a:t>sites may progress to mature facilities that benchmark practices with peers.</a:t>
            </a:r>
            <a:endParaRPr lang="sv-SE" dirty="0">
              <a:solidFill>
                <a:srgbClr val="7778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35938" cy="512763"/>
          </a:xfrm>
        </p:spPr>
        <p:txBody>
          <a:bodyPr/>
          <a:lstStyle/>
          <a:p>
            <a:r>
              <a:rPr lang="en-GB" altLang="en-US" dirty="0" smtClean="0"/>
              <a:t>Acronyms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981075"/>
            <a:ext cx="8229600" cy="5145088"/>
          </a:xfrm>
        </p:spPr>
        <p:txBody>
          <a:bodyPr>
            <a:normAutofit lnSpcReduction="10000"/>
          </a:bodyPr>
          <a:lstStyle/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APIC: Active Pharmaceutical Ingredients Committee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EC: </a:t>
            </a:r>
            <a:r>
              <a:rPr lang="en-GB" sz="1800" dirty="0" smtClean="0">
                <a:latin typeface="+mn-lt"/>
                <a:ea typeface="ＭＳ Ｐゴシック" charset="0"/>
              </a:rPr>
              <a:t>European Commission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EDQM: </a:t>
            </a:r>
            <a:r>
              <a:rPr lang="en-US" sz="1800" dirty="0">
                <a:latin typeface="+mn-lt"/>
                <a:ea typeface="ＭＳ Ｐゴシック" charset="0"/>
              </a:rPr>
              <a:t>European Directorate for the Quality of Medicines &amp; HealthCare</a:t>
            </a:r>
            <a:endParaRPr lang="en-GB" sz="1800" b="1" dirty="0" smtClean="0">
              <a:latin typeface="+mn-lt"/>
              <a:ea typeface="ＭＳ Ｐゴシック" charset="0"/>
            </a:endParaRP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dirty="0" smtClean="0">
                <a:latin typeface="+mn-lt"/>
                <a:ea typeface="ＭＳ Ｐゴシック" charset="0"/>
              </a:rPr>
              <a:t>EFPIA: European Federation of Pharmaceutical Industries and Associations</a:t>
            </a:r>
            <a:endParaRPr lang="en-GB" sz="1800" b="1" dirty="0" smtClean="0">
              <a:latin typeface="+mn-lt"/>
              <a:ea typeface="ＭＳ Ｐゴシック" charset="0"/>
            </a:endParaRP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dirty="0" smtClean="0">
                <a:latin typeface="+mn-lt"/>
                <a:ea typeface="ＭＳ Ｐゴシック" charset="0"/>
              </a:rPr>
              <a:t>EGA: European Generics Association</a:t>
            </a:r>
            <a:endParaRPr lang="en-GB" sz="1800" b="1" dirty="0" smtClean="0">
              <a:latin typeface="+mn-lt"/>
              <a:ea typeface="ＭＳ Ｐゴシック" charset="0"/>
            </a:endParaRP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EU: </a:t>
            </a:r>
            <a:r>
              <a:rPr lang="en-GB" sz="1800" dirty="0" smtClean="0">
                <a:latin typeface="+mn-lt"/>
                <a:ea typeface="ＭＳ Ｐゴシック" charset="0"/>
              </a:rPr>
              <a:t>European Union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dirty="0">
                <a:ea typeface="ＭＳ Ｐゴシック" charset="0"/>
              </a:rPr>
              <a:t>EMA: European Medicines </a:t>
            </a:r>
            <a:r>
              <a:rPr lang="en-GB" sz="1800" dirty="0" smtClean="0">
                <a:ea typeface="ＭＳ Ｐゴシック" charset="0"/>
              </a:rPr>
              <a:t>Agency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dirty="0" smtClean="0">
                <a:ea typeface="ＭＳ Ｐゴシック" charset="0"/>
              </a:rPr>
              <a:t>EPS: Eco-</a:t>
            </a:r>
            <a:r>
              <a:rPr lang="en-GB" sz="1800" dirty="0" err="1" smtClean="0">
                <a:ea typeface="ＭＳ Ｐゴシック" charset="0"/>
              </a:rPr>
              <a:t>Pharmaco</a:t>
            </a:r>
            <a:r>
              <a:rPr lang="en-GB" sz="1800" dirty="0" smtClean="0">
                <a:ea typeface="ＭＳ Ｐゴシック" charset="0"/>
              </a:rPr>
              <a:t>-Stewardship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dirty="0">
                <a:latin typeface="+mn-lt"/>
                <a:ea typeface="ＭＳ Ｐゴシック" charset="0"/>
              </a:rPr>
              <a:t>GIP: Good Inspection Practices </a:t>
            </a:r>
            <a:endParaRPr lang="en-GB" sz="1800" dirty="0" smtClean="0">
              <a:latin typeface="+mn-lt"/>
              <a:ea typeface="ＭＳ Ｐゴシック" charset="0"/>
            </a:endParaRP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b="1" dirty="0" smtClean="0">
                <a:latin typeface="+mn-lt"/>
                <a:ea typeface="ＭＳ Ｐゴシック" charset="0"/>
              </a:rPr>
              <a:t>GMP</a:t>
            </a:r>
            <a:r>
              <a:rPr lang="en-GB" sz="1800" dirty="0" smtClean="0">
                <a:latin typeface="+mn-lt"/>
                <a:ea typeface="ＭＳ Ｐゴシック" charset="0"/>
              </a:rPr>
              <a:t>: Good Manufacturing Practice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dirty="0" smtClean="0">
                <a:latin typeface="+mn-lt"/>
                <a:ea typeface="ＭＳ Ｐゴシック" charset="0"/>
              </a:rPr>
              <a:t>IFPMA: </a:t>
            </a:r>
            <a:r>
              <a:rPr lang="en-US" sz="1800" dirty="0" smtClean="0">
                <a:latin typeface="+mn-lt"/>
                <a:ea typeface="ＭＳ Ｐゴシック" charset="0"/>
              </a:rPr>
              <a:t>International </a:t>
            </a:r>
            <a:r>
              <a:rPr lang="en-US" sz="1800" dirty="0">
                <a:latin typeface="+mn-lt"/>
                <a:ea typeface="ＭＳ Ｐゴシック" charset="0"/>
              </a:rPr>
              <a:t>Federation of Pharmaceutical Manufacturers &amp; Associations</a:t>
            </a:r>
            <a:endParaRPr lang="en-GB" sz="1800" dirty="0" smtClean="0">
              <a:latin typeface="+mn-lt"/>
              <a:ea typeface="ＭＳ Ｐゴシック" charset="0"/>
            </a:endParaRP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altLang="zh-CN" sz="1800" b="1" dirty="0" smtClean="0">
                <a:latin typeface="+mn-lt"/>
                <a:ea typeface="ＭＳ Ｐゴシック" charset="0"/>
              </a:rPr>
              <a:t>JPMA</a:t>
            </a:r>
            <a:r>
              <a:rPr lang="en-GB" altLang="zh-CN" sz="1800" dirty="0">
                <a:latin typeface="+mn-lt"/>
                <a:ea typeface="ＭＳ Ｐゴシック" charset="0"/>
              </a:rPr>
              <a:t>: Japan Pharmaceutical Manufacturers Association </a:t>
            </a:r>
            <a:endParaRPr lang="en-GB" altLang="zh-CN" sz="1800" b="1" dirty="0" smtClean="0">
              <a:latin typeface="+mn-lt"/>
              <a:ea typeface="ＭＳ Ｐゴシック" charset="0"/>
            </a:endParaRP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dirty="0" err="1" smtClean="0">
                <a:latin typeface="+mn-lt"/>
                <a:ea typeface="ＭＳ Ｐゴシック" charset="0"/>
              </a:rPr>
              <a:t>PhRMA</a:t>
            </a:r>
            <a:r>
              <a:rPr lang="en-GB" sz="1800" dirty="0" smtClean="0">
                <a:latin typeface="+mn-lt"/>
                <a:ea typeface="ＭＳ Ｐゴシック" charset="0"/>
              </a:rPr>
              <a:t>: </a:t>
            </a:r>
            <a:r>
              <a:rPr lang="en-US" sz="1800" dirty="0">
                <a:latin typeface="+mn-lt"/>
                <a:ea typeface="ＭＳ Ｐゴシック" charset="0"/>
              </a:rPr>
              <a:t>Pharmaceutical Research and Manufacturers of America</a:t>
            </a:r>
            <a:endParaRPr lang="en-GB" sz="1800" dirty="0" smtClean="0">
              <a:latin typeface="+mn-lt"/>
              <a:ea typeface="ＭＳ Ｐゴシック" charset="0"/>
            </a:endParaRP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dirty="0" smtClean="0">
                <a:latin typeface="+mn-lt"/>
                <a:ea typeface="ＭＳ Ｐゴシック" charset="0"/>
              </a:rPr>
              <a:t>PIC/S:</a:t>
            </a:r>
            <a:r>
              <a:rPr lang="en-US" sz="1800" dirty="0">
                <a:latin typeface="+mn-lt"/>
                <a:ea typeface="ＭＳ Ｐゴシック" charset="0"/>
              </a:rPr>
              <a:t>Pharmaceutical Inspection Cooperation </a:t>
            </a:r>
            <a:r>
              <a:rPr lang="en-US" sz="1800" dirty="0" smtClean="0">
                <a:latin typeface="+mn-lt"/>
                <a:ea typeface="ＭＳ Ｐゴシック" charset="0"/>
              </a:rPr>
              <a:t>Scheme</a:t>
            </a:r>
          </a:p>
          <a:p>
            <a:pPr>
              <a:spcBef>
                <a:spcPts val="480"/>
              </a:spcBef>
              <a:buFont typeface="Wingdings 2" charset="0"/>
              <a:buChar char=""/>
              <a:defRPr/>
            </a:pPr>
            <a:r>
              <a:rPr lang="en-GB" sz="1800" dirty="0" smtClean="0">
                <a:latin typeface="+mn-lt"/>
                <a:ea typeface="ＭＳ Ｐゴシック" charset="0"/>
              </a:rPr>
              <a:t>PSCI: Pharmaceutical Supply Chain Initiative</a:t>
            </a:r>
          </a:p>
          <a:p>
            <a:pPr>
              <a:buFont typeface="Wingdings 2" charset="0"/>
              <a:buChar char=""/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67738" y="6515100"/>
            <a:ext cx="481012" cy="2270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748D8EB-9301-403A-889B-E8DDB32CFF4A}" type="slidenum">
              <a:rPr lang="en-GB" sz="700" smtClean="0"/>
              <a:pPr>
                <a:defRPr/>
              </a:pPr>
              <a:t>19</a:t>
            </a:fld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410493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A Global industry acts with global standards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53E8A0B-0FFF-45C8-85B2-DA3942D0526B}" type="slidenum">
              <a:rPr lang="fr-BE" altLang="en-US" smtClean="0"/>
              <a:pPr>
                <a:defRPr/>
              </a:pPr>
              <a:t>2</a:t>
            </a:fld>
            <a:endParaRPr lang="fr-BE" altLang="en-US" dirty="0"/>
          </a:p>
        </p:txBody>
      </p:sp>
      <p:pic>
        <p:nvPicPr>
          <p:cNvPr id="6" name="Picture 8" descr="Efpia-PPT_template_254x190,5mm_LAYOUT_V08_P3_LOGO_for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308725"/>
            <a:ext cx="5683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28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11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Excellence Builds on Continual Improvement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379028" cy="4939316"/>
          </a:xfr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567738" y="6515100"/>
            <a:ext cx="481012" cy="227013"/>
          </a:xfrm>
        </p:spPr>
        <p:txBody>
          <a:bodyPr/>
          <a:lstStyle/>
          <a:p>
            <a:pPr>
              <a:defRPr/>
            </a:pPr>
            <a:fld id="{653E8A0B-0FFF-45C8-85B2-DA3942D0526B}" type="slidenum">
              <a:rPr lang="fr-BE" altLang="en-US" smtClean="0"/>
              <a:pPr>
                <a:defRPr/>
              </a:pPr>
              <a:t>3</a:t>
            </a:fld>
            <a:endParaRPr lang="fr-BE" altLang="en-US" dirty="0"/>
          </a:p>
        </p:txBody>
      </p:sp>
    </p:spTree>
    <p:extLst>
      <p:ext uri="{BB962C8B-B14F-4D97-AF65-F5344CB8AC3E}">
        <p14:creationId xmlns:p14="http://schemas.microsoft.com/office/powerpoint/2010/main" val="207544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8135938" cy="873026"/>
          </a:xfrm>
        </p:spPr>
        <p:txBody>
          <a:bodyPr/>
          <a:lstStyle/>
          <a:p>
            <a:r>
              <a:rPr lang="en-US" dirty="0"/>
              <a:t>EFPIA </a:t>
            </a:r>
            <a:r>
              <a:rPr lang="en-US" dirty="0" smtClean="0"/>
              <a:t>and Drug Quality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760"/>
            <a:ext cx="8352730" cy="5040560"/>
          </a:xfrm>
        </p:spPr>
        <p:txBody>
          <a:bodyPr/>
          <a:lstStyle/>
          <a:p>
            <a:r>
              <a:rPr lang="en-US" dirty="0" smtClean="0"/>
              <a:t>EFPIA collaborations regarding manufacturing, e.g.</a:t>
            </a:r>
          </a:p>
          <a:p>
            <a:pPr lvl="1"/>
            <a:r>
              <a:rPr lang="en-US" sz="1800" dirty="0" smtClean="0"/>
              <a:t>Legislation via European Commission (EC)</a:t>
            </a:r>
          </a:p>
          <a:p>
            <a:pPr lvl="1"/>
            <a:r>
              <a:rPr lang="en-US" sz="1800" dirty="0" smtClean="0"/>
              <a:t>Coordination by the EU Regulatory Agency (EMA) </a:t>
            </a:r>
          </a:p>
          <a:p>
            <a:pPr lvl="1"/>
            <a:r>
              <a:rPr lang="en-US" sz="1800" dirty="0" smtClean="0"/>
              <a:t>Inspections with the 28 member states (Heads of Agencies)</a:t>
            </a:r>
          </a:p>
          <a:p>
            <a:pPr lvl="1"/>
            <a:r>
              <a:rPr lang="en-US" sz="1800" dirty="0" smtClean="0"/>
              <a:t>Pharmacopoeia (EDQM)</a:t>
            </a:r>
          </a:p>
          <a:p>
            <a:pPr lvl="1"/>
            <a:r>
              <a:rPr lang="en-US" sz="1800" dirty="0" smtClean="0"/>
              <a:t>Industry Associations: International/EU level</a:t>
            </a:r>
          </a:p>
          <a:p>
            <a:pPr lvl="2"/>
            <a:r>
              <a:rPr lang="en-US" sz="1600" dirty="0" smtClean="0"/>
              <a:t>EGA, </a:t>
            </a:r>
            <a:r>
              <a:rPr lang="en-US" sz="1600" dirty="0"/>
              <a:t>APIC, IFPMA, </a:t>
            </a:r>
            <a:r>
              <a:rPr lang="en-US" sz="1600" dirty="0" smtClean="0"/>
              <a:t>PhRMA, JPMA etc.</a:t>
            </a:r>
          </a:p>
          <a:p>
            <a:r>
              <a:rPr lang="en-US" sz="2200" dirty="0"/>
              <a:t>Manufacturing is done in a global context usually at one site for all countries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Hence, common understanding and </a:t>
            </a:r>
            <a:r>
              <a:rPr lang="en-GB" dirty="0" smtClean="0"/>
              <a:t>harmonisation is key</a:t>
            </a:r>
          </a:p>
          <a:p>
            <a:pPr>
              <a:spcBef>
                <a:spcPts val="1200"/>
              </a:spcBef>
            </a:pPr>
            <a:r>
              <a:rPr lang="en-GB" dirty="0" smtClean="0"/>
              <a:t>EFPIA welcomes convergence </a:t>
            </a:r>
            <a:r>
              <a:rPr lang="en-GB" dirty="0"/>
              <a:t>of </a:t>
            </a:r>
            <a:r>
              <a:rPr lang="en-GB" dirty="0" smtClean="0"/>
              <a:t>regulatory </a:t>
            </a:r>
            <a:r>
              <a:rPr lang="en-GB" dirty="0"/>
              <a:t>and </a:t>
            </a:r>
            <a:r>
              <a:rPr lang="en-GB" dirty="0" smtClean="0"/>
              <a:t>quality guidelines </a:t>
            </a:r>
            <a:r>
              <a:rPr lang="en-GB" dirty="0"/>
              <a:t>and </a:t>
            </a:r>
            <a:r>
              <a:rPr lang="en-GB" dirty="0" smtClean="0"/>
              <a:t>requirements</a:t>
            </a:r>
            <a:endParaRPr lang="en-GB" dirty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91BE6-00BD-4AE7-9367-1B1BB177CCF1}" type="slidenum">
              <a:rPr lang="fr-BE" altLang="en-US" smtClean="0"/>
              <a:pPr>
                <a:defRPr/>
              </a:pPr>
              <a:t>4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94858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90" y="260648"/>
            <a:ext cx="8135938" cy="936104"/>
          </a:xfrm>
        </p:spPr>
        <p:txBody>
          <a:bodyPr/>
          <a:lstStyle/>
          <a:p>
            <a:pPr marL="446088" indent="-446088"/>
            <a:r>
              <a:rPr lang="en-GB" dirty="0" smtClean="0"/>
              <a:t>Convergence </a:t>
            </a:r>
            <a:r>
              <a:rPr lang="en-GB" dirty="0"/>
              <a:t>of Regulatory and </a:t>
            </a:r>
            <a:r>
              <a:rPr lang="en-GB" dirty="0" smtClean="0"/>
              <a:t>Quality Guidelines </a:t>
            </a:r>
            <a:r>
              <a:rPr lang="en-GB" dirty="0"/>
              <a:t>and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59" y="1412776"/>
            <a:ext cx="8229600" cy="3412976"/>
          </a:xfrm>
        </p:spPr>
        <p:txBody>
          <a:bodyPr/>
          <a:lstStyle/>
          <a:p>
            <a:r>
              <a:rPr lang="en-GB" dirty="0" smtClean="0"/>
              <a:t>Contribution to the development of global regulatory and GMP standards is of great benefit to patients</a:t>
            </a:r>
          </a:p>
          <a:p>
            <a:pPr lvl="1"/>
            <a:r>
              <a:rPr lang="en-GB" dirty="0" smtClean="0"/>
              <a:t>ICH Quality Guidelines etc.</a:t>
            </a:r>
          </a:p>
          <a:p>
            <a:pPr lvl="1"/>
            <a:r>
              <a:rPr lang="en-GB" dirty="0" smtClean="0"/>
              <a:t>PIC/S (Pharmaceutical Inspection Convention and Pharmaceutical Inspection Co-Operation Scheme)</a:t>
            </a:r>
          </a:p>
          <a:p>
            <a:pPr lvl="1"/>
            <a:r>
              <a:rPr lang="en-GB" dirty="0" smtClean="0"/>
              <a:t>WHO Good Pharmacopoeial Practices</a:t>
            </a:r>
          </a:p>
          <a:p>
            <a:r>
              <a:rPr lang="en-GB" dirty="0" smtClean="0"/>
              <a:t>Diversity of views and perspectives encourages the development of high quality, scientifically sound, and technically excellent global standards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91BE6-00BD-4AE7-9367-1B1BB177CCF1}" type="slidenum">
              <a:rPr lang="fr-BE" altLang="en-US" smtClean="0"/>
              <a:pPr>
                <a:defRPr/>
              </a:pPr>
              <a:t>5</a:t>
            </a:fld>
            <a:endParaRPr lang="fr-BE" altLang="en-US"/>
          </a:p>
        </p:txBody>
      </p:sp>
      <p:sp>
        <p:nvSpPr>
          <p:cNvPr id="7" name="Rounded Rectangle 6"/>
          <p:cNvSpPr/>
          <p:nvPr/>
        </p:nvSpPr>
        <p:spPr>
          <a:xfrm>
            <a:off x="611560" y="4869160"/>
            <a:ext cx="8136903" cy="1440160"/>
          </a:xfrm>
          <a:prstGeom prst="roundRect">
            <a:avLst/>
          </a:prstGeom>
          <a:ln>
            <a:solidFill>
              <a:srgbClr val="D2E3F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92000" rIns="71120" bIns="792000" numCol="1" spcCol="127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prstClr val="white"/>
                </a:solidFill>
              </a:rPr>
              <a:t>Efpia</a:t>
            </a:r>
            <a:r>
              <a:rPr lang="en-US" sz="2200" b="1" dirty="0" smtClean="0">
                <a:solidFill>
                  <a:prstClr val="white"/>
                </a:solidFill>
              </a:rPr>
              <a:t> welcomes engagement by Chinese regulatory authorities and industry to contribute to the development and adoption of these global regulatory guidelines and initiatives </a:t>
            </a:r>
            <a:endParaRPr lang="en-US" sz="2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4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ICH Quality Guidelines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91BE6-00BD-4AE7-9367-1B1BB177CCF1}" type="slidenum">
              <a:rPr lang="fr-BE" altLang="en-US" smtClean="0"/>
              <a:pPr>
                <a:defRPr/>
              </a:pPr>
              <a:t>6</a:t>
            </a:fld>
            <a:endParaRPr lang="fr-BE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24266" r="52084" b="21467"/>
          <a:stretch/>
        </p:blipFill>
        <p:spPr bwMode="auto">
          <a:xfrm>
            <a:off x="467544" y="1196752"/>
            <a:ext cx="4549140" cy="465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148064" y="4149080"/>
            <a:ext cx="3586152" cy="1699682"/>
            <a:chOff x="5148064" y="4149080"/>
            <a:chExt cx="3586152" cy="1699682"/>
          </a:xfrm>
        </p:grpSpPr>
        <p:sp>
          <p:nvSpPr>
            <p:cNvPr id="6" name="Right Brace 5"/>
            <p:cNvSpPr/>
            <p:nvPr/>
          </p:nvSpPr>
          <p:spPr>
            <a:xfrm>
              <a:off x="5148064" y="4149080"/>
              <a:ext cx="288032" cy="1699682"/>
            </a:xfrm>
            <a:prstGeom prst="righ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09880" y="4260257"/>
              <a:ext cx="30243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More conceptual guidelines promoting science- and risk-based approaches to development and manufacturing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83253" y="1268760"/>
            <a:ext cx="3648108" cy="2880320"/>
            <a:chOff x="5148064" y="4149080"/>
            <a:chExt cx="3648108" cy="1699682"/>
          </a:xfrm>
        </p:grpSpPr>
        <p:sp>
          <p:nvSpPr>
            <p:cNvPr id="11" name="Right Brace 10"/>
            <p:cNvSpPr/>
            <p:nvPr/>
          </p:nvSpPr>
          <p:spPr>
            <a:xfrm>
              <a:off x="5148064" y="4149080"/>
              <a:ext cx="288032" cy="1699682"/>
            </a:xfrm>
            <a:prstGeom prst="righ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71836" y="4626123"/>
              <a:ext cx="3024336" cy="745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Guidelines established uniform requirements across a range of important topics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6799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04664"/>
            <a:ext cx="8280722" cy="936104"/>
          </a:xfrm>
        </p:spPr>
        <p:txBody>
          <a:bodyPr/>
          <a:lstStyle/>
          <a:p>
            <a:r>
              <a:rPr lang="en-US" sz="2800" dirty="0" smtClean="0"/>
              <a:t>Pharmaceutical Inspection Cooperation </a:t>
            </a:r>
            <a:r>
              <a:rPr lang="en-US" sz="2800" dirty="0"/>
              <a:t>S</a:t>
            </a:r>
            <a:r>
              <a:rPr lang="en-US" sz="2800" dirty="0" smtClean="0"/>
              <a:t>cheme (PIC/S)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84784"/>
            <a:ext cx="8229600" cy="4222674"/>
          </a:xfrm>
        </p:spPr>
        <p:txBody>
          <a:bodyPr/>
          <a:lstStyle/>
          <a:p>
            <a:r>
              <a:rPr lang="en-GB" altLang="en-US" dirty="0" smtClean="0"/>
              <a:t>All </a:t>
            </a:r>
            <a:r>
              <a:rPr lang="en-GB" altLang="en-US" dirty="0"/>
              <a:t>PIC/S member inspectorates have equal rights</a:t>
            </a:r>
          </a:p>
          <a:p>
            <a:pPr lvl="1">
              <a:spcBef>
                <a:spcPts val="400"/>
              </a:spcBef>
            </a:pPr>
            <a:r>
              <a:rPr lang="en-GB" altLang="en-US" sz="1800" dirty="0" smtClean="0"/>
              <a:t>Depending on their resources some are more or less active</a:t>
            </a:r>
          </a:p>
          <a:p>
            <a:pPr>
              <a:spcBef>
                <a:spcPts val="1200"/>
              </a:spcBef>
            </a:pPr>
            <a:r>
              <a:rPr lang="en-GB" altLang="en-US" dirty="0" smtClean="0"/>
              <a:t>Harmonization </a:t>
            </a:r>
            <a:r>
              <a:rPr lang="en-GB" altLang="en-US" dirty="0"/>
              <a:t>of requirements</a:t>
            </a:r>
          </a:p>
          <a:p>
            <a:pPr lvl="1">
              <a:spcBef>
                <a:spcPts val="400"/>
              </a:spcBef>
            </a:pPr>
            <a:r>
              <a:rPr lang="en-GB" altLang="en-US" sz="1800" dirty="0"/>
              <a:t>Discussion forums like PIC/S facilitate trust as basis for an enhanced collaboration among regulatory </a:t>
            </a:r>
            <a:r>
              <a:rPr lang="en-GB" altLang="en-US" sz="1800" dirty="0" smtClean="0"/>
              <a:t>agencies</a:t>
            </a:r>
            <a:endParaRPr lang="en-GB" altLang="en-US" sz="1800" dirty="0"/>
          </a:p>
          <a:p>
            <a:pPr>
              <a:spcBef>
                <a:spcPts val="1200"/>
              </a:spcBef>
            </a:pPr>
            <a:r>
              <a:rPr lang="en-GB" dirty="0"/>
              <a:t>Good Inspection Practices (</a:t>
            </a:r>
            <a:r>
              <a:rPr lang="en-GB" dirty="0" smtClean="0"/>
              <a:t>GIP) </a:t>
            </a:r>
            <a:r>
              <a:rPr lang="en-GB" dirty="0"/>
              <a:t>is based on standardised </a:t>
            </a:r>
            <a:r>
              <a:rPr lang="en-US" dirty="0"/>
              <a:t>definitions, inspection templates etc.</a:t>
            </a:r>
            <a:endParaRPr lang="en-GB" altLang="en-US" dirty="0"/>
          </a:p>
          <a:p>
            <a:pPr lvl="1">
              <a:spcBef>
                <a:spcPts val="400"/>
              </a:spcBef>
            </a:pPr>
            <a:r>
              <a:rPr lang="en-US" sz="1800" dirty="0"/>
              <a:t>Facilitate opportunities for foreign inspectorates to accept the outcome of domestic </a:t>
            </a:r>
            <a:r>
              <a:rPr lang="en-US" sz="1800" dirty="0" smtClean="0"/>
              <a:t>inspections</a:t>
            </a:r>
            <a:endParaRPr lang="en-GB" altLang="en-US" sz="1800" dirty="0"/>
          </a:p>
          <a:p>
            <a:pPr>
              <a:spcBef>
                <a:spcPts val="1200"/>
              </a:spcBef>
            </a:pPr>
            <a:r>
              <a:rPr lang="en-GB" dirty="0" smtClean="0"/>
              <a:t>Leveraging formal agreements, as necessary</a:t>
            </a:r>
            <a:endParaRPr lang="en-GB" sz="2000" dirty="0"/>
          </a:p>
          <a:p>
            <a:pPr lvl="1">
              <a:spcBef>
                <a:spcPts val="400"/>
              </a:spcBef>
            </a:pPr>
            <a:r>
              <a:rPr lang="en-GB" sz="1800" dirty="0" smtClean="0"/>
              <a:t>Optimise the use of inspection resources </a:t>
            </a:r>
            <a:endParaRPr lang="en-GB" sz="1800" dirty="0"/>
          </a:p>
          <a:p>
            <a:pPr marL="612775" lvl="2" indent="-342900">
              <a:spcBef>
                <a:spcPts val="400"/>
              </a:spcBef>
              <a:buClr>
                <a:srgbClr val="F5841F"/>
              </a:buClr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E91BE6-00BD-4AE7-9367-1B1BB177CCF1}" type="slidenum">
              <a:rPr lang="fr-BE" altLang="en-US" smtClean="0"/>
              <a:pPr>
                <a:defRPr/>
              </a:pPr>
              <a:t>7</a:t>
            </a:fld>
            <a:endParaRPr lang="fr-BE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02946" y="5805264"/>
            <a:ext cx="8214017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500"/>
              </a:spcBef>
            </a:pPr>
            <a:r>
              <a:rPr lang="en-US" dirty="0"/>
              <a:t>Collaboration increases oversight on manufacturing sites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193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80920" cy="512763"/>
          </a:xfrm>
        </p:spPr>
        <p:txBody>
          <a:bodyPr/>
          <a:lstStyle/>
          <a:p>
            <a:pPr marL="449263" indent="-449263"/>
            <a:r>
              <a:rPr lang="en-US" dirty="0" smtClean="0"/>
              <a:t>Global </a:t>
            </a:r>
            <a:r>
              <a:rPr lang="en-US" dirty="0"/>
              <a:t>Standards for Product </a:t>
            </a:r>
            <a:r>
              <a:rPr lang="en-US" dirty="0" smtClean="0"/>
              <a:t>Testing - </a:t>
            </a:r>
            <a:br>
              <a:rPr lang="en-US" dirty="0" smtClean="0"/>
            </a:br>
            <a:r>
              <a:rPr lang="en-US" i="0" dirty="0" smtClean="0"/>
              <a:t>The </a:t>
            </a:r>
            <a:r>
              <a:rPr lang="en-US" i="0" dirty="0"/>
              <a:t>Intention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9"/>
            <a:ext cx="8390710" cy="2880320"/>
          </a:xfrm>
        </p:spPr>
        <p:txBody>
          <a:bodyPr>
            <a:normAutofit/>
          </a:bodyPr>
          <a:lstStyle/>
          <a:p>
            <a:r>
              <a:rPr lang="en-US" dirty="0"/>
              <a:t>Goal</a:t>
            </a:r>
          </a:p>
          <a:p>
            <a:pPr lvl="1">
              <a:spcBef>
                <a:spcPts val="200"/>
              </a:spcBef>
            </a:pPr>
            <a:r>
              <a:rPr lang="en-US" dirty="0">
                <a:solidFill>
                  <a:srgbClr val="615953"/>
                </a:solidFill>
              </a:rPr>
              <a:t>Eliminate all </a:t>
            </a:r>
            <a:r>
              <a:rPr lang="en-GB" dirty="0">
                <a:solidFill>
                  <a:srgbClr val="615953"/>
                </a:solidFill>
              </a:rPr>
              <a:t>r</a:t>
            </a:r>
            <a:r>
              <a:rPr lang="en-GB" dirty="0" smtClean="0">
                <a:solidFill>
                  <a:srgbClr val="615953"/>
                </a:solidFill>
              </a:rPr>
              <a:t>e-testing </a:t>
            </a:r>
            <a:r>
              <a:rPr lang="en-GB" dirty="0">
                <a:solidFill>
                  <a:srgbClr val="615953"/>
                </a:solidFill>
              </a:rPr>
              <a:t>of imported products or </a:t>
            </a:r>
            <a:r>
              <a:rPr lang="en-US" dirty="0">
                <a:solidFill>
                  <a:srgbClr val="615953"/>
                </a:solidFill>
              </a:rPr>
              <a:t>establish waiver </a:t>
            </a:r>
            <a:r>
              <a:rPr lang="en-US" dirty="0" smtClean="0">
                <a:solidFill>
                  <a:srgbClr val="615953"/>
                </a:solidFill>
              </a:rPr>
              <a:t>schemes </a:t>
            </a:r>
            <a:r>
              <a:rPr lang="en-GB" dirty="0">
                <a:solidFill>
                  <a:srgbClr val="615953"/>
                </a:solidFill>
              </a:rPr>
              <a:t>to reduce such </a:t>
            </a:r>
            <a:r>
              <a:rPr lang="en-GB" dirty="0" smtClean="0">
                <a:solidFill>
                  <a:srgbClr val="615953"/>
                </a:solidFill>
              </a:rPr>
              <a:t>requirements</a:t>
            </a:r>
          </a:p>
          <a:p>
            <a:pPr lvl="1">
              <a:spcBef>
                <a:spcPts val="200"/>
              </a:spcBef>
            </a:pPr>
            <a:endParaRPr lang="en-US" dirty="0" smtClean="0">
              <a:solidFill>
                <a:srgbClr val="615953"/>
              </a:solidFill>
            </a:endParaRPr>
          </a:p>
          <a:p>
            <a:r>
              <a:rPr lang="en-US" sz="2400" dirty="0" smtClean="0"/>
              <a:t>Scope</a:t>
            </a:r>
          </a:p>
          <a:p>
            <a:pPr lvl="1"/>
            <a:r>
              <a:rPr lang="en-US" dirty="0" smtClean="0"/>
              <a:t>Pharmaceuticals</a:t>
            </a:r>
            <a:r>
              <a:rPr lang="en-US" dirty="0"/>
              <a:t>, biological/biotechnology, vaccines 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APIs, finished and semi-finished products, and bulk drug products requiring final </a:t>
            </a:r>
            <a:r>
              <a:rPr lang="en-US" dirty="0" smtClean="0"/>
              <a:t>packaging</a:t>
            </a:r>
          </a:p>
          <a:p>
            <a:pPr lvl="1">
              <a:spcBef>
                <a:spcPts val="20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7738" y="6515100"/>
            <a:ext cx="396875" cy="342900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720725" cy="215900"/>
          </a:xfrm>
          <a:prstGeom prst="rect">
            <a:avLst/>
          </a:prstGeom>
        </p:spPr>
        <p:txBody>
          <a:bodyPr/>
          <a:lstStyle/>
          <a:p>
            <a:fld id="{7D66FF51-92F0-0146-B518-224D04BF77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1067" y="5373216"/>
            <a:ext cx="8280400" cy="575730"/>
          </a:xfrm>
          <a:prstGeom prst="roundRect">
            <a:avLst/>
          </a:prstGeom>
          <a:ln>
            <a:solidFill>
              <a:srgbClr val="D2E3F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92000" rIns="71120" bIns="792000" numCol="1" spcCol="127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One </a:t>
            </a:r>
            <a:r>
              <a:rPr lang="en-US" sz="2400" b="1" dirty="0" smtClean="0">
                <a:solidFill>
                  <a:prstClr val="white"/>
                </a:solidFill>
              </a:rPr>
              <a:t>Company</a:t>
            </a:r>
            <a:r>
              <a:rPr lang="en-US" sz="2400" b="1" dirty="0">
                <a:solidFill>
                  <a:prstClr val="white"/>
                </a:solidFill>
              </a:rPr>
              <a:t>, O</a:t>
            </a:r>
            <a:r>
              <a:rPr lang="en-US" sz="2400" b="1" dirty="0" smtClean="0">
                <a:solidFill>
                  <a:prstClr val="white"/>
                </a:solidFill>
              </a:rPr>
              <a:t>ne </a:t>
            </a:r>
            <a:r>
              <a:rPr lang="en-US" sz="2400" b="1" dirty="0">
                <a:solidFill>
                  <a:prstClr val="white"/>
                </a:solidFill>
              </a:rPr>
              <a:t>P</a:t>
            </a:r>
            <a:r>
              <a:rPr lang="en-US" sz="2400" b="1" dirty="0" smtClean="0">
                <a:solidFill>
                  <a:prstClr val="white"/>
                </a:solidFill>
              </a:rPr>
              <a:t>roduct</a:t>
            </a:r>
            <a:r>
              <a:rPr lang="en-US" sz="2400" b="1" dirty="0">
                <a:solidFill>
                  <a:prstClr val="white"/>
                </a:solidFill>
              </a:rPr>
              <a:t>, </a:t>
            </a:r>
            <a:r>
              <a:rPr lang="en-US" sz="2400" b="1" dirty="0" smtClean="0">
                <a:solidFill>
                  <a:prstClr val="white"/>
                </a:solidFill>
              </a:rPr>
              <a:t>One Approval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70" y="4437112"/>
            <a:ext cx="806489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615953"/>
                </a:solidFill>
              </a:rPr>
              <a:t>Efpia</a:t>
            </a:r>
            <a:r>
              <a:rPr lang="en-US" sz="1600" dirty="0" smtClean="0">
                <a:solidFill>
                  <a:srgbClr val="615953"/>
                </a:solidFill>
              </a:rPr>
              <a:t> supports the </a:t>
            </a:r>
            <a:r>
              <a:rPr lang="en-US" sz="1600" dirty="0">
                <a:solidFill>
                  <a:srgbClr val="615953"/>
                </a:solidFill>
              </a:rPr>
              <a:t>IFPMA Position Paper </a:t>
            </a:r>
            <a:r>
              <a:rPr lang="en-US" sz="1600" i="1" dirty="0">
                <a:solidFill>
                  <a:srgbClr val="615953"/>
                </a:solidFill>
              </a:rPr>
              <a:t>‘Appropriate Control Strategies Eliminate the Need for Redundant Testing of Pharmaceutical Products’  </a:t>
            </a:r>
            <a:r>
              <a:rPr lang="en-US" sz="1600" dirty="0">
                <a:solidFill>
                  <a:srgbClr val="615953"/>
                </a:solidFill>
              </a:rPr>
              <a:t>(April 2012)</a:t>
            </a:r>
            <a:br>
              <a:rPr lang="en-US" sz="1600" dirty="0">
                <a:solidFill>
                  <a:srgbClr val="615953"/>
                </a:solidFill>
              </a:rPr>
            </a:br>
            <a:r>
              <a:rPr lang="en-US" sz="1050" dirty="0">
                <a:solidFill>
                  <a:srgbClr val="615953"/>
                </a:solidFill>
                <a:hlinkClick r:id="rId2"/>
              </a:rPr>
              <a:t>http://www.ifpma.org/uploads/media/IFPMA_Position_Paper_on_Redundant_Testing.pdf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66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135938" cy="936104"/>
          </a:xfrm>
        </p:spPr>
        <p:txBody>
          <a:bodyPr/>
          <a:lstStyle/>
          <a:p>
            <a:pPr marL="449263" indent="-449263"/>
            <a:r>
              <a:rPr lang="en-US" dirty="0" smtClean="0"/>
              <a:t>Global </a:t>
            </a:r>
            <a:r>
              <a:rPr lang="en-US" dirty="0"/>
              <a:t>Standards for Product </a:t>
            </a:r>
            <a:r>
              <a:rPr lang="en-US" dirty="0" smtClean="0"/>
              <a:t>Testing - </a:t>
            </a:r>
            <a:r>
              <a:rPr lang="en-US" i="0" dirty="0" smtClean="0"/>
              <a:t>Expected Benefits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10" y="1268760"/>
            <a:ext cx="8390710" cy="4077929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400" dirty="0"/>
              <a:t>Increased availability of medicines for patients, i.e.</a:t>
            </a:r>
          </a:p>
          <a:p>
            <a:pPr lvl="1" eaLnBrk="0" fontAlgn="base" hangingPunct="0">
              <a:spcBef>
                <a:spcPts val="1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1800" dirty="0"/>
              <a:t>No supply interruptions due to import </a:t>
            </a:r>
            <a:r>
              <a:rPr lang="en-US" sz="1800" dirty="0" smtClean="0"/>
              <a:t>testing, and</a:t>
            </a:r>
            <a:endParaRPr lang="en-US" sz="1800" dirty="0"/>
          </a:p>
          <a:p>
            <a:pPr lvl="1" eaLnBrk="0" fontAlgn="base" hangingPunct="0">
              <a:spcBef>
                <a:spcPts val="1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1800" dirty="0"/>
              <a:t>Earlier approval </a:t>
            </a:r>
            <a:r>
              <a:rPr lang="en-US" sz="1800" dirty="0" smtClean="0"/>
              <a:t>without </a:t>
            </a:r>
            <a:r>
              <a:rPr lang="en-US" sz="1800" dirty="0"/>
              <a:t>registration testing</a:t>
            </a:r>
          </a:p>
          <a:p>
            <a:pPr>
              <a:spcBef>
                <a:spcPts val="500"/>
              </a:spcBef>
            </a:pPr>
            <a:r>
              <a:rPr lang="en-US" sz="2400" dirty="0" smtClean="0"/>
              <a:t>Less </a:t>
            </a:r>
            <a:r>
              <a:rPr lang="en-US" sz="2400" dirty="0"/>
              <a:t>complex supply chain by reducing cycle time and  </a:t>
            </a:r>
            <a:r>
              <a:rPr lang="en-US" sz="2400" dirty="0" smtClean="0"/>
              <a:t>inventories</a:t>
            </a:r>
            <a:endParaRPr lang="en-US" sz="2400" dirty="0"/>
          </a:p>
          <a:p>
            <a:pPr>
              <a:spcBef>
                <a:spcPts val="500"/>
              </a:spcBef>
            </a:pPr>
            <a:r>
              <a:rPr lang="en-US" sz="2400" dirty="0" smtClean="0"/>
              <a:t>Decreased </a:t>
            </a:r>
            <a:r>
              <a:rPr lang="en-US" sz="2400" dirty="0"/>
              <a:t>costs within the health care systems and for the manufacturers</a:t>
            </a:r>
          </a:p>
          <a:p>
            <a:pPr>
              <a:spcBef>
                <a:spcPts val="500"/>
              </a:spcBef>
            </a:pPr>
            <a:r>
              <a:rPr lang="en-US" sz="2400" dirty="0" smtClean="0"/>
              <a:t>Reduced sampling/ </a:t>
            </a:r>
            <a:r>
              <a:rPr lang="en-US" sz="2400" dirty="0"/>
              <a:t>testing and </a:t>
            </a:r>
            <a:r>
              <a:rPr lang="en-US" sz="2400" dirty="0" smtClean="0"/>
              <a:t>product wastage</a:t>
            </a:r>
          </a:p>
          <a:p>
            <a:pPr lvl="1">
              <a:spcBef>
                <a:spcPts val="500"/>
              </a:spcBef>
            </a:pPr>
            <a:r>
              <a:rPr lang="en-US" sz="1800" dirty="0" smtClean="0"/>
              <a:t>Avoid investigations (or even rejections) of good quality products associated with aberrant results from testing performed by laboratories with limited experience of the methods or product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720725" cy="215900"/>
          </a:xfrm>
          <a:prstGeom prst="rect">
            <a:avLst/>
          </a:prstGeom>
        </p:spPr>
        <p:txBody>
          <a:bodyPr/>
          <a:lstStyle/>
          <a:p>
            <a:fld id="{7D66FF51-92F0-0146-B518-224D04BF77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7544" y="5301208"/>
            <a:ext cx="8280400" cy="720080"/>
          </a:xfrm>
          <a:prstGeom prst="roundRect">
            <a:avLst/>
          </a:prstGeom>
          <a:ln>
            <a:solidFill>
              <a:srgbClr val="D2E3F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792000" rIns="71120" bIns="792000" numCol="1" spcCol="1270" rtlCol="0" anchor="ctr" anchorCtr="0">
            <a:noAutofit/>
          </a:bodyPr>
          <a:lstStyle/>
          <a:p>
            <a:pPr algn="ctr"/>
            <a:r>
              <a:rPr lang="en-US" sz="2400" b="1" dirty="0" smtClean="0"/>
              <a:t>Focus resources on </a:t>
            </a:r>
            <a:r>
              <a:rPr lang="en-US" sz="2400" b="1" dirty="0"/>
              <a:t>innovation and improvement</a:t>
            </a:r>
          </a:p>
        </p:txBody>
      </p:sp>
    </p:spTree>
    <p:extLst>
      <p:ext uri="{BB962C8B-B14F-4D97-AF65-F5344CB8AC3E}">
        <p14:creationId xmlns:p14="http://schemas.microsoft.com/office/powerpoint/2010/main" val="41224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pfia">
      <a:dk1>
        <a:srgbClr val="000000"/>
      </a:dk1>
      <a:lt1>
        <a:srgbClr val="FFFFFF"/>
      </a:lt1>
      <a:dk2>
        <a:srgbClr val="008898"/>
      </a:dk2>
      <a:lt2>
        <a:srgbClr val="DDB10A"/>
      </a:lt2>
      <a:accent1>
        <a:srgbClr val="F5841F"/>
      </a:accent1>
      <a:accent2>
        <a:srgbClr val="9ACA3C"/>
      </a:accent2>
      <a:accent3>
        <a:srgbClr val="9AD6CC"/>
      </a:accent3>
      <a:accent4>
        <a:srgbClr val="5D4187"/>
      </a:accent4>
      <a:accent5>
        <a:srgbClr val="F05170"/>
      </a:accent5>
      <a:accent6>
        <a:srgbClr val="E79A00"/>
      </a:accent6>
      <a:hlink>
        <a:srgbClr val="A80E67"/>
      </a:hlink>
      <a:folHlink>
        <a:srgbClr val="577BBD"/>
      </a:folHlink>
    </a:clrScheme>
    <a:fontScheme name="epf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4641</TotalTime>
  <Words>1266</Words>
  <Application>Microsoft Macintosh PowerPoint</Application>
  <PresentationFormat>On-screen Show (4:3)</PresentationFormat>
  <Paragraphs>211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Drug Quality and Environmental Requirements</vt:lpstr>
      <vt:lpstr>A Global industry acts with global standards</vt:lpstr>
      <vt:lpstr>Excellence Builds on Continual Improvement</vt:lpstr>
      <vt:lpstr>EFPIA and Drug Quality </vt:lpstr>
      <vt:lpstr>Convergence of Regulatory and Quality Guidelines and Requirements</vt:lpstr>
      <vt:lpstr>ICH Quality Guidelines</vt:lpstr>
      <vt:lpstr>Pharmaceutical Inspection Cooperation Scheme (PIC/S)</vt:lpstr>
      <vt:lpstr>Global Standards for Product Testing -  The Intention</vt:lpstr>
      <vt:lpstr>Global Standards for Product Testing - Expected Benefits</vt:lpstr>
      <vt:lpstr>Pharmacopoeial Standards</vt:lpstr>
      <vt:lpstr>EFPIA and Drug Quality: Key Messages </vt:lpstr>
      <vt:lpstr>PowerPoint Presentation</vt:lpstr>
      <vt:lpstr>PowerPoint Presentation</vt:lpstr>
      <vt:lpstr>PSCI Principles</vt:lpstr>
      <vt:lpstr>Industry’s Eco-Pharmaco-Stewardship Initiative</vt:lpstr>
      <vt:lpstr>PowerPoint Presentation</vt:lpstr>
      <vt:lpstr>PowerPoint Presentation</vt:lpstr>
      <vt:lpstr>Concluding Remark: Building Trust, Communication and Collaboration is a Continual and Stepwise Process</vt:lpstr>
      <vt:lpstr>Acronyms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Ingrid Zeippen</dc:creator>
  <cp:lastModifiedBy>Par Tellner</cp:lastModifiedBy>
  <cp:revision>234</cp:revision>
  <cp:lastPrinted>2015-04-23T08:20:14Z</cp:lastPrinted>
  <dcterms:created xsi:type="dcterms:W3CDTF">2012-06-06T08:46:04Z</dcterms:created>
  <dcterms:modified xsi:type="dcterms:W3CDTF">2015-04-23T08:21:14Z</dcterms:modified>
</cp:coreProperties>
</file>