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ags/tag3.xml" ContentType="application/vnd.openxmlformats-officedocument.presentationml.tags+xml"/>
  <Override PartName="/ppt/embeddings/oleObject2.bin" ContentType="application/vnd.openxmlformats-officedocument.oleObject"/>
  <Override PartName="/ppt/tags/tag4.xml" ContentType="application/vnd.openxmlformats-officedocument.presentationml.tags+xml"/>
  <Override PartName="/ppt/embeddings/oleObject3.bin" ContentType="application/vnd.openxmlformats-officedocument.oleObject"/>
  <Override PartName="/ppt/tags/tag5.xml" ContentType="application/vnd.openxmlformats-officedocument.presentationml.tags+xml"/>
  <Override PartName="/ppt/embeddings/oleObject4.bin" ContentType="application/vnd.openxmlformats-officedocument.oleObject"/>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embeddings/oleObject5.bin" ContentType="application/vnd.openxmlformats-officedocument.oleObject"/>
  <Override PartName="/ppt/tags/tag14.xml" ContentType="application/vnd.openxmlformats-officedocument.presentationml.tags+xml"/>
  <Override PartName="/ppt/embeddings/oleObject6.bin" ContentType="application/vnd.openxmlformats-officedocument.oleObject"/>
  <Override PartName="/ppt/tags/tag15.xml" ContentType="application/vnd.openxmlformats-officedocument.presentationml.tags+xml"/>
  <Override PartName="/ppt/embeddings/oleObject7.bin" ContentType="application/vnd.openxmlformats-officedocument.oleObject"/>
  <Override PartName="/ppt/theme/theme4.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embeddings/oleObject8.bin" ContentType="application/vnd.openxmlformats-officedocument.oleObject"/>
  <Override PartName="/ppt/charts/chart2.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embeddings/oleObject9.bin" ContentType="application/vnd.openxmlformats-officedocument.oleObjec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embeddings/oleObject10.bin" ContentType="application/vnd.openxmlformats-officedocument.oleObject"/>
  <Override PartName="/ppt/charts/chart7.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embeddings/oleObject11.bin" ContentType="application/vnd.openxmlformats-officedocument.oleObject"/>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embeddings/oleObject12.bin" ContentType="application/vnd.openxmlformats-officedocument.oleObject"/>
  <Override PartName="/ppt/charts/chart11.xml" ContentType="application/vnd.openxmlformats-officedocument.drawingml.chart+xml"/>
  <Override PartName="/ppt/charts/chart12.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embeddings/oleObject13.bin" ContentType="application/vnd.openxmlformats-officedocument.oleObject"/>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embeddings/oleObject14.bin" ContentType="application/vnd.openxmlformats-officedocument.oleObject"/>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embeddings/oleObject15.bin" ContentType="application/vnd.openxmlformats-officedocument.oleObject"/>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embeddings/oleObject16.bin" ContentType="application/vnd.openxmlformats-officedocument.oleObject"/>
  <Override PartName="/ppt/charts/chart32.xml" ContentType="application/vnd.openxmlformats-officedocument.drawingml.chart+xml"/>
  <Override PartName="/ppt/drawings/drawing1.xml" ContentType="application/vnd.openxmlformats-officedocument.drawingml.chartshapes+xml"/>
  <Override PartName="/ppt/charts/chart3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4" r:id="rId3"/>
  </p:sldMasterIdLst>
  <p:notesMasterIdLst>
    <p:notesMasterId r:id="rId22"/>
  </p:notesMasterIdLst>
  <p:sldIdLst>
    <p:sldId id="256" r:id="rId4"/>
    <p:sldId id="259" r:id="rId5"/>
    <p:sldId id="260" r:id="rId6"/>
    <p:sldId id="261" r:id="rId7"/>
    <p:sldId id="264" r:id="rId8"/>
    <p:sldId id="265" r:id="rId9"/>
    <p:sldId id="267" r:id="rId10"/>
    <p:sldId id="268" r:id="rId11"/>
    <p:sldId id="270" r:id="rId12"/>
    <p:sldId id="272" r:id="rId13"/>
    <p:sldId id="273" r:id="rId14"/>
    <p:sldId id="274" r:id="rId15"/>
    <p:sldId id="275" r:id="rId16"/>
    <p:sldId id="276" r:id="rId17"/>
    <p:sldId id="284" r:id="rId18"/>
    <p:sldId id="285" r:id="rId19"/>
    <p:sldId id="282" r:id="rId20"/>
    <p:sldId id="283" r:id="rId21"/>
  </p:sldIdLst>
  <p:sldSz cx="9144000" cy="6858000" type="screen4x3"/>
  <p:notesSz cx="6735763" cy="9866313"/>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o Lauritsen" initials="c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10A"/>
    <a:srgbClr val="F5841F"/>
    <a:srgbClr val="008898"/>
    <a:srgbClr val="FFFFFF"/>
    <a:srgbClr val="9ACA3C"/>
    <a:srgbClr val="BEC0C2"/>
    <a:srgbClr val="77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8903" autoAdjust="0"/>
  </p:normalViewPr>
  <p:slideViewPr>
    <p:cSldViewPr snapToObjects="1">
      <p:cViewPr varScale="1">
        <p:scale>
          <a:sx n="97" d="100"/>
          <a:sy n="97" d="100"/>
        </p:scale>
        <p:origin x="-1744" y="-96"/>
      </p:cViewPr>
      <p:guideLst>
        <p:guide orient="horz" pos="959"/>
        <p:guide orient="horz" pos="2273"/>
        <p:guide orient="horz" pos="1230"/>
        <p:guide orient="horz" pos="4292"/>
        <p:guide orient="horz" pos="3952"/>
        <p:guide pos="5556"/>
        <p:guide pos="158"/>
        <p:guide pos="3765"/>
      </p:guideLst>
    </p:cSldViewPr>
  </p:slideViewPr>
  <p:notesTextViewPr>
    <p:cViewPr>
      <p:scale>
        <a:sx n="100" d="100"/>
        <a:sy n="100" d="100"/>
      </p:scale>
      <p:origin x="0" y="0"/>
    </p:cViewPr>
  </p:notesTextViewPr>
  <p:sorterViewPr>
    <p:cViewPr>
      <p:scale>
        <a:sx n="110" d="100"/>
        <a:sy n="110" d="100"/>
      </p:scale>
      <p:origin x="0" y="0"/>
    </p:cViewPr>
  </p:sorterViewPr>
  <p:notesViewPr>
    <p:cSldViewPr snapToObjects="1">
      <p:cViewPr varScale="1">
        <p:scale>
          <a:sx n="60" d="100"/>
          <a:sy n="60" d="100"/>
        </p:scale>
        <p:origin x="-3438" y="-90"/>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http://www.oecd.org/dataoecd/53/27/5066215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1.xlsx"/><Relationship Id="rId2" Type="http://schemas.openxmlformats.org/officeDocument/2006/relationships/chartUserShapes" Target="../drawings/drawing1.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b="1" i="0" u="none" strike="noStrike" baseline="0" dirty="0" smtClean="0"/>
              <a:t>Average </a:t>
            </a:r>
            <a:r>
              <a:rPr lang="en-GB" sz="1100" b="1" i="0" u="none" strike="noStrike" baseline="0" dirty="0"/>
              <a:t>OECD health expenditure growth rates in real terms,</a:t>
            </a:r>
          </a:p>
          <a:p>
            <a:pPr>
              <a:defRPr/>
            </a:pPr>
            <a:r>
              <a:rPr lang="en-GB" sz="1100" b="1" i="0" u="none" strike="noStrike" baseline="0" dirty="0"/>
              <a:t> 2000 to 2010, public and total</a:t>
            </a:r>
            <a:endParaRPr lang="en-GB" sz="1100" dirty="0"/>
          </a:p>
        </c:rich>
      </c:tx>
      <c:layout>
        <c:manualLayout>
          <c:xMode val="edge"/>
          <c:yMode val="edge"/>
          <c:x val="0.251076674070298"/>
          <c:y val="0.0332813647381133"/>
        </c:manualLayout>
      </c:layout>
      <c:overlay val="1"/>
    </c:title>
    <c:autoTitleDeleted val="0"/>
    <c:plotArea>
      <c:layout>
        <c:manualLayout>
          <c:layoutTarget val="inner"/>
          <c:xMode val="edge"/>
          <c:yMode val="edge"/>
          <c:x val="0.0677180389276224"/>
          <c:y val="0.115084627579447"/>
          <c:w val="0.894093199479361"/>
          <c:h val="0.763498148257784"/>
        </c:manualLayout>
      </c:layout>
      <c:lineChart>
        <c:grouping val="standard"/>
        <c:varyColors val="0"/>
        <c:ser>
          <c:idx val="0"/>
          <c:order val="0"/>
          <c:tx>
            <c:v>Total expenditure on health, growth rates</c:v>
          </c:tx>
          <c:spPr>
            <a:ln>
              <a:solidFill>
                <a:prstClr val="black"/>
              </a:solidFill>
            </a:ln>
          </c:spPr>
          <c:marker>
            <c:symbol val="none"/>
          </c:marker>
          <c:cat>
            <c:numRef>
              <c:f>'OECD.Stat export (2)'!$AR$10:$BA$10</c:f>
              <c:numCache>
                <c:formatCode>General</c:formatCode>
                <c:ptCount val="10"/>
                <c:pt idx="0">
                  <c:v>2001.0</c:v>
                </c:pt>
                <c:pt idx="1">
                  <c:v>2002.0</c:v>
                </c:pt>
                <c:pt idx="2">
                  <c:v>2003.0</c:v>
                </c:pt>
                <c:pt idx="3">
                  <c:v>2004.0</c:v>
                </c:pt>
                <c:pt idx="4">
                  <c:v>2005.0</c:v>
                </c:pt>
                <c:pt idx="5">
                  <c:v>2006.0</c:v>
                </c:pt>
                <c:pt idx="6">
                  <c:v>2007.0</c:v>
                </c:pt>
                <c:pt idx="7">
                  <c:v>2008.0</c:v>
                </c:pt>
                <c:pt idx="8">
                  <c:v>2009.0</c:v>
                </c:pt>
                <c:pt idx="9">
                  <c:v>2010.0</c:v>
                </c:pt>
              </c:numCache>
            </c:numRef>
          </c:cat>
          <c:val>
            <c:numRef>
              <c:f>'OECD.Stat export (2)'!$AR$45:$BA$45</c:f>
              <c:numCache>
                <c:formatCode>0.00%</c:formatCode>
                <c:ptCount val="10"/>
                <c:pt idx="0">
                  <c:v>0.0547803785779903</c:v>
                </c:pt>
                <c:pt idx="1">
                  <c:v>0.0594846241611558</c:v>
                </c:pt>
                <c:pt idx="2">
                  <c:v>0.0576313114861301</c:v>
                </c:pt>
                <c:pt idx="3">
                  <c:v>0.0494206513748289</c:v>
                </c:pt>
                <c:pt idx="4">
                  <c:v>0.0430936761257282</c:v>
                </c:pt>
                <c:pt idx="5">
                  <c:v>0.0378242532670738</c:v>
                </c:pt>
                <c:pt idx="6">
                  <c:v>0.0436309124029756</c:v>
                </c:pt>
                <c:pt idx="7">
                  <c:v>0.0432167099849218</c:v>
                </c:pt>
                <c:pt idx="8">
                  <c:v>0.043313691701808</c:v>
                </c:pt>
                <c:pt idx="9">
                  <c:v>-0.000126942801778777</c:v>
                </c:pt>
              </c:numCache>
            </c:numRef>
          </c:val>
          <c:smooth val="0"/>
        </c:ser>
        <c:ser>
          <c:idx val="1"/>
          <c:order val="1"/>
          <c:tx>
            <c:v>Public expenditure on health, growth rates</c:v>
          </c:tx>
          <c:spPr>
            <a:ln>
              <a:solidFill>
                <a:schemeClr val="tx1"/>
              </a:solidFill>
              <a:prstDash val="dashDot"/>
            </a:ln>
          </c:spPr>
          <c:marker>
            <c:symbol val="none"/>
          </c:marker>
          <c:cat>
            <c:numRef>
              <c:f>'OECD.Stat export (2)'!$AR$10:$BA$10</c:f>
              <c:numCache>
                <c:formatCode>General</c:formatCode>
                <c:ptCount val="10"/>
                <c:pt idx="0">
                  <c:v>2001.0</c:v>
                </c:pt>
                <c:pt idx="1">
                  <c:v>2002.0</c:v>
                </c:pt>
                <c:pt idx="2">
                  <c:v>2003.0</c:v>
                </c:pt>
                <c:pt idx="3">
                  <c:v>2004.0</c:v>
                </c:pt>
                <c:pt idx="4">
                  <c:v>2005.0</c:v>
                </c:pt>
                <c:pt idx="5">
                  <c:v>2006.0</c:v>
                </c:pt>
                <c:pt idx="6">
                  <c:v>2007.0</c:v>
                </c:pt>
                <c:pt idx="7">
                  <c:v>2008.0</c:v>
                </c:pt>
                <c:pt idx="8">
                  <c:v>2009.0</c:v>
                </c:pt>
                <c:pt idx="9">
                  <c:v>2010.0</c:v>
                </c:pt>
              </c:numCache>
            </c:numRef>
          </c:cat>
          <c:val>
            <c:numRef>
              <c:f>'\\statworks-files\Users\ELS\HEALTH\Data\SHA DATA COLLECTION 2012\Press Release\[EXHIBITS.xlsm]Public'!$P$45:$Y$45</c:f>
              <c:numCache>
                <c:formatCode>General</c:formatCode>
                <c:ptCount val="10"/>
                <c:pt idx="0">
                  <c:v>0.0627079460346935</c:v>
                </c:pt>
                <c:pt idx="1">
                  <c:v>0.0612450044519922</c:v>
                </c:pt>
                <c:pt idx="2">
                  <c:v>0.0451937037166204</c:v>
                </c:pt>
                <c:pt idx="3">
                  <c:v>0.0443720872765546</c:v>
                </c:pt>
                <c:pt idx="4">
                  <c:v>0.0444917789749926</c:v>
                </c:pt>
                <c:pt idx="5">
                  <c:v>0.0369215134937458</c:v>
                </c:pt>
                <c:pt idx="6">
                  <c:v>0.0402151637614079</c:v>
                </c:pt>
                <c:pt idx="7">
                  <c:v>0.0558291067183472</c:v>
                </c:pt>
                <c:pt idx="8">
                  <c:v>0.0510749874854475</c:v>
                </c:pt>
                <c:pt idx="9">
                  <c:v>-0.00454613415562843</c:v>
                </c:pt>
              </c:numCache>
            </c:numRef>
          </c:val>
          <c:smooth val="0"/>
        </c:ser>
        <c:dLbls>
          <c:showLegendKey val="0"/>
          <c:showVal val="0"/>
          <c:showCatName val="0"/>
          <c:showSerName val="0"/>
          <c:showPercent val="0"/>
          <c:showBubbleSize val="0"/>
        </c:dLbls>
        <c:marker val="1"/>
        <c:smooth val="0"/>
        <c:axId val="2128102808"/>
        <c:axId val="2133533528"/>
      </c:lineChart>
      <c:catAx>
        <c:axId val="2128102808"/>
        <c:scaling>
          <c:orientation val="minMax"/>
        </c:scaling>
        <c:delete val="0"/>
        <c:axPos val="b"/>
        <c:majorGridlines/>
        <c:numFmt formatCode="General" sourceLinked="1"/>
        <c:majorTickMark val="none"/>
        <c:minorTickMark val="none"/>
        <c:tickLblPos val="low"/>
        <c:spPr>
          <a:ln w="19050">
            <a:solidFill>
              <a:srgbClr val="FF0000"/>
            </a:solidFill>
          </a:ln>
        </c:spPr>
        <c:crossAx val="2133533528"/>
        <c:crossesAt val="0.0"/>
        <c:auto val="1"/>
        <c:lblAlgn val="ctr"/>
        <c:lblOffset val="100"/>
        <c:noMultiLvlLbl val="0"/>
      </c:catAx>
      <c:valAx>
        <c:axId val="2133533528"/>
        <c:scaling>
          <c:orientation val="minMax"/>
          <c:max val="0.07"/>
          <c:min val="-0.01"/>
        </c:scaling>
        <c:delete val="0"/>
        <c:axPos val="l"/>
        <c:majorGridlines/>
        <c:title>
          <c:tx>
            <c:rich>
              <a:bodyPr rot="-5400000" vert="horz"/>
              <a:lstStyle/>
              <a:p>
                <a:pPr>
                  <a:defRPr/>
                </a:pPr>
                <a:r>
                  <a:rPr lang="en-GB" dirty="0" smtClean="0"/>
                  <a:t>Growth</a:t>
                </a:r>
                <a:endParaRPr lang="en-GB" dirty="0"/>
              </a:p>
            </c:rich>
          </c:tx>
          <c:layout/>
          <c:overlay val="0"/>
        </c:title>
        <c:numFmt formatCode="0%" sourceLinked="0"/>
        <c:majorTickMark val="out"/>
        <c:minorTickMark val="none"/>
        <c:tickLblPos val="nextTo"/>
        <c:crossAx val="2128102808"/>
        <c:crosses val="autoZero"/>
        <c:crossBetween val="between"/>
        <c:minorUnit val="0.00500000000000001"/>
      </c:valAx>
    </c:plotArea>
    <c:legend>
      <c:legendPos val="b"/>
      <c:layout>
        <c:manualLayout>
          <c:xMode val="edge"/>
          <c:yMode val="edge"/>
          <c:x val="0.177025314552539"/>
          <c:y val="0.916563225649425"/>
          <c:w val="0.64594926350246"/>
          <c:h val="0.0333114610673666"/>
        </c:manualLayout>
      </c:layout>
      <c:overlay val="0"/>
    </c:legend>
    <c:plotVisOnly val="1"/>
    <c:dispBlanksAs val="gap"/>
    <c:showDLblsOverMax val="0"/>
  </c:chart>
  <c:spPr>
    <a:ln>
      <a:noFill/>
    </a:ln>
  </c:spPr>
  <c:txPr>
    <a:bodyPr/>
    <a:lstStyle/>
    <a:p>
      <a:pPr>
        <a:defRPr sz="900">
          <a:latin typeface="Arial" pitchFamily="34" charset="0"/>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18555494086"/>
          <c:y val="0.0483928838959443"/>
          <c:w val="0.85581444505914"/>
          <c:h val="0.599282722592664"/>
        </c:manualLayout>
      </c:layout>
      <c:barChart>
        <c:barDir val="col"/>
        <c:grouping val="stacked"/>
        <c:varyColors val="0"/>
        <c:ser>
          <c:idx val="0"/>
          <c:order val="0"/>
          <c:tx>
            <c:strRef>
              <c:f>Sheet1!$B$1</c:f>
              <c:strCache>
                <c:ptCount val="1"/>
                <c:pt idx="0">
                  <c:v>Column1</c:v>
                </c:pt>
              </c:strCache>
            </c:strRef>
          </c:tx>
          <c:spPr>
            <a:solidFill>
              <a:schemeClr val="accent1"/>
            </a:solidFill>
          </c:spPr>
          <c:invertIfNegative val="0"/>
          <c:dLbls>
            <c:dLbl>
              <c:idx val="0"/>
              <c:layout>
                <c:manualLayout>
                  <c:x val="0.00316028059543587"/>
                  <c:y val="-0.304554662683119"/>
                </c:manualLayout>
              </c:layout>
              <c:showLegendKey val="0"/>
              <c:showVal val="1"/>
              <c:showCatName val="0"/>
              <c:showSerName val="0"/>
              <c:showPercent val="0"/>
              <c:showBubbleSize val="0"/>
            </c:dLbl>
            <c:dLbl>
              <c:idx val="1"/>
              <c:layout>
                <c:manualLayout>
                  <c:x val="-2.72391018396472E-7"/>
                  <c:y val="-0.238401644950397"/>
                </c:manualLayout>
              </c:layout>
              <c:showLegendKey val="0"/>
              <c:showVal val="1"/>
              <c:showCatName val="0"/>
              <c:showSerName val="0"/>
              <c:showPercent val="0"/>
              <c:showBubbleSize val="0"/>
            </c:dLbl>
            <c:dLbl>
              <c:idx val="2"/>
              <c:layout>
                <c:manualLayout>
                  <c:x val="0.0"/>
                  <c:y val="-0.153269599466737"/>
                </c:manualLayout>
              </c:layout>
              <c:showLegendKey val="0"/>
              <c:showVal val="1"/>
              <c:showCatName val="0"/>
              <c:showSerName val="0"/>
              <c:showPercent val="0"/>
              <c:showBubbleSize val="0"/>
            </c:dLbl>
            <c:dLbl>
              <c:idx val="3"/>
              <c:layout>
                <c:manualLayout>
                  <c:x val="0.0"/>
                  <c:y val="-0.124080740661932"/>
                </c:manualLayout>
              </c:layout>
              <c:showLegendKey val="0"/>
              <c:showVal val="1"/>
              <c:showCatName val="0"/>
              <c:showSerName val="0"/>
              <c:showPercent val="0"/>
              <c:showBubbleSize val="0"/>
            </c:dLbl>
            <c:dLbl>
              <c:idx val="4"/>
              <c:layout>
                <c:manualLayout>
                  <c:x val="0.0"/>
                  <c:y val="-0.220704643928452"/>
                </c:manualLayout>
              </c:layout>
              <c:showLegendKey val="0"/>
              <c:showVal val="1"/>
              <c:showCatName val="0"/>
              <c:showSerName val="0"/>
              <c:showPercent val="0"/>
              <c:showBubbleSize val="0"/>
            </c:dLbl>
            <c:dLbl>
              <c:idx val="5"/>
              <c:layout>
                <c:manualLayout>
                  <c:x val="0.0"/>
                  <c:y val="-0.175684954758113"/>
                </c:manualLayout>
              </c:layout>
              <c:showLegendKey val="0"/>
              <c:showVal val="1"/>
              <c:showCatName val="0"/>
              <c:showSerName val="0"/>
              <c:showPercent val="0"/>
              <c:showBubbleSize val="0"/>
            </c:dLbl>
            <c:dLbl>
              <c:idx val="6"/>
              <c:layout>
                <c:manualLayout>
                  <c:x val="0.0"/>
                  <c:y val="-0.084375"/>
                </c:manualLayout>
              </c:layout>
              <c:showLegendKey val="0"/>
              <c:showVal val="1"/>
              <c:showCatName val="0"/>
              <c:showSerName val="0"/>
              <c:showPercent val="0"/>
              <c:showBubbleSize val="0"/>
            </c:dLbl>
            <c:dLbl>
              <c:idx val="7"/>
              <c:layout>
                <c:manualLayout>
                  <c:x val="0.0"/>
                  <c:y val="-0.0812500000000001"/>
                </c:manualLayout>
              </c:layout>
              <c:showLegendKey val="0"/>
              <c:showVal val="1"/>
              <c:showCatName val="0"/>
              <c:showSerName val="0"/>
              <c:showPercent val="0"/>
              <c:showBubbleSize val="0"/>
            </c:dLbl>
            <c:dLbl>
              <c:idx val="8"/>
              <c:layout>
                <c:manualLayout>
                  <c:x val="0.0"/>
                  <c:y val="-0.0781249999999999"/>
                </c:manualLayout>
              </c:layout>
              <c:showLegendKey val="0"/>
              <c:showVal val="1"/>
              <c:showCatName val="0"/>
              <c:showSerName val="0"/>
              <c:showPercent val="0"/>
              <c:showBubbleSize val="0"/>
            </c:dLbl>
            <c:dLbl>
              <c:idx val="9"/>
              <c:layout>
                <c:manualLayout>
                  <c:x val="-5.79436983954271E-17"/>
                  <c:y val="-0.071875"/>
                </c:manualLayout>
              </c:layout>
              <c:showLegendKey val="0"/>
              <c:showVal val="1"/>
              <c:showCatName val="0"/>
              <c:showSerName val="0"/>
              <c:showPercent val="0"/>
              <c:showBubbleSize val="0"/>
            </c:dLbl>
            <c:dLbl>
              <c:idx val="10"/>
              <c:layout>
                <c:manualLayout>
                  <c:x val="0.0"/>
                  <c:y val="-0.071875"/>
                </c:manualLayout>
              </c:layout>
              <c:showLegendKey val="0"/>
              <c:showVal val="1"/>
              <c:showCatName val="0"/>
              <c:showSerName val="0"/>
              <c:showPercent val="0"/>
              <c:showBubbleSize val="0"/>
            </c:dLbl>
            <c:dLbl>
              <c:idx val="11"/>
              <c:layout>
                <c:manualLayout>
                  <c:x val="0.0"/>
                  <c:y val="-0.0718750000000001"/>
                </c:manualLayout>
              </c:layout>
              <c:showLegendKey val="0"/>
              <c:showVal val="1"/>
              <c:showCatName val="0"/>
              <c:showSerName val="0"/>
              <c:showPercent val="0"/>
              <c:showBubbleSize val="0"/>
            </c:dLbl>
            <c:dLbl>
              <c:idx val="12"/>
              <c:layout>
                <c:manualLayout>
                  <c:x val="0.0"/>
                  <c:y val="-0.0656249999999999"/>
                </c:manualLayout>
              </c:layout>
              <c:showLegendKey val="0"/>
              <c:showVal val="1"/>
              <c:showCatName val="0"/>
              <c:showSerName val="0"/>
              <c:showPercent val="0"/>
              <c:showBubbleSize val="0"/>
            </c:dLbl>
            <c:dLbl>
              <c:idx val="13"/>
              <c:layout>
                <c:manualLayout>
                  <c:x val="0.0"/>
                  <c:y val="-0.05"/>
                </c:manualLayout>
              </c:layout>
              <c:showLegendKey val="0"/>
              <c:showVal val="1"/>
              <c:showCatName val="0"/>
              <c:showSerName val="0"/>
              <c:showPercent val="0"/>
              <c:showBubbleSize val="0"/>
            </c:dLbl>
            <c:dLbl>
              <c:idx val="14"/>
              <c:layout>
                <c:manualLayout>
                  <c:x val="0.0"/>
                  <c:y val="-0.05"/>
                </c:manualLayout>
              </c:layout>
              <c:showLegendKey val="0"/>
              <c:showVal val="1"/>
              <c:showCatName val="0"/>
              <c:showSerName val="0"/>
              <c:showPercent val="0"/>
              <c:showBubbleSize val="0"/>
            </c:dLbl>
            <c:dLbl>
              <c:idx val="15"/>
              <c:layout>
                <c:manualLayout>
                  <c:x val="0.0"/>
                  <c:y val="-0.0375"/>
                </c:manualLayout>
              </c:layout>
              <c:showLegendKey val="0"/>
              <c:showVal val="1"/>
              <c:showCatName val="0"/>
              <c:showSerName val="0"/>
              <c:showPercent val="0"/>
              <c:showBubbleSize val="0"/>
            </c:dLbl>
            <c:dLbl>
              <c:idx val="16"/>
              <c:layout>
                <c:manualLayout>
                  <c:x val="0.0"/>
                  <c:y val="-0.0375"/>
                </c:manualLayout>
              </c:layout>
              <c:showLegendKey val="0"/>
              <c:showVal val="1"/>
              <c:showCatName val="0"/>
              <c:showSerName val="0"/>
              <c:showPercent val="0"/>
              <c:showBubbleSize val="0"/>
            </c:dLbl>
            <c:dLbl>
              <c:idx val="17"/>
              <c:layout>
                <c:manualLayout>
                  <c:x val="0.0"/>
                  <c:y val="-0.040625"/>
                </c:manualLayout>
              </c:layout>
              <c:showLegendKey val="0"/>
              <c:showVal val="1"/>
              <c:showCatName val="0"/>
              <c:showSerName val="0"/>
              <c:showPercent val="0"/>
              <c:showBubbleSize val="0"/>
            </c:dLbl>
            <c:dLbl>
              <c:idx val="18"/>
              <c:layout>
                <c:manualLayout>
                  <c:x val="0.0"/>
                  <c:y val="-0.034375"/>
                </c:manualLayout>
              </c:layout>
              <c:showLegendKey val="0"/>
              <c:showVal val="1"/>
              <c:showCatName val="0"/>
              <c:showSerName val="0"/>
              <c:showPercent val="0"/>
              <c:showBubbleSize val="0"/>
            </c:dLbl>
            <c:numFmt formatCode="0%" sourceLinked="0"/>
            <c:txPr>
              <a:bodyPr/>
              <a:lstStyle/>
              <a:p>
                <a:pPr>
                  <a:defRPr sz="800"/>
                </a:pPr>
                <a:endParaRPr lang="en-US"/>
              </a:p>
            </c:txPr>
            <c:showLegendKey val="0"/>
            <c:showVal val="1"/>
            <c:showCatName val="0"/>
            <c:showSerName val="0"/>
            <c:showPercent val="0"/>
            <c:showBubbleSize val="0"/>
            <c:showLeaderLines val="0"/>
          </c:dLbls>
          <c:cat>
            <c:strRef>
              <c:f>Sheet1!$A$2:$A$5</c:f>
              <c:strCache>
                <c:ptCount val="4"/>
                <c:pt idx="0">
                  <c:v>Mental health</c:v>
                </c:pt>
                <c:pt idx="1">
                  <c:v>Musculoskeletal conditions</c:v>
                </c:pt>
                <c:pt idx="2">
                  <c:v>Cardiovascular _x000d_conditions</c:v>
                </c:pt>
                <c:pt idx="3">
                  <c:v>Cancer</c:v>
                </c:pt>
              </c:strCache>
            </c:strRef>
          </c:cat>
          <c:val>
            <c:numRef>
              <c:f>Sheet1!$B$2:$B$5</c:f>
              <c:numCache>
                <c:formatCode>0%</c:formatCode>
                <c:ptCount val="4"/>
                <c:pt idx="0">
                  <c:v>0.28</c:v>
                </c:pt>
                <c:pt idx="1">
                  <c:v>0.22</c:v>
                </c:pt>
                <c:pt idx="2">
                  <c:v>0.13</c:v>
                </c:pt>
                <c:pt idx="3">
                  <c:v>0.1</c:v>
                </c:pt>
              </c:numCache>
            </c:numRef>
          </c:val>
        </c:ser>
        <c:dLbls>
          <c:showLegendKey val="0"/>
          <c:showVal val="0"/>
          <c:showCatName val="0"/>
          <c:showSerName val="0"/>
          <c:showPercent val="0"/>
          <c:showBubbleSize val="0"/>
        </c:dLbls>
        <c:gapWidth val="150"/>
        <c:overlap val="100"/>
        <c:axId val="2132161624"/>
        <c:axId val="2132164760"/>
      </c:barChart>
      <c:catAx>
        <c:axId val="2132161624"/>
        <c:scaling>
          <c:orientation val="minMax"/>
        </c:scaling>
        <c:delete val="0"/>
        <c:axPos val="b"/>
        <c:majorTickMark val="out"/>
        <c:minorTickMark val="none"/>
        <c:tickLblPos val="nextTo"/>
        <c:spPr>
          <a:ln>
            <a:solidFill>
              <a:schemeClr val="tx1"/>
            </a:solidFill>
          </a:ln>
        </c:spPr>
        <c:txPr>
          <a:bodyPr rot="-5400000" vert="horz"/>
          <a:lstStyle/>
          <a:p>
            <a:pPr>
              <a:defRPr sz="900"/>
            </a:pPr>
            <a:endParaRPr lang="en-US"/>
          </a:p>
        </c:txPr>
        <c:crossAx val="2132164760"/>
        <c:crosses val="autoZero"/>
        <c:auto val="1"/>
        <c:lblAlgn val="ctr"/>
        <c:lblOffset val="100"/>
        <c:noMultiLvlLbl val="0"/>
      </c:catAx>
      <c:valAx>
        <c:axId val="2132164760"/>
        <c:scaling>
          <c:orientation val="minMax"/>
          <c:max val="0.3"/>
        </c:scaling>
        <c:delete val="0"/>
        <c:axPos val="l"/>
        <c:numFmt formatCode="0%" sourceLinked="0"/>
        <c:majorTickMark val="out"/>
        <c:minorTickMark val="none"/>
        <c:tickLblPos val="nextTo"/>
        <c:spPr>
          <a:ln>
            <a:solidFill>
              <a:schemeClr val="tx1"/>
            </a:solidFill>
          </a:ln>
        </c:spPr>
        <c:crossAx val="2132161624"/>
        <c:crosses val="autoZero"/>
        <c:crossBetween val="between"/>
        <c:majorUnit val="0.05"/>
      </c:valAx>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993390613202"/>
          <c:y val="0.118574227811615"/>
          <c:w val="0.677249308763198"/>
          <c:h val="0.698968194426621"/>
        </c:manualLayout>
      </c:layout>
      <c:barChart>
        <c:barDir val="bar"/>
        <c:grouping val="stacked"/>
        <c:varyColors val="0"/>
        <c:ser>
          <c:idx val="0"/>
          <c:order val="0"/>
          <c:tx>
            <c:strRef>
              <c:f>Sheet1!$B$1</c:f>
              <c:strCache>
                <c:ptCount val="1"/>
                <c:pt idx="0">
                  <c:v>Future Productivity losses</c:v>
                </c:pt>
              </c:strCache>
            </c:strRef>
          </c:tx>
          <c:spPr>
            <a:solidFill>
              <a:schemeClr val="tx2"/>
            </a:solidFill>
          </c:spPr>
          <c:invertIfNegative val="0"/>
          <c:cat>
            <c:strRef>
              <c:f>Sheet1!$A$2:$A$8</c:f>
              <c:strCache>
                <c:ptCount val="7"/>
                <c:pt idx="0">
                  <c:v>Stroke</c:v>
                </c:pt>
                <c:pt idx="1">
                  <c:v>Pulmonary_x000d_conditions</c:v>
                </c:pt>
                <c:pt idx="2">
                  <c:v>Heart_x000d_disease</c:v>
                </c:pt>
                <c:pt idx="3">
                  <c:v>Diabetes</c:v>
                </c:pt>
                <c:pt idx="4">
                  <c:v>Mental_x000d_disorders</c:v>
                </c:pt>
                <c:pt idx="5">
                  <c:v>Hypertension</c:v>
                </c:pt>
                <c:pt idx="6">
                  <c:v>Cancer</c:v>
                </c:pt>
              </c:strCache>
            </c:strRef>
          </c:cat>
          <c:val>
            <c:numRef>
              <c:f>Sheet1!$B$2:$B$8</c:f>
              <c:numCache>
                <c:formatCode>0</c:formatCode>
                <c:ptCount val="7"/>
                <c:pt idx="0">
                  <c:v>47.0</c:v>
                </c:pt>
                <c:pt idx="1">
                  <c:v>218.0</c:v>
                </c:pt>
                <c:pt idx="2">
                  <c:v>182.0</c:v>
                </c:pt>
                <c:pt idx="3">
                  <c:v>277.0</c:v>
                </c:pt>
                <c:pt idx="4">
                  <c:v>480.0</c:v>
                </c:pt>
                <c:pt idx="5">
                  <c:v>666.0</c:v>
                </c:pt>
                <c:pt idx="6">
                  <c:v>587.0</c:v>
                </c:pt>
              </c:numCache>
            </c:numRef>
          </c:val>
        </c:ser>
        <c:ser>
          <c:idx val="1"/>
          <c:order val="1"/>
          <c:tx>
            <c:strRef>
              <c:f>Sheet1!$C$1</c:f>
              <c:strCache>
                <c:ptCount val="1"/>
                <c:pt idx="0">
                  <c:v>Productivity losses avoided</c:v>
                </c:pt>
              </c:strCache>
            </c:strRef>
          </c:tx>
          <c:spPr>
            <a:solidFill>
              <a:schemeClr val="accent1"/>
            </a:solidFill>
            <a:ln>
              <a:noFill/>
              <a:prstDash val="dash"/>
            </a:ln>
          </c:spPr>
          <c:invertIfNegative val="0"/>
          <c:dLbls>
            <c:dLbl>
              <c:idx val="0"/>
              <c:layout>
                <c:manualLayout>
                  <c:x val="0.0494674597040522"/>
                  <c:y val="0.0"/>
                </c:manualLayout>
              </c:layout>
              <c:tx>
                <c:rich>
                  <a:bodyPr/>
                  <a:lstStyle/>
                  <a:p>
                    <a:r>
                      <a:rPr lang="en-US" smtClean="0"/>
                      <a:t>23%</a:t>
                    </a:r>
                    <a:endParaRPr lang="en-US" dirty="0"/>
                  </a:p>
                </c:rich>
              </c:tx>
              <c:showLegendKey val="0"/>
              <c:showVal val="1"/>
              <c:showCatName val="0"/>
              <c:showSerName val="0"/>
              <c:showPercent val="0"/>
              <c:showBubbleSize val="0"/>
            </c:dLbl>
            <c:dLbl>
              <c:idx val="1"/>
              <c:layout/>
              <c:tx>
                <c:rich>
                  <a:bodyPr/>
                  <a:lstStyle/>
                  <a:p>
                    <a:r>
                      <a:rPr lang="en-US" smtClean="0"/>
                      <a:t>7%</a:t>
                    </a:r>
                    <a:endParaRPr lang="en-US" dirty="0"/>
                  </a:p>
                </c:rich>
              </c:tx>
              <c:showLegendKey val="0"/>
              <c:showVal val="1"/>
              <c:showCatName val="0"/>
              <c:showSerName val="0"/>
              <c:showPercent val="0"/>
              <c:showBubbleSize val="0"/>
            </c:dLbl>
            <c:dLbl>
              <c:idx val="2"/>
              <c:layout/>
              <c:tx>
                <c:rich>
                  <a:bodyPr/>
                  <a:lstStyle/>
                  <a:p>
                    <a:r>
                      <a:rPr lang="en-US" smtClean="0"/>
                      <a:t>43%</a:t>
                    </a:r>
                    <a:endParaRPr lang="en-US" dirty="0"/>
                  </a:p>
                </c:rich>
              </c:tx>
              <c:showLegendKey val="0"/>
              <c:showVal val="1"/>
              <c:showCatName val="0"/>
              <c:showSerName val="0"/>
              <c:showPercent val="0"/>
              <c:showBubbleSize val="0"/>
            </c:dLbl>
            <c:dLbl>
              <c:idx val="3"/>
              <c:layout/>
              <c:tx>
                <c:rich>
                  <a:bodyPr/>
                  <a:lstStyle/>
                  <a:p>
                    <a:r>
                      <a:rPr lang="en-US" smtClean="0"/>
                      <a:t>21%</a:t>
                    </a:r>
                    <a:endParaRPr lang="en-US" dirty="0"/>
                  </a:p>
                </c:rich>
              </c:tx>
              <c:showLegendKey val="0"/>
              <c:showVal val="1"/>
              <c:showCatName val="0"/>
              <c:showSerName val="0"/>
              <c:showPercent val="0"/>
              <c:showBubbleSize val="0"/>
            </c:dLbl>
            <c:dLbl>
              <c:idx val="4"/>
              <c:layout/>
              <c:tx>
                <c:rich>
                  <a:bodyPr/>
                  <a:lstStyle/>
                  <a:p>
                    <a:r>
                      <a:rPr lang="en-US" smtClean="0"/>
                      <a:t>5%</a:t>
                    </a:r>
                    <a:endParaRPr lang="en-US" dirty="0"/>
                  </a:p>
                </c:rich>
              </c:tx>
              <c:showLegendKey val="0"/>
              <c:showVal val="1"/>
              <c:showCatName val="0"/>
              <c:showSerName val="0"/>
              <c:showPercent val="0"/>
              <c:showBubbleSize val="0"/>
            </c:dLbl>
            <c:dLbl>
              <c:idx val="5"/>
              <c:layout/>
              <c:tx>
                <c:rich>
                  <a:bodyPr/>
                  <a:lstStyle/>
                  <a:p>
                    <a:r>
                      <a:rPr lang="en-US" smtClean="0"/>
                      <a:t>21%</a:t>
                    </a:r>
                    <a:endParaRPr lang="en-US" dirty="0"/>
                  </a:p>
                </c:rich>
              </c:tx>
              <c:showLegendKey val="0"/>
              <c:showVal val="1"/>
              <c:showCatName val="0"/>
              <c:showSerName val="0"/>
              <c:showPercent val="0"/>
              <c:showBubbleSize val="0"/>
            </c:dLbl>
            <c:dLbl>
              <c:idx val="6"/>
              <c:layout/>
              <c:tx>
                <c:rich>
                  <a:bodyPr/>
                  <a:lstStyle/>
                  <a:p>
                    <a:r>
                      <a:rPr lang="en-US" smtClean="0"/>
                      <a:t>39%</a:t>
                    </a:r>
                    <a:endParaRPr lang="en-US" dirty="0"/>
                  </a:p>
                </c:rich>
              </c:tx>
              <c:showLegendKey val="0"/>
              <c:showVal val="1"/>
              <c:showCatName val="0"/>
              <c:showSerName val="0"/>
              <c:showPercent val="0"/>
              <c:showBubbleSize val="0"/>
            </c:dLbl>
            <c:numFmt formatCode="0.00%" sourceLinked="0"/>
            <c:txPr>
              <a:bodyPr/>
              <a:lstStyle/>
              <a:p>
                <a:pPr>
                  <a:defRPr sz="800"/>
                </a:pPr>
                <a:endParaRPr lang="en-US"/>
              </a:p>
            </c:txPr>
            <c:showLegendKey val="0"/>
            <c:showVal val="1"/>
            <c:showCatName val="0"/>
            <c:showSerName val="0"/>
            <c:showPercent val="0"/>
            <c:showBubbleSize val="0"/>
            <c:showLeaderLines val="0"/>
          </c:dLbls>
          <c:cat>
            <c:strRef>
              <c:f>Sheet1!$A$2:$A$8</c:f>
              <c:strCache>
                <c:ptCount val="7"/>
                <c:pt idx="0">
                  <c:v>Stroke</c:v>
                </c:pt>
                <c:pt idx="1">
                  <c:v>Pulmonary_x000d_conditions</c:v>
                </c:pt>
                <c:pt idx="2">
                  <c:v>Heart_x000d_disease</c:v>
                </c:pt>
                <c:pt idx="3">
                  <c:v>Diabetes</c:v>
                </c:pt>
                <c:pt idx="4">
                  <c:v>Mental_x000d_disorders</c:v>
                </c:pt>
                <c:pt idx="5">
                  <c:v>Hypertension</c:v>
                </c:pt>
                <c:pt idx="6">
                  <c:v>Cancer</c:v>
                </c:pt>
              </c:strCache>
            </c:strRef>
          </c:cat>
          <c:val>
            <c:numRef>
              <c:f>Sheet1!$C$2:$C$8</c:f>
              <c:numCache>
                <c:formatCode>0</c:formatCode>
                <c:ptCount val="7"/>
                <c:pt idx="0">
                  <c:v>14.0</c:v>
                </c:pt>
                <c:pt idx="1">
                  <c:v>47.0</c:v>
                </c:pt>
                <c:pt idx="2">
                  <c:v>137.0</c:v>
                </c:pt>
                <c:pt idx="3">
                  <c:v>73.0</c:v>
                </c:pt>
                <c:pt idx="4">
                  <c:v>88.0</c:v>
                </c:pt>
                <c:pt idx="5">
                  <c:v>173.0</c:v>
                </c:pt>
                <c:pt idx="6">
                  <c:v>373.0</c:v>
                </c:pt>
              </c:numCache>
            </c:numRef>
          </c:val>
        </c:ser>
        <c:dLbls>
          <c:showLegendKey val="0"/>
          <c:showVal val="0"/>
          <c:showCatName val="0"/>
          <c:showSerName val="0"/>
          <c:showPercent val="0"/>
          <c:showBubbleSize val="0"/>
        </c:dLbls>
        <c:gapWidth val="150"/>
        <c:overlap val="100"/>
        <c:axId val="2132056216"/>
        <c:axId val="2131979752"/>
      </c:barChart>
      <c:catAx>
        <c:axId val="2132056216"/>
        <c:scaling>
          <c:orientation val="minMax"/>
        </c:scaling>
        <c:delete val="0"/>
        <c:axPos val="l"/>
        <c:majorTickMark val="out"/>
        <c:minorTickMark val="none"/>
        <c:tickLblPos val="nextTo"/>
        <c:spPr>
          <a:ln>
            <a:solidFill>
              <a:schemeClr val="tx1"/>
            </a:solidFill>
          </a:ln>
        </c:spPr>
        <c:txPr>
          <a:bodyPr/>
          <a:lstStyle/>
          <a:p>
            <a:pPr>
              <a:defRPr sz="1000"/>
            </a:pPr>
            <a:endParaRPr lang="en-US"/>
          </a:p>
        </c:txPr>
        <c:crossAx val="2131979752"/>
        <c:crosses val="autoZero"/>
        <c:auto val="1"/>
        <c:lblAlgn val="ctr"/>
        <c:lblOffset val="100"/>
        <c:noMultiLvlLbl val="0"/>
      </c:catAx>
      <c:valAx>
        <c:axId val="2131979752"/>
        <c:scaling>
          <c:orientation val="minMax"/>
          <c:max val="1000.0"/>
        </c:scaling>
        <c:delete val="0"/>
        <c:axPos val="b"/>
        <c:numFmt formatCode="General" sourceLinked="0"/>
        <c:majorTickMark val="out"/>
        <c:minorTickMark val="none"/>
        <c:tickLblPos val="nextTo"/>
        <c:spPr>
          <a:ln>
            <a:solidFill>
              <a:schemeClr val="tx1"/>
            </a:solidFill>
          </a:ln>
        </c:spPr>
        <c:txPr>
          <a:bodyPr/>
          <a:lstStyle/>
          <a:p>
            <a:pPr>
              <a:defRPr sz="800"/>
            </a:pPr>
            <a:endParaRPr lang="en-US"/>
          </a:p>
        </c:txPr>
        <c:crossAx val="2132056216"/>
        <c:crosses val="autoZero"/>
        <c:crossBetween val="between"/>
      </c:valAx>
    </c:plotArea>
    <c:legend>
      <c:legendPos val="b"/>
      <c:layout>
        <c:manualLayout>
          <c:xMode val="edge"/>
          <c:yMode val="edge"/>
          <c:x val="0.269168084195954"/>
          <c:y val="0.9102800509363"/>
          <c:w val="0.535865021164172"/>
          <c:h val="0.070914977838761"/>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92062409445797"/>
          <c:y val="0.0587335336687214"/>
          <c:w val="0.879138698591764"/>
          <c:h val="0.426938559713046"/>
        </c:manualLayout>
      </c:layout>
      <c:barChart>
        <c:barDir val="col"/>
        <c:grouping val="clustered"/>
        <c:varyColors val="0"/>
        <c:ser>
          <c:idx val="0"/>
          <c:order val="0"/>
          <c:tx>
            <c:strRef>
              <c:f>Sheet1!$B$1</c:f>
              <c:strCache>
                <c:ptCount val="1"/>
                <c:pt idx="0">
                  <c:v>Early Retirement</c:v>
                </c:pt>
              </c:strCache>
            </c:strRef>
          </c:tx>
          <c:spPr>
            <a:solidFill>
              <a:schemeClr val="accent1"/>
            </a:solidFill>
          </c:spPr>
          <c:invertIfNegative val="0"/>
          <c:dLbls>
            <c:showLegendKey val="0"/>
            <c:showVal val="1"/>
            <c:showCatName val="0"/>
            <c:showSerName val="0"/>
            <c:showPercent val="0"/>
            <c:showBubbleSize val="0"/>
            <c:showLeaderLines val="0"/>
          </c:dLbls>
          <c:cat>
            <c:strRef>
              <c:f>Sheet1!$A$2:$A$6</c:f>
              <c:strCache>
                <c:ptCount val="5"/>
                <c:pt idx="0">
                  <c:v>UK</c:v>
                </c:pt>
                <c:pt idx="1">
                  <c:v>Netherlands</c:v>
                </c:pt>
                <c:pt idx="2">
                  <c:v>Italy</c:v>
                </c:pt>
                <c:pt idx="3">
                  <c:v>France</c:v>
                </c:pt>
                <c:pt idx="4">
                  <c:v>Spain</c:v>
                </c:pt>
              </c:strCache>
            </c:strRef>
          </c:cat>
          <c:val>
            <c:numRef>
              <c:f>Sheet1!$B$2:$B$6</c:f>
              <c:numCache>
                <c:formatCode>0%</c:formatCode>
                <c:ptCount val="5"/>
                <c:pt idx="0">
                  <c:v>0.24</c:v>
                </c:pt>
                <c:pt idx="1">
                  <c:v>0.18</c:v>
                </c:pt>
                <c:pt idx="2">
                  <c:v>0.11</c:v>
                </c:pt>
                <c:pt idx="3">
                  <c:v>0.11</c:v>
                </c:pt>
                <c:pt idx="4">
                  <c:v>0.09</c:v>
                </c:pt>
              </c:numCache>
            </c:numRef>
          </c:val>
        </c:ser>
        <c:ser>
          <c:idx val="1"/>
          <c:order val="1"/>
          <c:tx>
            <c:strRef>
              <c:f>Sheet1!$C$1</c:f>
              <c:strCache>
                <c:ptCount val="1"/>
                <c:pt idx="0">
                  <c:v>Limited ability to work</c:v>
                </c:pt>
              </c:strCache>
            </c:strRef>
          </c:tx>
          <c:spPr>
            <a:solidFill>
              <a:schemeClr val="tx2"/>
            </a:solidFill>
          </c:spPr>
          <c:invertIfNegative val="0"/>
          <c:dLbls>
            <c:showLegendKey val="0"/>
            <c:showVal val="1"/>
            <c:showCatName val="0"/>
            <c:showSerName val="0"/>
            <c:showPercent val="0"/>
            <c:showBubbleSize val="0"/>
            <c:showLeaderLines val="0"/>
          </c:dLbls>
          <c:cat>
            <c:strRef>
              <c:f>Sheet1!$A$2:$A$6</c:f>
              <c:strCache>
                <c:ptCount val="5"/>
                <c:pt idx="0">
                  <c:v>UK</c:v>
                </c:pt>
                <c:pt idx="1">
                  <c:v>Netherlands</c:v>
                </c:pt>
                <c:pt idx="2">
                  <c:v>Italy</c:v>
                </c:pt>
                <c:pt idx="3">
                  <c:v>France</c:v>
                </c:pt>
                <c:pt idx="4">
                  <c:v>Spain</c:v>
                </c:pt>
              </c:strCache>
            </c:strRef>
          </c:cat>
          <c:val>
            <c:numRef>
              <c:f>Sheet1!$C$2:$C$6</c:f>
              <c:numCache>
                <c:formatCode>0%</c:formatCode>
                <c:ptCount val="5"/>
                <c:pt idx="0">
                  <c:v>0.09</c:v>
                </c:pt>
                <c:pt idx="1">
                  <c:v>0.1</c:v>
                </c:pt>
                <c:pt idx="2">
                  <c:v>0.06</c:v>
                </c:pt>
                <c:pt idx="3">
                  <c:v>0.04</c:v>
                </c:pt>
                <c:pt idx="4">
                  <c:v>0.08</c:v>
                </c:pt>
              </c:numCache>
            </c:numRef>
          </c:val>
        </c:ser>
        <c:ser>
          <c:idx val="2"/>
          <c:order val="2"/>
          <c:tx>
            <c:strRef>
              <c:f>Sheet1!$D$1</c:f>
              <c:strCache>
                <c:ptCount val="1"/>
                <c:pt idx="0">
                  <c:v>Higher absentiseem than peers</c:v>
                </c:pt>
              </c:strCache>
            </c:strRef>
          </c:tx>
          <c:spPr>
            <a:solidFill>
              <a:srgbClr val="858274"/>
            </a:solidFill>
          </c:spPr>
          <c:invertIfNegative val="0"/>
          <c:dLbls>
            <c:numFmt formatCode="0%" sourceLinked="0"/>
            <c:showLegendKey val="0"/>
            <c:showVal val="1"/>
            <c:showCatName val="0"/>
            <c:showSerName val="0"/>
            <c:showPercent val="0"/>
            <c:showBubbleSize val="0"/>
            <c:showLeaderLines val="0"/>
          </c:dLbls>
          <c:cat>
            <c:strRef>
              <c:f>Sheet1!$A$2:$A$6</c:f>
              <c:strCache>
                <c:ptCount val="5"/>
                <c:pt idx="0">
                  <c:v>UK</c:v>
                </c:pt>
                <c:pt idx="1">
                  <c:v>Netherlands</c:v>
                </c:pt>
                <c:pt idx="2">
                  <c:v>Italy</c:v>
                </c:pt>
                <c:pt idx="3">
                  <c:v>France</c:v>
                </c:pt>
                <c:pt idx="4">
                  <c:v>Spain</c:v>
                </c:pt>
              </c:strCache>
            </c:strRef>
          </c:cat>
          <c:val>
            <c:numRef>
              <c:f>Sheet1!$D$2:$D$6</c:f>
              <c:numCache>
                <c:formatCode>0%</c:formatCode>
                <c:ptCount val="5"/>
                <c:pt idx="0">
                  <c:v>0.05</c:v>
                </c:pt>
                <c:pt idx="1">
                  <c:v>0.03</c:v>
                </c:pt>
                <c:pt idx="2">
                  <c:v>0.04</c:v>
                </c:pt>
                <c:pt idx="3">
                  <c:v>0.04</c:v>
                </c:pt>
                <c:pt idx="4">
                  <c:v>0.03</c:v>
                </c:pt>
              </c:numCache>
            </c:numRef>
          </c:val>
        </c:ser>
        <c:dLbls>
          <c:showLegendKey val="0"/>
          <c:showVal val="0"/>
          <c:showCatName val="0"/>
          <c:showSerName val="0"/>
          <c:showPercent val="0"/>
          <c:showBubbleSize val="0"/>
        </c:dLbls>
        <c:gapWidth val="150"/>
        <c:axId val="2132012552"/>
        <c:axId val="2132015832"/>
      </c:barChart>
      <c:catAx>
        <c:axId val="2132012552"/>
        <c:scaling>
          <c:orientation val="minMax"/>
        </c:scaling>
        <c:delete val="0"/>
        <c:axPos val="b"/>
        <c:majorTickMark val="out"/>
        <c:minorTickMark val="none"/>
        <c:tickLblPos val="low"/>
        <c:spPr>
          <a:ln>
            <a:solidFill>
              <a:schemeClr val="tx1"/>
            </a:solidFill>
          </a:ln>
        </c:spPr>
        <c:txPr>
          <a:bodyPr rot="0" vert="horz"/>
          <a:lstStyle/>
          <a:p>
            <a:pPr>
              <a:defRPr sz="1000"/>
            </a:pPr>
            <a:endParaRPr lang="en-US"/>
          </a:p>
        </c:txPr>
        <c:crossAx val="2132015832"/>
        <c:crosses val="autoZero"/>
        <c:auto val="1"/>
        <c:lblAlgn val="ctr"/>
        <c:lblOffset val="100"/>
        <c:noMultiLvlLbl val="0"/>
      </c:catAx>
      <c:valAx>
        <c:axId val="2132015832"/>
        <c:scaling>
          <c:orientation val="minMax"/>
          <c:max val="0.3"/>
        </c:scaling>
        <c:delete val="0"/>
        <c:axPos val="l"/>
        <c:numFmt formatCode="0%" sourceLinked="0"/>
        <c:majorTickMark val="out"/>
        <c:minorTickMark val="none"/>
        <c:tickLblPos val="nextTo"/>
        <c:spPr>
          <a:ln>
            <a:solidFill>
              <a:schemeClr val="tx1"/>
            </a:solidFill>
          </a:ln>
        </c:spPr>
        <c:crossAx val="2132012552"/>
        <c:crosses val="autoZero"/>
        <c:crossBetween val="between"/>
        <c:majorUnit val="0.05"/>
      </c:valAx>
    </c:plotArea>
    <c:legend>
      <c:legendPos val="b"/>
      <c:layout>
        <c:manualLayout>
          <c:xMode val="edge"/>
          <c:yMode val="edge"/>
          <c:x val="0.117962105349311"/>
          <c:y val="0.580549862016107"/>
          <c:w val="0.51974459208102"/>
          <c:h val="0.150593243891689"/>
        </c:manualLayout>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tx>
            <c:strRef>
              <c:f>Sheet1!$B$1</c:f>
              <c:strCache>
                <c:ptCount val="1"/>
                <c:pt idx="0">
                  <c:v>Sales</c:v>
                </c:pt>
              </c:strCache>
            </c:strRef>
          </c:tx>
          <c:spPr>
            <a:solidFill>
              <a:schemeClr val="tx2"/>
            </a:solidFill>
          </c:spPr>
          <c:dPt>
            <c:idx val="1"/>
            <c:bubble3D val="0"/>
            <c:spPr>
              <a:solidFill>
                <a:schemeClr val="bg1">
                  <a:lumMod val="85000"/>
                </a:schemeClr>
              </a:solidFill>
            </c:spPr>
          </c:dPt>
          <c:cat>
            <c:strRef>
              <c:f>Sheet1!$A$2:$A$5</c:f>
              <c:strCache>
                <c:ptCount val="2"/>
                <c:pt idx="0">
                  <c:v>1st Qtr</c:v>
                </c:pt>
                <c:pt idx="1">
                  <c:v>2nd Qtr</c:v>
                </c:pt>
              </c:strCache>
            </c:strRef>
          </c:cat>
          <c:val>
            <c:numRef>
              <c:f>Sheet1!$B$2:$B$5</c:f>
              <c:numCache>
                <c:formatCode>General</c:formatCode>
                <c:ptCount val="4"/>
                <c:pt idx="0">
                  <c:v>14.0</c:v>
                </c:pt>
                <c:pt idx="1">
                  <c:v>86.0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tx>
            <c:strRef>
              <c:f>Sheet1!$B$1</c:f>
              <c:strCache>
                <c:ptCount val="1"/>
                <c:pt idx="0">
                  <c:v>Sales</c:v>
                </c:pt>
              </c:strCache>
            </c:strRef>
          </c:tx>
          <c:spPr>
            <a:solidFill>
              <a:schemeClr val="tx2"/>
            </a:solidFill>
          </c:spPr>
          <c:dPt>
            <c:idx val="1"/>
            <c:bubble3D val="0"/>
            <c:spPr>
              <a:solidFill>
                <a:schemeClr val="bg1">
                  <a:lumMod val="85000"/>
                </a:schemeClr>
              </a:solidFill>
            </c:spPr>
          </c:dPt>
          <c:cat>
            <c:strRef>
              <c:f>Sheet1!$A$2:$A$5</c:f>
              <c:strCache>
                <c:ptCount val="2"/>
                <c:pt idx="0">
                  <c:v>1st Qtr</c:v>
                </c:pt>
                <c:pt idx="1">
                  <c:v>2nd Qtr</c:v>
                </c:pt>
              </c:strCache>
            </c:strRef>
          </c:cat>
          <c:val>
            <c:numRef>
              <c:f>Sheet1!$B$2:$B$5</c:f>
              <c:numCache>
                <c:formatCode>General</c:formatCode>
                <c:ptCount val="4"/>
                <c:pt idx="0">
                  <c:v>15.0</c:v>
                </c:pt>
                <c:pt idx="1">
                  <c:v>85.0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tx>
            <c:strRef>
              <c:f>Sheet1!$B$1</c:f>
              <c:strCache>
                <c:ptCount val="1"/>
                <c:pt idx="0">
                  <c:v>Sales</c:v>
                </c:pt>
              </c:strCache>
            </c:strRef>
          </c:tx>
          <c:spPr>
            <a:solidFill>
              <a:schemeClr val="tx2"/>
            </a:solidFill>
          </c:spPr>
          <c:dPt>
            <c:idx val="1"/>
            <c:bubble3D val="0"/>
            <c:spPr>
              <a:solidFill>
                <a:schemeClr val="bg1">
                  <a:lumMod val="85000"/>
                </a:schemeClr>
              </a:solidFill>
            </c:spPr>
          </c:dPt>
          <c:cat>
            <c:strRef>
              <c:f>Sheet1!$A$2:$A$5</c:f>
              <c:strCache>
                <c:ptCount val="2"/>
                <c:pt idx="0">
                  <c:v>1st Qtr</c:v>
                </c:pt>
                <c:pt idx="1">
                  <c:v>2nd Qtr</c:v>
                </c:pt>
              </c:strCache>
            </c:strRef>
          </c:cat>
          <c:val>
            <c:numRef>
              <c:f>Sheet1!$B$2:$B$5</c:f>
              <c:numCache>
                <c:formatCode>General</c:formatCode>
                <c:ptCount val="4"/>
                <c:pt idx="0">
                  <c:v>5.0</c:v>
                </c:pt>
                <c:pt idx="1">
                  <c:v>95.0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tx>
            <c:strRef>
              <c:f>Sheet1!$B$1</c:f>
              <c:strCache>
                <c:ptCount val="1"/>
                <c:pt idx="0">
                  <c:v>Sales</c:v>
                </c:pt>
              </c:strCache>
            </c:strRef>
          </c:tx>
          <c:spPr>
            <a:solidFill>
              <a:schemeClr val="tx2"/>
            </a:solidFill>
          </c:spPr>
          <c:dPt>
            <c:idx val="1"/>
            <c:bubble3D val="0"/>
            <c:spPr>
              <a:solidFill>
                <a:schemeClr val="bg1">
                  <a:lumMod val="85000"/>
                </a:schemeClr>
              </a:solidFill>
            </c:spPr>
          </c:dPt>
          <c:cat>
            <c:strRef>
              <c:f>Sheet1!$A$2:$A$5</c:f>
              <c:strCache>
                <c:ptCount val="2"/>
                <c:pt idx="0">
                  <c:v>1st Qtr</c:v>
                </c:pt>
                <c:pt idx="1">
                  <c:v>2nd Qtr</c:v>
                </c:pt>
              </c:strCache>
            </c:strRef>
          </c:cat>
          <c:val>
            <c:numRef>
              <c:f>Sheet1!$B$2:$B$5</c:f>
              <c:numCache>
                <c:formatCode>General</c:formatCode>
                <c:ptCount val="4"/>
                <c:pt idx="0">
                  <c:v>3.0</c:v>
                </c:pt>
                <c:pt idx="1">
                  <c:v>97.0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
          <c:y val="0.0"/>
          <c:w val="1.0"/>
          <c:h val="1.0"/>
        </c:manualLayout>
      </c:layout>
      <c:pie3DChart>
        <c:varyColors val="1"/>
        <c:ser>
          <c:idx val="0"/>
          <c:order val="0"/>
          <c:tx>
            <c:strRef>
              <c:f>Sheet1!$B$1</c:f>
              <c:strCache>
                <c:ptCount val="1"/>
                <c:pt idx="0">
                  <c:v>Sales</c:v>
                </c:pt>
              </c:strCache>
            </c:strRef>
          </c:tx>
          <c:spPr>
            <a:solidFill>
              <a:schemeClr val="tx2"/>
            </a:solidFill>
          </c:spPr>
          <c:dPt>
            <c:idx val="1"/>
            <c:bubble3D val="0"/>
            <c:spPr>
              <a:solidFill>
                <a:schemeClr val="bg1">
                  <a:lumMod val="85000"/>
                </a:schemeClr>
              </a:solidFill>
            </c:spPr>
          </c:dPt>
          <c:cat>
            <c:strRef>
              <c:f>Sheet1!$A$2:$A$5</c:f>
              <c:strCache>
                <c:ptCount val="2"/>
                <c:pt idx="0">
                  <c:v>1st Qtr</c:v>
                </c:pt>
                <c:pt idx="1">
                  <c:v>2nd Qtr</c:v>
                </c:pt>
              </c:strCache>
            </c:strRef>
          </c:cat>
          <c:val>
            <c:numRef>
              <c:f>Sheet1!$B$2:$B$5</c:f>
              <c:numCache>
                <c:formatCode>General</c:formatCode>
                <c:ptCount val="4"/>
                <c:pt idx="0">
                  <c:v>34.0</c:v>
                </c:pt>
                <c:pt idx="1">
                  <c:v>66.0</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6270843497"/>
          <c:y val="0.0392563976377953"/>
          <c:w val="0.551345271245032"/>
          <c:h val="0.518627460629921"/>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chemeClr val="tx2"/>
              </a:solidFill>
              <a:ln>
                <a:solidFill>
                  <a:schemeClr val="bg1"/>
                </a:solidFill>
              </a:ln>
            </c:spPr>
          </c:dPt>
          <c:dPt>
            <c:idx val="1"/>
            <c:bubble3D val="0"/>
            <c:spPr>
              <a:solidFill>
                <a:schemeClr val="accent1"/>
              </a:solidFill>
              <a:ln>
                <a:solidFill>
                  <a:schemeClr val="bg1"/>
                </a:solidFill>
              </a:ln>
            </c:spPr>
          </c:dPt>
          <c:dPt>
            <c:idx val="2"/>
            <c:bubble3D val="0"/>
            <c:spPr>
              <a:solidFill>
                <a:srgbClr val="00B0C4"/>
              </a:solidFill>
              <a:ln>
                <a:solidFill>
                  <a:schemeClr val="bg1"/>
                </a:solidFill>
              </a:ln>
            </c:spPr>
          </c:dPt>
          <c:dPt>
            <c:idx val="3"/>
            <c:bubble3D val="0"/>
            <c:spPr>
              <a:solidFill>
                <a:srgbClr val="00C7DD"/>
              </a:solidFill>
              <a:ln>
                <a:solidFill>
                  <a:schemeClr val="bg1"/>
                </a:solidFill>
              </a:ln>
            </c:spPr>
          </c:dPt>
          <c:dPt>
            <c:idx val="4"/>
            <c:bubble3D val="0"/>
            <c:spPr>
              <a:solidFill>
                <a:srgbClr val="00DCF4"/>
              </a:solidFill>
              <a:ln>
                <a:solidFill>
                  <a:schemeClr val="bg1"/>
                </a:solidFill>
              </a:ln>
            </c:spPr>
          </c:dPt>
          <c:dPt>
            <c:idx val="5"/>
            <c:bubble3D val="0"/>
            <c:spPr>
              <a:solidFill>
                <a:srgbClr val="37EBFF"/>
              </a:solidFill>
              <a:ln>
                <a:solidFill>
                  <a:schemeClr val="bg1"/>
                </a:solidFill>
              </a:ln>
            </c:spPr>
          </c:dPt>
          <c:dPt>
            <c:idx val="6"/>
            <c:bubble3D val="0"/>
            <c:spPr>
              <a:solidFill>
                <a:srgbClr val="A4F5FF"/>
              </a:solidFill>
              <a:ln>
                <a:solidFill>
                  <a:schemeClr val="bg1"/>
                </a:solidFill>
              </a:ln>
            </c:spPr>
          </c:dPt>
          <c:dPt>
            <c:idx val="7"/>
            <c:bubble3D val="0"/>
            <c:spPr>
              <a:solidFill>
                <a:srgbClr val="D9FBFF"/>
              </a:solidFill>
              <a:ln>
                <a:solidFill>
                  <a:schemeClr val="bg1"/>
                </a:solidFill>
              </a:ln>
            </c:spPr>
          </c:dPt>
          <c:dLbls>
            <c:dLbl>
              <c:idx val="0"/>
              <c:numFmt formatCode="0.0%" sourceLinked="0"/>
              <c:spPr/>
              <c:txPr>
                <a:bodyPr/>
                <a:lstStyle/>
                <a:p>
                  <a:pPr>
                    <a:defRPr>
                      <a:solidFill>
                        <a:schemeClr val="bg1"/>
                      </a:solidFill>
                    </a:defRPr>
                  </a:pPr>
                  <a:endParaRPr lang="en-US"/>
                </a:p>
              </c:txPr>
              <c:showLegendKey val="0"/>
              <c:showVal val="1"/>
              <c:showCatName val="0"/>
              <c:showSerName val="0"/>
              <c:showPercent val="0"/>
              <c:showBubbleSize val="0"/>
            </c:dLbl>
            <c:dLbl>
              <c:idx val="2"/>
              <c:numFmt formatCode="0.0%" sourceLinked="0"/>
              <c:spPr/>
              <c:txPr>
                <a:bodyPr/>
                <a:lstStyle/>
                <a:p>
                  <a:pPr>
                    <a:defRPr>
                      <a:solidFill>
                        <a:schemeClr val="bg1"/>
                      </a:solidFill>
                    </a:defRPr>
                  </a:pPr>
                  <a:endParaRPr lang="en-US"/>
                </a:p>
              </c:txPr>
              <c:showLegendKey val="0"/>
              <c:showVal val="1"/>
              <c:showCatName val="0"/>
              <c:showSerName val="0"/>
              <c:showPercent val="0"/>
              <c:showBubbleSize val="0"/>
            </c:dLbl>
            <c:dLbl>
              <c:idx val="3"/>
              <c:numFmt formatCode="0.0%" sourceLinked="0"/>
              <c:spPr/>
              <c:txPr>
                <a:bodyPr/>
                <a:lstStyle/>
                <a:p>
                  <a:pPr>
                    <a:defRPr>
                      <a:solidFill>
                        <a:schemeClr val="bg1"/>
                      </a:solidFill>
                    </a:defRPr>
                  </a:pPr>
                  <a:endParaRPr lang="en-US"/>
                </a:p>
              </c:txPr>
              <c:showLegendKey val="0"/>
              <c:showVal val="1"/>
              <c:showCatName val="0"/>
              <c:showSerName val="0"/>
              <c:showPercent val="0"/>
              <c:showBubbleSize val="0"/>
            </c:dLbl>
            <c:dLbl>
              <c:idx val="4"/>
              <c:layout>
                <c:manualLayout>
                  <c:x val="0.0835229613624445"/>
                  <c:y val="0.0622677165354331"/>
                </c:manualLayout>
              </c:layout>
              <c:showLegendKey val="0"/>
              <c:showVal val="1"/>
              <c:showCatName val="0"/>
              <c:showSerName val="0"/>
              <c:showPercent val="0"/>
              <c:showBubbleSize val="0"/>
            </c:dLbl>
            <c:dLbl>
              <c:idx val="5"/>
              <c:layout>
                <c:manualLayout>
                  <c:x val="0.0757530733081601"/>
                  <c:y val="0.064992125984252"/>
                </c:manualLayout>
              </c:layout>
              <c:showLegendKey val="0"/>
              <c:showVal val="1"/>
              <c:showCatName val="0"/>
              <c:showSerName val="0"/>
              <c:showPercent val="0"/>
              <c:showBubbleSize val="0"/>
            </c:dLbl>
            <c:dLbl>
              <c:idx val="6"/>
              <c:layout>
                <c:manualLayout>
                  <c:x val="0.0788754942339913"/>
                  <c:y val="0.11640625"/>
                </c:manualLayout>
              </c:layout>
              <c:showLegendKey val="0"/>
              <c:showVal val="1"/>
              <c:showCatName val="0"/>
              <c:showSerName val="0"/>
              <c:showPercent val="0"/>
              <c:showBubbleSize val="0"/>
            </c:dLbl>
            <c:dLbl>
              <c:idx val="7"/>
              <c:layout>
                <c:manualLayout>
                  <c:x val="0.019590173261467"/>
                  <c:y val="0.05078125"/>
                </c:manualLayout>
              </c:layout>
              <c:numFmt formatCode="0.0%" sourceLinked="0"/>
              <c:spPr>
                <a:solidFill>
                  <a:srgbClr val="D9FBFF"/>
                </a:solidFill>
              </c:spPr>
              <c:txPr>
                <a:bodyPr/>
                <a:lstStyle/>
                <a:p>
                  <a:pPr>
                    <a:defRPr/>
                  </a:pPr>
                  <a:endParaRPr lang="en-US"/>
                </a:p>
              </c:txPr>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1"/>
          </c:dLbls>
          <c:cat>
            <c:strRef>
              <c:f>Sheet1!$A$2:$A$9</c:f>
              <c:strCache>
                <c:ptCount val="8"/>
                <c:pt idx="0">
                  <c:v>Curative and
rehabilitative care</c:v>
                </c:pt>
                <c:pt idx="1">
                  <c:v>Medicines</c:v>
                </c:pt>
                <c:pt idx="2">
                  <c:v>Long-term nursing care</c:v>
                </c:pt>
                <c:pt idx="3">
                  <c:v>Other Medical Goods</c:v>
                </c:pt>
                <c:pt idx="4">
                  <c:v>Ancillary services</c:v>
                </c:pt>
                <c:pt idx="5">
                  <c:v>Health administration and_x000d_ health insurance</c:v>
                </c:pt>
                <c:pt idx="6">
                  <c:v>Other</c:v>
                </c:pt>
                <c:pt idx="7">
                  <c:v>Prevention and _x000d_public health services</c:v>
                </c:pt>
              </c:strCache>
            </c:strRef>
          </c:cat>
          <c:val>
            <c:numRef>
              <c:f>Sheet1!$B$2:$B$9</c:f>
              <c:numCache>
                <c:formatCode>0.0%</c:formatCode>
                <c:ptCount val="8"/>
                <c:pt idx="0" formatCode="0.00%">
                  <c:v>0.528458133144476</c:v>
                </c:pt>
                <c:pt idx="1">
                  <c:v>0.135</c:v>
                </c:pt>
                <c:pt idx="2" formatCode="0.00%">
                  <c:v>0.106370266288952</c:v>
                </c:pt>
                <c:pt idx="3" formatCode="0.00%">
                  <c:v>0.0761707507082153</c:v>
                </c:pt>
                <c:pt idx="4" formatCode="0.00%">
                  <c:v>0.0468066515580737</c:v>
                </c:pt>
                <c:pt idx="5" formatCode="0.00%">
                  <c:v>0.0400008328611898</c:v>
                </c:pt>
                <c:pt idx="6">
                  <c:v>0.0376</c:v>
                </c:pt>
                <c:pt idx="7" formatCode="0.00%">
                  <c:v>0.0299001898016997</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0866009126734478"/>
          <c:y val="0.65642937992126"/>
          <c:w val="0.899885032966372"/>
          <c:h val="0.32482062007874"/>
        </c:manualLayout>
      </c:layout>
      <c:overlay val="0"/>
      <c:txPr>
        <a:bodyPr/>
        <a:lstStyle/>
        <a:p>
          <a:pPr>
            <a:defRPr b="1"/>
          </a:pPr>
          <a:endParaRPr lang="en-US"/>
        </a:p>
      </c:txPr>
    </c:legend>
    <c:plotVisOnly val="1"/>
    <c:dispBlanksAs val="zero"/>
    <c:showDLblsOverMax val="0"/>
  </c:chart>
  <c:txPr>
    <a:bodyPr/>
    <a:lstStyle/>
    <a:p>
      <a:pPr>
        <a:defRPr sz="1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107897617797772"/>
          <c:w val="0.829540335213417"/>
          <c:h val="0.789216792433744"/>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102.2210526315789</c:v>
                </c:pt>
                <c:pt idx="2">
                  <c:v>104.2063711911356</c:v>
                </c:pt>
                <c:pt idx="3">
                  <c:v>106.1476454293631</c:v>
                </c:pt>
                <c:pt idx="4">
                  <c:v>108.1080332409972</c:v>
                </c:pt>
                <c:pt idx="5">
                  <c:v>110.1584487534624</c:v>
                </c:pt>
                <c:pt idx="6">
                  <c:v>112.2756232686982</c:v>
                </c:pt>
                <c:pt idx="7">
                  <c:v>114.4124653739612</c:v>
                </c:pt>
                <c:pt idx="8">
                  <c:v>117.6925207756233</c:v>
                </c:pt>
                <c:pt idx="9">
                  <c:v>118.2905817174513</c:v>
                </c:pt>
                <c:pt idx="10">
                  <c:v>120.1659279778392</c:v>
                </c:pt>
                <c:pt idx="11">
                  <c:v>123.0974504249292</c:v>
                </c:pt>
                <c:pt idx="12">
                  <c:v>125.456657223796</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100.5227146814405</c:v>
                </c:pt>
                <c:pt idx="2">
                  <c:v>100.2193905817176</c:v>
                </c:pt>
                <c:pt idx="3">
                  <c:v>99.5634349030471</c:v>
                </c:pt>
                <c:pt idx="4">
                  <c:v>97.81191135734073</c:v>
                </c:pt>
                <c:pt idx="5">
                  <c:v>95.2481994459835</c:v>
                </c:pt>
                <c:pt idx="6">
                  <c:v>93.08282548476451</c:v>
                </c:pt>
                <c:pt idx="7">
                  <c:v>90.69556786703598</c:v>
                </c:pt>
                <c:pt idx="8">
                  <c:v>89.00360110803321</c:v>
                </c:pt>
                <c:pt idx="9">
                  <c:v>87.95623268698061</c:v>
                </c:pt>
                <c:pt idx="10">
                  <c:v>87.23684210526318</c:v>
                </c:pt>
                <c:pt idx="11">
                  <c:v>84.98640226628895</c:v>
                </c:pt>
                <c:pt idx="12">
                  <c:v>84.33824362606232</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714248"/>
        <c:axId val="2081708488"/>
      </c:lineChart>
      <c:catAx>
        <c:axId val="2081714248"/>
        <c:scaling>
          <c:orientation val="minMax"/>
        </c:scaling>
        <c:delete val="0"/>
        <c:axPos val="b"/>
        <c:numFmt formatCode="General" sourceLinked="1"/>
        <c:majorTickMark val="none"/>
        <c:minorTickMark val="none"/>
        <c:tickLblPos val="nextTo"/>
        <c:spPr>
          <a:ln>
            <a:solidFill>
              <a:schemeClr val="tx1"/>
            </a:solidFill>
          </a:ln>
        </c:spPr>
        <c:txPr>
          <a:bodyPr/>
          <a:lstStyle/>
          <a:p>
            <a:pPr>
              <a:defRPr sz="1000"/>
            </a:pPr>
            <a:endParaRPr lang="en-US"/>
          </a:p>
        </c:txPr>
        <c:crossAx val="2081708488"/>
        <c:crosses val="autoZero"/>
        <c:auto val="1"/>
        <c:lblAlgn val="ctr"/>
        <c:lblOffset val="100"/>
        <c:noMultiLvlLbl val="0"/>
      </c:catAx>
      <c:valAx>
        <c:axId val="2081708488"/>
        <c:scaling>
          <c:orientation val="minMax"/>
          <c:max val="130.0"/>
          <c:min val="80.0"/>
        </c:scaling>
        <c:delete val="0"/>
        <c:axPos val="l"/>
        <c:numFmt formatCode="General" sourceLinked="1"/>
        <c:majorTickMark val="out"/>
        <c:minorTickMark val="none"/>
        <c:tickLblPos val="nextTo"/>
        <c:spPr>
          <a:ln>
            <a:solidFill>
              <a:schemeClr val="tx1"/>
            </a:solidFill>
          </a:ln>
        </c:spPr>
        <c:txPr>
          <a:bodyPr/>
          <a:lstStyle/>
          <a:p>
            <a:pPr>
              <a:defRPr sz="1000"/>
            </a:pPr>
            <a:endParaRPr lang="en-US"/>
          </a:p>
        </c:txPr>
        <c:crossAx val="2081714248"/>
        <c:crosses val="autoZero"/>
        <c:crossBetween val="midCat"/>
        <c:majorUnit val="10.0"/>
      </c:valAx>
    </c:plotArea>
    <c:legend>
      <c:legendPos val="t"/>
      <c:legendEntry>
        <c:idx val="2"/>
        <c:delete val="1"/>
      </c:legendEntry>
      <c:layout>
        <c:manualLayout>
          <c:xMode val="edge"/>
          <c:yMode val="edge"/>
          <c:x val="0.0944010767599848"/>
          <c:y val="0.0"/>
          <c:w val="0.69502798889918"/>
          <c:h val="0.0564257928353768"/>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49549321478"/>
          <c:y val="0.0777751337458364"/>
          <c:w val="0.731663239603615"/>
          <c:h val="0.876925295453586"/>
        </c:manualLayout>
      </c:layout>
      <c:barChart>
        <c:barDir val="bar"/>
        <c:grouping val="clustered"/>
        <c:varyColors val="0"/>
        <c:ser>
          <c:idx val="0"/>
          <c:order val="0"/>
          <c:tx>
            <c:strRef>
              <c:f>Sheet1!$B$1</c:f>
              <c:strCache>
                <c:ptCount val="1"/>
                <c:pt idx="0">
                  <c:v>Series 1</c:v>
                </c:pt>
              </c:strCache>
            </c:strRef>
          </c:tx>
          <c:invertIfNegative val="0"/>
          <c:cat>
            <c:strRef>
              <c:f>Sheet1!$A$2:$A$28</c:f>
              <c:strCache>
                <c:ptCount val="27"/>
                <c:pt idx="0">
                  <c:v>Spain</c:v>
                </c:pt>
                <c:pt idx="1">
                  <c:v>Italy</c:v>
                </c:pt>
                <c:pt idx="2">
                  <c:v>France</c:v>
                </c:pt>
                <c:pt idx="3">
                  <c:v>Netherlands</c:v>
                </c:pt>
                <c:pt idx="4">
                  <c:v>Malta</c:v>
                </c:pt>
                <c:pt idx="5">
                  <c:v>Sweden</c:v>
                </c:pt>
                <c:pt idx="6">
                  <c:v>Austria</c:v>
                </c:pt>
                <c:pt idx="7">
                  <c:v>Belgium</c:v>
                </c:pt>
                <c:pt idx="8">
                  <c:v>United Kingdom</c:v>
                </c:pt>
                <c:pt idx="9">
                  <c:v>Luxembourg</c:v>
                </c:pt>
                <c:pt idx="10">
                  <c:v>Germany</c:v>
                </c:pt>
                <c:pt idx="11">
                  <c:v>Greece</c:v>
                </c:pt>
                <c:pt idx="12">
                  <c:v>Ireland</c:v>
                </c:pt>
                <c:pt idx="13">
                  <c:v>Finland</c:v>
                </c:pt>
                <c:pt idx="14">
                  <c:v>Denmark</c:v>
                </c:pt>
                <c:pt idx="15">
                  <c:v>Portugal</c:v>
                </c:pt>
                <c:pt idx="16">
                  <c:v>Slovenia</c:v>
                </c:pt>
                <c:pt idx="17">
                  <c:v>Cyprus</c:v>
                </c:pt>
                <c:pt idx="18">
                  <c:v>Czech Republic</c:v>
                </c:pt>
                <c:pt idx="19">
                  <c:v>Poland</c:v>
                </c:pt>
                <c:pt idx="20">
                  <c:v>Estonia</c:v>
                </c:pt>
                <c:pt idx="21">
                  <c:v>Slovakia</c:v>
                </c:pt>
                <c:pt idx="22">
                  <c:v>Hungary</c:v>
                </c:pt>
                <c:pt idx="23">
                  <c:v>Bulgaria</c:v>
                </c:pt>
                <c:pt idx="24">
                  <c:v>Lithuania</c:v>
                </c:pt>
                <c:pt idx="25">
                  <c:v>Latvia</c:v>
                </c:pt>
                <c:pt idx="26">
                  <c:v>Romania</c:v>
                </c:pt>
              </c:strCache>
            </c:strRef>
          </c:cat>
          <c:val>
            <c:numRef>
              <c:f>Sheet1!$B$2:$B$28</c:f>
              <c:numCache>
                <c:formatCode>General</c:formatCode>
                <c:ptCount val="27"/>
                <c:pt idx="0">
                  <c:v>82.0</c:v>
                </c:pt>
                <c:pt idx="1">
                  <c:v>82.0</c:v>
                </c:pt>
                <c:pt idx="2">
                  <c:v>81.0</c:v>
                </c:pt>
                <c:pt idx="3">
                  <c:v>81.0</c:v>
                </c:pt>
                <c:pt idx="4">
                  <c:v>81.0</c:v>
                </c:pt>
                <c:pt idx="5">
                  <c:v>81.0</c:v>
                </c:pt>
                <c:pt idx="6">
                  <c:v>80.0</c:v>
                </c:pt>
                <c:pt idx="7">
                  <c:v>80.0</c:v>
                </c:pt>
                <c:pt idx="8">
                  <c:v>80.0</c:v>
                </c:pt>
                <c:pt idx="9">
                  <c:v>80.0</c:v>
                </c:pt>
                <c:pt idx="10">
                  <c:v>80.0</c:v>
                </c:pt>
                <c:pt idx="11">
                  <c:v>80.0</c:v>
                </c:pt>
                <c:pt idx="12">
                  <c:v>80.0</c:v>
                </c:pt>
                <c:pt idx="13">
                  <c:v>80.0</c:v>
                </c:pt>
                <c:pt idx="14">
                  <c:v>79.0</c:v>
                </c:pt>
                <c:pt idx="15">
                  <c:v>79.0</c:v>
                </c:pt>
                <c:pt idx="16">
                  <c:v>79.0</c:v>
                </c:pt>
                <c:pt idx="17">
                  <c:v>79.0</c:v>
                </c:pt>
                <c:pt idx="18">
                  <c:v>77.0</c:v>
                </c:pt>
                <c:pt idx="19">
                  <c:v>76.0</c:v>
                </c:pt>
                <c:pt idx="20">
                  <c:v>75.0</c:v>
                </c:pt>
                <c:pt idx="21">
                  <c:v>75.0</c:v>
                </c:pt>
                <c:pt idx="22">
                  <c:v>74.0</c:v>
                </c:pt>
                <c:pt idx="23">
                  <c:v>74.0</c:v>
                </c:pt>
                <c:pt idx="24">
                  <c:v>73.0</c:v>
                </c:pt>
                <c:pt idx="25">
                  <c:v>73.0</c:v>
                </c:pt>
                <c:pt idx="26">
                  <c:v>73.0</c:v>
                </c:pt>
              </c:numCache>
            </c:numRef>
          </c:val>
        </c:ser>
        <c:dLbls>
          <c:showLegendKey val="0"/>
          <c:showVal val="0"/>
          <c:showCatName val="0"/>
          <c:showSerName val="0"/>
          <c:showPercent val="0"/>
          <c:showBubbleSize val="0"/>
        </c:dLbls>
        <c:gapWidth val="150"/>
        <c:axId val="2081852824"/>
        <c:axId val="2082394184"/>
      </c:barChart>
      <c:catAx>
        <c:axId val="2081852824"/>
        <c:scaling>
          <c:orientation val="maxMin"/>
        </c:scaling>
        <c:delete val="0"/>
        <c:axPos val="l"/>
        <c:majorTickMark val="out"/>
        <c:minorTickMark val="none"/>
        <c:tickLblPos val="nextTo"/>
        <c:spPr>
          <a:ln>
            <a:solidFill>
              <a:schemeClr val="tx1"/>
            </a:solidFill>
          </a:ln>
        </c:spPr>
        <c:txPr>
          <a:bodyPr/>
          <a:lstStyle/>
          <a:p>
            <a:pPr>
              <a:defRPr sz="800"/>
            </a:pPr>
            <a:endParaRPr lang="en-US"/>
          </a:p>
        </c:txPr>
        <c:crossAx val="2082394184"/>
        <c:crosses val="autoZero"/>
        <c:auto val="1"/>
        <c:lblAlgn val="ctr"/>
        <c:lblOffset val="100"/>
        <c:noMultiLvlLbl val="0"/>
      </c:catAx>
      <c:valAx>
        <c:axId val="2082394184"/>
        <c:scaling>
          <c:orientation val="minMax"/>
          <c:max val="82.0"/>
          <c:min val="70.0"/>
        </c:scaling>
        <c:delete val="0"/>
        <c:axPos val="t"/>
        <c:numFmt formatCode="General" sourceLinked="1"/>
        <c:majorTickMark val="out"/>
        <c:minorTickMark val="none"/>
        <c:tickLblPos val="nextTo"/>
        <c:spPr>
          <a:ln>
            <a:solidFill>
              <a:schemeClr val="tx1"/>
            </a:solidFill>
          </a:ln>
        </c:spPr>
        <c:txPr>
          <a:bodyPr/>
          <a:lstStyle/>
          <a:p>
            <a:pPr>
              <a:defRPr sz="800"/>
            </a:pPr>
            <a:endParaRPr lang="en-US"/>
          </a:p>
        </c:txPr>
        <c:crossAx val="208185282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102.0</c:v>
                </c:pt>
                <c:pt idx="2">
                  <c:v>103.4</c:v>
                </c:pt>
                <c:pt idx="3">
                  <c:v>104.4</c:v>
                </c:pt>
                <c:pt idx="4">
                  <c:v>106.1</c:v>
                </c:pt>
                <c:pt idx="5">
                  <c:v>107.6</c:v>
                </c:pt>
                <c:pt idx="6">
                  <c:v>109.2</c:v>
                </c:pt>
                <c:pt idx="7">
                  <c:v>111.5</c:v>
                </c:pt>
                <c:pt idx="8">
                  <c:v>114.1</c:v>
                </c:pt>
                <c:pt idx="9">
                  <c:v>114.4</c:v>
                </c:pt>
                <c:pt idx="10">
                  <c:v>115.5</c:v>
                </c:pt>
                <c:pt idx="11">
                  <c:v>117.6</c:v>
                </c:pt>
                <c:pt idx="12">
                  <c:v>119.6</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100.9</c:v>
                </c:pt>
                <c:pt idx="2">
                  <c:v>100.3</c:v>
                </c:pt>
                <c:pt idx="3">
                  <c:v>99.8</c:v>
                </c:pt>
                <c:pt idx="4">
                  <c:v>95.4</c:v>
                </c:pt>
                <c:pt idx="5">
                  <c:v>94.7</c:v>
                </c:pt>
                <c:pt idx="6">
                  <c:v>92.4</c:v>
                </c:pt>
                <c:pt idx="7">
                  <c:v>90.9</c:v>
                </c:pt>
                <c:pt idx="8">
                  <c:v>89.5</c:v>
                </c:pt>
                <c:pt idx="9">
                  <c:v>89.9</c:v>
                </c:pt>
                <c:pt idx="10">
                  <c:v>89.8</c:v>
                </c:pt>
                <c:pt idx="11">
                  <c:v>87.6</c:v>
                </c:pt>
                <c:pt idx="12">
                  <c:v>86.5</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640632"/>
        <c:axId val="2081636664"/>
      </c:lineChart>
      <c:catAx>
        <c:axId val="2081640632"/>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081636664"/>
        <c:crosses val="autoZero"/>
        <c:auto val="1"/>
        <c:lblAlgn val="ctr"/>
        <c:lblOffset val="100"/>
        <c:noMultiLvlLbl val="0"/>
      </c:catAx>
      <c:valAx>
        <c:axId val="2081636664"/>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640632"/>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101.6</c:v>
                </c:pt>
                <c:pt idx="2">
                  <c:v>103.5</c:v>
                </c:pt>
                <c:pt idx="3">
                  <c:v>105.6</c:v>
                </c:pt>
                <c:pt idx="4">
                  <c:v>107.7</c:v>
                </c:pt>
                <c:pt idx="5">
                  <c:v>109.4</c:v>
                </c:pt>
                <c:pt idx="6">
                  <c:v>111.1</c:v>
                </c:pt>
                <c:pt idx="7">
                  <c:v>112.6</c:v>
                </c:pt>
                <c:pt idx="8">
                  <c:v>115.4</c:v>
                </c:pt>
                <c:pt idx="9">
                  <c:v>115.5</c:v>
                </c:pt>
                <c:pt idx="10">
                  <c:v>117.0</c:v>
                </c:pt>
                <c:pt idx="11">
                  <c:v>119.1</c:v>
                </c:pt>
                <c:pt idx="12">
                  <c:v>121.1</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98.7</c:v>
                </c:pt>
                <c:pt idx="2">
                  <c:v>97.2</c:v>
                </c:pt>
                <c:pt idx="3">
                  <c:v>96.4</c:v>
                </c:pt>
                <c:pt idx="4">
                  <c:v>94.7</c:v>
                </c:pt>
                <c:pt idx="5">
                  <c:v>93.3</c:v>
                </c:pt>
                <c:pt idx="6">
                  <c:v>88.8</c:v>
                </c:pt>
                <c:pt idx="7">
                  <c:v>85.7</c:v>
                </c:pt>
                <c:pt idx="8">
                  <c:v>83.4</c:v>
                </c:pt>
                <c:pt idx="9">
                  <c:v>80.9</c:v>
                </c:pt>
                <c:pt idx="10">
                  <c:v>78.7</c:v>
                </c:pt>
                <c:pt idx="11">
                  <c:v>76.9</c:v>
                </c:pt>
                <c:pt idx="12">
                  <c:v>72.7</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572248"/>
        <c:axId val="2081575448"/>
      </c:lineChart>
      <c:catAx>
        <c:axId val="2081572248"/>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081575448"/>
        <c:crosses val="autoZero"/>
        <c:auto val="1"/>
        <c:lblAlgn val="ctr"/>
        <c:lblOffset val="100"/>
        <c:noMultiLvlLbl val="0"/>
      </c:catAx>
      <c:valAx>
        <c:axId val="2081575448"/>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57224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102.8</c:v>
                </c:pt>
                <c:pt idx="2">
                  <c:v>105.3</c:v>
                </c:pt>
                <c:pt idx="3">
                  <c:v>108.0</c:v>
                </c:pt>
                <c:pt idx="4">
                  <c:v>110.2</c:v>
                </c:pt>
                <c:pt idx="5">
                  <c:v>112.2</c:v>
                </c:pt>
                <c:pt idx="6">
                  <c:v>114.3</c:v>
                </c:pt>
                <c:pt idx="7">
                  <c:v>116.1</c:v>
                </c:pt>
                <c:pt idx="8">
                  <c:v>119.4</c:v>
                </c:pt>
                <c:pt idx="9">
                  <c:v>120.2</c:v>
                </c:pt>
                <c:pt idx="10">
                  <c:v>121.7</c:v>
                </c:pt>
                <c:pt idx="11">
                  <c:v>124.5</c:v>
                </c:pt>
                <c:pt idx="12">
                  <c:v>127.5</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102.1</c:v>
                </c:pt>
                <c:pt idx="2">
                  <c:v>100.7</c:v>
                </c:pt>
                <c:pt idx="3">
                  <c:v>96.8</c:v>
                </c:pt>
                <c:pt idx="4">
                  <c:v>95.9</c:v>
                </c:pt>
                <c:pt idx="5">
                  <c:v>91.0</c:v>
                </c:pt>
                <c:pt idx="6">
                  <c:v>87.6</c:v>
                </c:pt>
                <c:pt idx="7">
                  <c:v>83.0</c:v>
                </c:pt>
                <c:pt idx="8">
                  <c:v>78.5</c:v>
                </c:pt>
                <c:pt idx="9">
                  <c:v>77.0</c:v>
                </c:pt>
                <c:pt idx="10">
                  <c:v>75.4</c:v>
                </c:pt>
                <c:pt idx="11">
                  <c:v>73.8</c:v>
                </c:pt>
                <c:pt idx="12">
                  <c:v>71.0</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560488"/>
        <c:axId val="2081563688"/>
      </c:lineChart>
      <c:catAx>
        <c:axId val="2081560488"/>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081563688"/>
        <c:crosses val="autoZero"/>
        <c:auto val="1"/>
        <c:lblAlgn val="ctr"/>
        <c:lblOffset val="100"/>
        <c:noMultiLvlLbl val="0"/>
      </c:catAx>
      <c:valAx>
        <c:axId val="2081563688"/>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56048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103.6</c:v>
                </c:pt>
                <c:pt idx="2">
                  <c:v>106.7</c:v>
                </c:pt>
                <c:pt idx="3">
                  <c:v>109.7</c:v>
                </c:pt>
                <c:pt idx="4">
                  <c:v>112.7</c:v>
                </c:pt>
                <c:pt idx="5">
                  <c:v>116.1</c:v>
                </c:pt>
                <c:pt idx="6">
                  <c:v>119.6</c:v>
                </c:pt>
                <c:pt idx="7">
                  <c:v>122.4</c:v>
                </c:pt>
                <c:pt idx="8">
                  <c:v>126.5</c:v>
                </c:pt>
                <c:pt idx="9">
                  <c:v>126.2</c:v>
                </c:pt>
                <c:pt idx="10">
                  <c:v>128.0</c:v>
                </c:pt>
                <c:pt idx="11">
                  <c:v>131.2</c:v>
                </c:pt>
                <c:pt idx="12">
                  <c:v>133.6</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98.5</c:v>
                </c:pt>
                <c:pt idx="2">
                  <c:v>98.7</c:v>
                </c:pt>
                <c:pt idx="3">
                  <c:v>99.1</c:v>
                </c:pt>
                <c:pt idx="4">
                  <c:v>96.1</c:v>
                </c:pt>
                <c:pt idx="5">
                  <c:v>93.7</c:v>
                </c:pt>
                <c:pt idx="6">
                  <c:v>92.2</c:v>
                </c:pt>
                <c:pt idx="7">
                  <c:v>84.0</c:v>
                </c:pt>
                <c:pt idx="8">
                  <c:v>78.5</c:v>
                </c:pt>
                <c:pt idx="9">
                  <c:v>73.6</c:v>
                </c:pt>
                <c:pt idx="10">
                  <c:v>69.7</c:v>
                </c:pt>
                <c:pt idx="11">
                  <c:v>65.5</c:v>
                </c:pt>
                <c:pt idx="12">
                  <c:v>73.8</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505192"/>
        <c:axId val="2081508408"/>
      </c:lineChart>
      <c:catAx>
        <c:axId val="2081505192"/>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081508408"/>
        <c:crosses val="autoZero"/>
        <c:auto val="1"/>
        <c:lblAlgn val="ctr"/>
        <c:lblOffset val="100"/>
        <c:noMultiLvlLbl val="0"/>
      </c:catAx>
      <c:valAx>
        <c:axId val="2081508408"/>
        <c:scaling>
          <c:orientation val="minMax"/>
          <c:max val="140.0"/>
          <c:min val="6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505192"/>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103.4</c:v>
                </c:pt>
                <c:pt idx="2">
                  <c:v>107.0</c:v>
                </c:pt>
                <c:pt idx="3">
                  <c:v>110.5</c:v>
                </c:pt>
                <c:pt idx="4">
                  <c:v>113.4</c:v>
                </c:pt>
                <c:pt idx="5">
                  <c:v>116.9</c:v>
                </c:pt>
                <c:pt idx="6">
                  <c:v>120.1</c:v>
                </c:pt>
                <c:pt idx="7">
                  <c:v>123.0</c:v>
                </c:pt>
                <c:pt idx="8">
                  <c:v>127.2</c:v>
                </c:pt>
                <c:pt idx="9">
                  <c:v>128.4</c:v>
                </c:pt>
                <c:pt idx="10">
                  <c:v>133.1</c:v>
                </c:pt>
                <c:pt idx="11">
                  <c:v>136.4</c:v>
                </c:pt>
                <c:pt idx="12">
                  <c:v>137.9</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100.0</c:v>
                </c:pt>
                <c:pt idx="2">
                  <c:v>100.8</c:v>
                </c:pt>
                <c:pt idx="3">
                  <c:v>103.5</c:v>
                </c:pt>
                <c:pt idx="4">
                  <c:v>103.6</c:v>
                </c:pt>
                <c:pt idx="5">
                  <c:v>104.4</c:v>
                </c:pt>
                <c:pt idx="6">
                  <c:v>104.7</c:v>
                </c:pt>
                <c:pt idx="7">
                  <c:v>104.9</c:v>
                </c:pt>
                <c:pt idx="8">
                  <c:v>106.0</c:v>
                </c:pt>
                <c:pt idx="9">
                  <c:v>106.2</c:v>
                </c:pt>
                <c:pt idx="10">
                  <c:v>96.0</c:v>
                </c:pt>
                <c:pt idx="11">
                  <c:v>85.8</c:v>
                </c:pt>
                <c:pt idx="12">
                  <c:v>79.2</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081425640"/>
        <c:axId val="2130570536"/>
      </c:lineChart>
      <c:catAx>
        <c:axId val="2081425640"/>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130570536"/>
        <c:crosses val="autoZero"/>
        <c:auto val="1"/>
        <c:lblAlgn val="ctr"/>
        <c:lblOffset val="100"/>
        <c:noMultiLvlLbl val="0"/>
      </c:catAx>
      <c:valAx>
        <c:axId val="2130570536"/>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42564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58178970680975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Sheet1!$A$2:$A$12</c:f>
              <c:numCache>
                <c:formatCode>General</c:formatCode>
                <c:ptCount val="11"/>
                <c:pt idx="0">
                  <c:v>2000.0</c:v>
                </c:pt>
              </c:numCache>
            </c:numRef>
          </c:cat>
          <c:val>
            <c:numRef>
              <c:f>Sheet1!$B$2:$B$12</c:f>
              <c:numCache>
                <c:formatCode>General</c:formatCode>
                <c:ptCount val="11"/>
                <c:pt idx="0">
                  <c:v>100.0</c:v>
                </c:pt>
                <c:pt idx="1">
                  <c:v>102.7</c:v>
                </c:pt>
                <c:pt idx="2">
                  <c:v>104.5</c:v>
                </c:pt>
                <c:pt idx="3">
                  <c:v>105.9</c:v>
                </c:pt>
                <c:pt idx="4">
                  <c:v>108.0</c:v>
                </c:pt>
                <c:pt idx="5">
                  <c:v>110.3</c:v>
                </c:pt>
                <c:pt idx="6">
                  <c:v>111.7</c:v>
                </c:pt>
                <c:pt idx="7">
                  <c:v>113.9</c:v>
                </c:pt>
                <c:pt idx="8">
                  <c:v>117.1</c:v>
                </c:pt>
                <c:pt idx="9">
                  <c:v>117.6</c:v>
                </c:pt>
                <c:pt idx="10">
                  <c:v>119.4</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Sheet1!$A$2:$A$12</c:f>
              <c:numCache>
                <c:formatCode>General</c:formatCode>
                <c:ptCount val="11"/>
                <c:pt idx="0">
                  <c:v>2000.0</c:v>
                </c:pt>
              </c:numCache>
            </c:numRef>
          </c:cat>
          <c:val>
            <c:numRef>
              <c:f>Sheet1!$C$2:$C$12</c:f>
              <c:numCache>
                <c:formatCode>General</c:formatCode>
                <c:ptCount val="11"/>
                <c:pt idx="0">
                  <c:v>100.0</c:v>
                </c:pt>
                <c:pt idx="1">
                  <c:v>104.5</c:v>
                </c:pt>
                <c:pt idx="2">
                  <c:v>106.4</c:v>
                </c:pt>
                <c:pt idx="3">
                  <c:v>103.6</c:v>
                </c:pt>
                <c:pt idx="4">
                  <c:v>103.4</c:v>
                </c:pt>
                <c:pt idx="5">
                  <c:v>102.6</c:v>
                </c:pt>
                <c:pt idx="6">
                  <c:v>102.4</c:v>
                </c:pt>
                <c:pt idx="7">
                  <c:v>103.0</c:v>
                </c:pt>
                <c:pt idx="8">
                  <c:v>102.7</c:v>
                </c:pt>
                <c:pt idx="9">
                  <c:v>100.4</c:v>
                </c:pt>
                <c:pt idx="10">
                  <c:v>100.5</c:v>
                </c:pt>
              </c:numCache>
            </c:numRef>
          </c:val>
          <c:smooth val="0"/>
        </c:ser>
        <c:dLbls>
          <c:showLegendKey val="0"/>
          <c:showVal val="0"/>
          <c:showCatName val="0"/>
          <c:showSerName val="0"/>
          <c:showPercent val="0"/>
          <c:showBubbleSize val="0"/>
        </c:dLbls>
        <c:marker val="1"/>
        <c:smooth val="0"/>
        <c:axId val="2081536648"/>
        <c:axId val="2130376344"/>
      </c:lineChart>
      <c:catAx>
        <c:axId val="2081536648"/>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130376344"/>
        <c:crosses val="autoZero"/>
        <c:auto val="1"/>
        <c:lblAlgn val="ctr"/>
        <c:lblOffset val="100"/>
        <c:noMultiLvlLbl val="0"/>
      </c:catAx>
      <c:valAx>
        <c:axId val="2130376344"/>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08153664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100</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102.5</c:v>
                </c:pt>
                <c:pt idx="1">
                  <c:v>104.1</c:v>
                </c:pt>
                <c:pt idx="2">
                  <c:v>105.7</c:v>
                </c:pt>
                <c:pt idx="3">
                  <c:v>107.8</c:v>
                </c:pt>
                <c:pt idx="4">
                  <c:v>110.6</c:v>
                </c:pt>
                <c:pt idx="5">
                  <c:v>112.4</c:v>
                </c:pt>
                <c:pt idx="6">
                  <c:v>114.2</c:v>
                </c:pt>
                <c:pt idx="7">
                  <c:v>118.7</c:v>
                </c:pt>
                <c:pt idx="8">
                  <c:v>118.6</c:v>
                </c:pt>
                <c:pt idx="9">
                  <c:v>120.8</c:v>
                </c:pt>
                <c:pt idx="10">
                  <c:v>124.3</c:v>
                </c:pt>
                <c:pt idx="11">
                  <c:v>127.1</c:v>
                </c:pt>
                <c:pt idx="12">
                  <c:v>125.456657223796</c:v>
                </c:pt>
              </c:numCache>
            </c:numRef>
          </c:val>
          <c:smooth val="0"/>
        </c:ser>
        <c:ser>
          <c:idx val="1"/>
          <c:order val="1"/>
          <c:tx>
            <c:strRef>
              <c:f>Sheet1!$C$1</c:f>
              <c:strCache>
                <c:ptCount val="1"/>
                <c:pt idx="0">
                  <c:v>1002</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98.6</c:v>
                </c:pt>
                <c:pt idx="1">
                  <c:v>97.5</c:v>
                </c:pt>
                <c:pt idx="2">
                  <c:v>96.5</c:v>
                </c:pt>
                <c:pt idx="3">
                  <c:v>94.4</c:v>
                </c:pt>
                <c:pt idx="4">
                  <c:v>92.4</c:v>
                </c:pt>
                <c:pt idx="5">
                  <c:v>88.8</c:v>
                </c:pt>
                <c:pt idx="6">
                  <c:v>86.7</c:v>
                </c:pt>
                <c:pt idx="7">
                  <c:v>85.9</c:v>
                </c:pt>
                <c:pt idx="8">
                  <c:v>83.7</c:v>
                </c:pt>
                <c:pt idx="9">
                  <c:v>91.5</c:v>
                </c:pt>
                <c:pt idx="10">
                  <c:v>93.2</c:v>
                </c:pt>
                <c:pt idx="11">
                  <c:v>90.7</c:v>
                </c:pt>
                <c:pt idx="12">
                  <c:v>84.33824362606232</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130636824"/>
        <c:axId val="2130640024"/>
      </c:lineChart>
      <c:catAx>
        <c:axId val="2130636824"/>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130640024"/>
        <c:crosses val="autoZero"/>
        <c:auto val="1"/>
        <c:lblAlgn val="ctr"/>
        <c:lblOffset val="100"/>
        <c:noMultiLvlLbl val="0"/>
      </c:catAx>
      <c:valAx>
        <c:axId val="2130640024"/>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13063682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102.2210526315789</c:v>
                </c:pt>
                <c:pt idx="2">
                  <c:v>104.2063711911356</c:v>
                </c:pt>
                <c:pt idx="3">
                  <c:v>106.1476454293631</c:v>
                </c:pt>
                <c:pt idx="4">
                  <c:v>108.1080332409972</c:v>
                </c:pt>
                <c:pt idx="5">
                  <c:v>110.1584487534624</c:v>
                </c:pt>
                <c:pt idx="6">
                  <c:v>112.2756232686982</c:v>
                </c:pt>
                <c:pt idx="7">
                  <c:v>114.4124653739612</c:v>
                </c:pt>
                <c:pt idx="8">
                  <c:v>117.6925207756233</c:v>
                </c:pt>
                <c:pt idx="9">
                  <c:v>118.2905817174513</c:v>
                </c:pt>
                <c:pt idx="10">
                  <c:v>120.1659279778392</c:v>
                </c:pt>
                <c:pt idx="11">
                  <c:v>123.0974504249292</c:v>
                </c:pt>
                <c:pt idx="12">
                  <c:v>125.456657223796</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100.5227146814405</c:v>
                </c:pt>
                <c:pt idx="2">
                  <c:v>100.2193905817176</c:v>
                </c:pt>
                <c:pt idx="3">
                  <c:v>99.5634349030471</c:v>
                </c:pt>
                <c:pt idx="4">
                  <c:v>97.81191135734073</c:v>
                </c:pt>
                <c:pt idx="5">
                  <c:v>95.2481994459835</c:v>
                </c:pt>
                <c:pt idx="6">
                  <c:v>93.08282548476451</c:v>
                </c:pt>
                <c:pt idx="7">
                  <c:v>90.69556786703598</c:v>
                </c:pt>
                <c:pt idx="8">
                  <c:v>89.00360110803321</c:v>
                </c:pt>
                <c:pt idx="9">
                  <c:v>87.95623268698061</c:v>
                </c:pt>
                <c:pt idx="10">
                  <c:v>87.23684210526318</c:v>
                </c:pt>
                <c:pt idx="11">
                  <c:v>84.98640226628895</c:v>
                </c:pt>
                <c:pt idx="12">
                  <c:v>84.33824362606232</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127161128"/>
        <c:axId val="2127164344"/>
      </c:lineChart>
      <c:catAx>
        <c:axId val="2127161128"/>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127164344"/>
        <c:crosses val="autoZero"/>
        <c:auto val="1"/>
        <c:lblAlgn val="ctr"/>
        <c:lblOffset val="100"/>
        <c:noMultiLvlLbl val="0"/>
      </c:catAx>
      <c:valAx>
        <c:axId val="2127164344"/>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12716112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28039698991"/>
          <c:y val="0.0470840100746974"/>
          <c:w val="0.829540335213417"/>
          <c:h val="0.850030181625642"/>
        </c:manualLayout>
      </c:layout>
      <c:lineChart>
        <c:grouping val="standard"/>
        <c:varyColors val="0"/>
        <c:ser>
          <c:idx val="0"/>
          <c:order val="0"/>
          <c:tx>
            <c:strRef>
              <c:f>Sheet1!$B$1</c:f>
              <c:strCache>
                <c:ptCount val="1"/>
                <c:pt idx="0">
                  <c:v>CPI</c:v>
                </c:pt>
              </c:strCache>
            </c:strRef>
          </c:tx>
          <c:spPr>
            <a:ln>
              <a:solidFill>
                <a:schemeClr val="accent1"/>
              </a:solidFill>
            </a:ln>
          </c:spPr>
          <c:marker>
            <c:symbol val="none"/>
          </c:marker>
          <c:cat>
            <c:numRef>
              <c:f>Sheet1!$A$2:$A$14</c:f>
              <c:numCache>
                <c:formatCode>General</c:formatCode>
                <c:ptCount val="13"/>
                <c:pt idx="0">
                  <c:v>2000.0</c:v>
                </c:pt>
                <c:pt idx="12">
                  <c:v>2012.0</c:v>
                </c:pt>
              </c:numCache>
            </c:numRef>
          </c:cat>
          <c:val>
            <c:numRef>
              <c:f>Sheet1!$B$2:$B$14</c:f>
              <c:numCache>
                <c:formatCode>General</c:formatCode>
                <c:ptCount val="13"/>
                <c:pt idx="0">
                  <c:v>100.0</c:v>
                </c:pt>
                <c:pt idx="1">
                  <c:v>102.2210526315789</c:v>
                </c:pt>
                <c:pt idx="2">
                  <c:v>104.2063711911356</c:v>
                </c:pt>
                <c:pt idx="3">
                  <c:v>106.1476454293631</c:v>
                </c:pt>
                <c:pt idx="4">
                  <c:v>108.1080332409972</c:v>
                </c:pt>
                <c:pt idx="5">
                  <c:v>110.1584487534624</c:v>
                </c:pt>
                <c:pt idx="6">
                  <c:v>112.2756232686982</c:v>
                </c:pt>
                <c:pt idx="7">
                  <c:v>114.4124653739612</c:v>
                </c:pt>
                <c:pt idx="8">
                  <c:v>117.6925207756233</c:v>
                </c:pt>
                <c:pt idx="9">
                  <c:v>118.2905817174513</c:v>
                </c:pt>
                <c:pt idx="10">
                  <c:v>120.1659279778392</c:v>
                </c:pt>
                <c:pt idx="11">
                  <c:v>123.0974504249292</c:v>
                </c:pt>
                <c:pt idx="12">
                  <c:v>125.456657223796</c:v>
                </c:pt>
              </c:numCache>
            </c:numRef>
          </c:val>
          <c:smooth val="0"/>
        </c:ser>
        <c:ser>
          <c:idx val="1"/>
          <c:order val="1"/>
          <c:tx>
            <c:strRef>
              <c:f>Sheet1!$C$1</c:f>
              <c:strCache>
                <c:ptCount val="1"/>
                <c:pt idx="0">
                  <c:v>Medicines Price Index</c:v>
                </c:pt>
              </c:strCache>
            </c:strRef>
          </c:tx>
          <c:spPr>
            <a:ln>
              <a:solidFill>
                <a:schemeClr val="tx2"/>
              </a:solidFill>
            </a:ln>
          </c:spPr>
          <c:marker>
            <c:symbol val="none"/>
          </c:marker>
          <c:cat>
            <c:numRef>
              <c:f>Sheet1!$A$2:$A$14</c:f>
              <c:numCache>
                <c:formatCode>General</c:formatCode>
                <c:ptCount val="13"/>
                <c:pt idx="0">
                  <c:v>2000.0</c:v>
                </c:pt>
                <c:pt idx="12">
                  <c:v>2012.0</c:v>
                </c:pt>
              </c:numCache>
            </c:numRef>
          </c:cat>
          <c:val>
            <c:numRef>
              <c:f>Sheet1!$C$2:$C$14</c:f>
              <c:numCache>
                <c:formatCode>General</c:formatCode>
                <c:ptCount val="13"/>
                <c:pt idx="0">
                  <c:v>100.0</c:v>
                </c:pt>
                <c:pt idx="1">
                  <c:v>100.5227146814405</c:v>
                </c:pt>
                <c:pt idx="2">
                  <c:v>100.2193905817176</c:v>
                </c:pt>
                <c:pt idx="3">
                  <c:v>99.5634349030471</c:v>
                </c:pt>
                <c:pt idx="4">
                  <c:v>97.81191135734073</c:v>
                </c:pt>
                <c:pt idx="5">
                  <c:v>95.2481994459835</c:v>
                </c:pt>
                <c:pt idx="6">
                  <c:v>93.08282548476451</c:v>
                </c:pt>
                <c:pt idx="7">
                  <c:v>90.69556786703598</c:v>
                </c:pt>
                <c:pt idx="8">
                  <c:v>89.00360110803321</c:v>
                </c:pt>
                <c:pt idx="9">
                  <c:v>87.95623268698061</c:v>
                </c:pt>
                <c:pt idx="10">
                  <c:v>87.23684210526318</c:v>
                </c:pt>
                <c:pt idx="11">
                  <c:v>84.98640226628895</c:v>
                </c:pt>
                <c:pt idx="12">
                  <c:v>84.33824362606232</c:v>
                </c:pt>
              </c:numCache>
            </c:numRef>
          </c:val>
          <c:smooth val="0"/>
        </c:ser>
        <c:ser>
          <c:idx val="2"/>
          <c:order val="2"/>
          <c:tx>
            <c:strRef>
              <c:f>Sheet1!$D$1</c:f>
              <c:strCache>
                <c:ptCount val="1"/>
              </c:strCache>
            </c:strRef>
          </c:tx>
          <c:marker>
            <c:symbol val="none"/>
          </c:marker>
          <c:cat>
            <c:numRef>
              <c:f>Sheet1!$A$2:$A$14</c:f>
              <c:numCache>
                <c:formatCode>General</c:formatCode>
                <c:ptCount val="13"/>
                <c:pt idx="0">
                  <c:v>2000.0</c:v>
                </c:pt>
                <c:pt idx="12">
                  <c:v>2012.0</c:v>
                </c:pt>
              </c:numCache>
            </c:numRef>
          </c:cat>
          <c:val>
            <c:numRef>
              <c:f>Sheet1!$D$2:$D$14</c:f>
              <c:numCache>
                <c:formatCode>General</c:formatCode>
                <c:ptCount val="13"/>
              </c:numCache>
            </c:numRef>
          </c:val>
          <c:smooth val="0"/>
        </c:ser>
        <c:dLbls>
          <c:showLegendKey val="0"/>
          <c:showVal val="0"/>
          <c:showCatName val="0"/>
          <c:showSerName val="0"/>
          <c:showPercent val="0"/>
          <c:showBubbleSize val="0"/>
        </c:dLbls>
        <c:marker val="1"/>
        <c:smooth val="0"/>
        <c:axId val="2127203336"/>
        <c:axId val="2127205864"/>
      </c:lineChart>
      <c:catAx>
        <c:axId val="2127203336"/>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a:pPr>
            <a:endParaRPr lang="en-US"/>
          </a:p>
        </c:txPr>
        <c:crossAx val="2127205864"/>
        <c:crosses val="autoZero"/>
        <c:auto val="1"/>
        <c:lblAlgn val="ctr"/>
        <c:lblOffset val="100"/>
        <c:noMultiLvlLbl val="0"/>
      </c:catAx>
      <c:valAx>
        <c:axId val="2127205864"/>
        <c:scaling>
          <c:orientation val="minMax"/>
          <c:max val="140.0"/>
          <c:min val="70.0"/>
        </c:scaling>
        <c:delete val="0"/>
        <c:axPos val="l"/>
        <c:numFmt formatCode="General" sourceLinked="1"/>
        <c:majorTickMark val="out"/>
        <c:minorTickMark val="none"/>
        <c:tickLblPos val="nextTo"/>
        <c:spPr>
          <a:ln>
            <a:solidFill>
              <a:schemeClr val="tx1"/>
            </a:solidFill>
          </a:ln>
        </c:spPr>
        <c:txPr>
          <a:bodyPr/>
          <a:lstStyle/>
          <a:p>
            <a:pPr>
              <a:defRPr sz="800"/>
            </a:pPr>
            <a:endParaRPr lang="en-US"/>
          </a:p>
        </c:txPr>
        <c:crossAx val="2127203336"/>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3870845597834"/>
          <c:y val="0.0526984180115377"/>
          <c:w val="0.818216195317933"/>
          <c:h val="0.753664105044218"/>
        </c:manualLayout>
      </c:layout>
      <c:barChart>
        <c:barDir val="col"/>
        <c:grouping val="clustered"/>
        <c:varyColors val="0"/>
        <c:ser>
          <c:idx val="0"/>
          <c:order val="0"/>
          <c:tx>
            <c:strRef>
              <c:f>Sheet1!$B$1</c:f>
              <c:strCache>
                <c:ptCount val="1"/>
                <c:pt idx="0">
                  <c:v>% Change in number of treatment days  (Q4 2010 = Index 100)</c:v>
                </c:pt>
              </c:strCache>
            </c:strRef>
          </c:tx>
          <c:spPr>
            <a:solidFill>
              <a:schemeClr val="tx2"/>
            </a:solidFill>
          </c:spPr>
          <c:invertIfNegative val="0"/>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Sheet1!$B$2:$B$9</c:f>
              <c:numCache>
                <c:formatCode>General</c:formatCode>
                <c:ptCount val="8"/>
                <c:pt idx="0">
                  <c:v>100.0</c:v>
                </c:pt>
                <c:pt idx="1">
                  <c:v>97.16055035205967</c:v>
                </c:pt>
                <c:pt idx="2">
                  <c:v>100.000241094207</c:v>
                </c:pt>
                <c:pt idx="3">
                  <c:v>101.1262362897864</c:v>
                </c:pt>
                <c:pt idx="4">
                  <c:v>104.73540843125</c:v>
                </c:pt>
                <c:pt idx="5">
                  <c:v>101.8129974683593</c:v>
                </c:pt>
                <c:pt idx="6">
                  <c:v>104.647211636707</c:v>
                </c:pt>
                <c:pt idx="7">
                  <c:v>102.5788621795956</c:v>
                </c:pt>
              </c:numCache>
            </c:numRef>
          </c:val>
        </c:ser>
        <c:dLbls>
          <c:showLegendKey val="0"/>
          <c:showVal val="0"/>
          <c:showCatName val="0"/>
          <c:showSerName val="0"/>
          <c:showPercent val="0"/>
          <c:showBubbleSize val="0"/>
        </c:dLbls>
        <c:gapWidth val="150"/>
        <c:axId val="2055420328"/>
        <c:axId val="2055426760"/>
      </c:barChart>
      <c:lineChart>
        <c:grouping val="standard"/>
        <c:varyColors val="0"/>
        <c:ser>
          <c:idx val="1"/>
          <c:order val="1"/>
          <c:tx>
            <c:strRef>
              <c:f>Sheet1!$C$1</c:f>
              <c:strCache>
                <c:ptCount val="1"/>
                <c:pt idx="0">
                  <c:v>% Change in price per treatment day  (Q4 2010 = Index 100)</c:v>
                </c:pt>
              </c:strCache>
            </c:strRef>
          </c:tx>
          <c:spPr>
            <a:ln>
              <a:solidFill>
                <a:schemeClr val="accent1"/>
              </a:solidFill>
            </a:ln>
          </c:spPr>
          <c:marker>
            <c:symbol val="none"/>
          </c:marker>
          <c:dLbls>
            <c:numFmt formatCode="#,##0" sourceLinked="0"/>
            <c:dLblPos val="t"/>
            <c:showLegendKey val="0"/>
            <c:showVal val="1"/>
            <c:showCatName val="0"/>
            <c:showSerName val="0"/>
            <c:showPercent val="0"/>
            <c:showBubbleSize val="0"/>
            <c:showLeaderLines val="0"/>
          </c:dLbls>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Sheet1!$C$2:$C$9</c:f>
              <c:numCache>
                <c:formatCode>General</c:formatCode>
                <c:ptCount val="8"/>
                <c:pt idx="0">
                  <c:v>100.0</c:v>
                </c:pt>
                <c:pt idx="1">
                  <c:v>98.6917530669473</c:v>
                </c:pt>
                <c:pt idx="2">
                  <c:v>98.53572422784445</c:v>
                </c:pt>
                <c:pt idx="3">
                  <c:v>97.63916503374185</c:v>
                </c:pt>
                <c:pt idx="4">
                  <c:v>96.69482501409138</c:v>
                </c:pt>
                <c:pt idx="5">
                  <c:v>96.31085744009435</c:v>
                </c:pt>
                <c:pt idx="6">
                  <c:v>94.53409756982047</c:v>
                </c:pt>
                <c:pt idx="7">
                  <c:v>94.2025516445477</c:v>
                </c:pt>
              </c:numCache>
            </c:numRef>
          </c:val>
          <c:smooth val="0"/>
        </c:ser>
        <c:dLbls>
          <c:showLegendKey val="0"/>
          <c:showVal val="0"/>
          <c:showCatName val="0"/>
          <c:showSerName val="0"/>
          <c:showPercent val="0"/>
          <c:showBubbleSize val="0"/>
        </c:dLbls>
        <c:marker val="1"/>
        <c:smooth val="0"/>
        <c:axId val="2055432184"/>
        <c:axId val="2055435592"/>
      </c:lineChart>
      <c:valAx>
        <c:axId val="2055435592"/>
        <c:scaling>
          <c:orientation val="minMax"/>
          <c:max val="110.0"/>
          <c:min val="70.0"/>
        </c:scaling>
        <c:delete val="0"/>
        <c:axPos val="r"/>
        <c:numFmt formatCode="#,##0" sourceLinked="0"/>
        <c:majorTickMark val="out"/>
        <c:minorTickMark val="none"/>
        <c:tickLblPos val="nextTo"/>
        <c:spPr>
          <a:ln>
            <a:solidFill>
              <a:schemeClr val="tx1"/>
            </a:solidFill>
          </a:ln>
        </c:spPr>
        <c:crossAx val="2055432184"/>
        <c:crosses val="max"/>
        <c:crossBetween val="between"/>
      </c:valAx>
      <c:catAx>
        <c:axId val="2055432184"/>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b="0"/>
            </a:pPr>
            <a:endParaRPr lang="en-US"/>
          </a:p>
        </c:txPr>
        <c:crossAx val="2055435592"/>
        <c:crosses val="autoZero"/>
        <c:auto val="1"/>
        <c:lblAlgn val="ctr"/>
        <c:lblOffset val="100"/>
        <c:noMultiLvlLbl val="0"/>
      </c:catAx>
      <c:valAx>
        <c:axId val="2055426760"/>
        <c:scaling>
          <c:orientation val="minMax"/>
          <c:max val="110.0"/>
          <c:min val="70.0"/>
        </c:scaling>
        <c:delete val="0"/>
        <c:axPos val="l"/>
        <c:numFmt formatCode="General" sourceLinked="1"/>
        <c:majorTickMark val="out"/>
        <c:minorTickMark val="none"/>
        <c:tickLblPos val="nextTo"/>
        <c:spPr>
          <a:ln>
            <a:solidFill>
              <a:schemeClr val="tx1"/>
            </a:solidFill>
          </a:ln>
        </c:spPr>
        <c:crossAx val="2055420328"/>
        <c:crosses val="autoZero"/>
        <c:crossBetween val="between"/>
      </c:valAx>
      <c:catAx>
        <c:axId val="2055420328"/>
        <c:scaling>
          <c:orientation val="minMax"/>
        </c:scaling>
        <c:delete val="1"/>
        <c:axPos val="b"/>
        <c:numFmt formatCode="General" sourceLinked="1"/>
        <c:majorTickMark val="out"/>
        <c:minorTickMark val="none"/>
        <c:tickLblPos val="none"/>
        <c:crossAx val="2055426760"/>
        <c:crosses val="autoZero"/>
        <c:auto val="1"/>
        <c:lblAlgn val="ctr"/>
        <c:lblOffset val="100"/>
        <c:noMultiLvlLbl val="0"/>
      </c:catAx>
    </c:plotArea>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51488381026"/>
          <c:y val="0.143157979490841"/>
          <c:w val="0.535029194825174"/>
          <c:h val="0.418390159689253"/>
        </c:manualLayout>
      </c:layout>
      <c:barChart>
        <c:barDir val="col"/>
        <c:grouping val="clustered"/>
        <c:varyColors val="0"/>
        <c:ser>
          <c:idx val="0"/>
          <c:order val="0"/>
          <c:tx>
            <c:strRef>
              <c:f>Sheet1!$B$1</c:f>
              <c:strCache>
                <c:ptCount val="1"/>
                <c:pt idx="0">
                  <c:v>Life _x000d_expectancy _x000d_after T2 _x000d_diabetes _x000d_diagnosis</c:v>
                </c:pt>
              </c:strCache>
            </c:strRef>
          </c:tx>
          <c:spPr>
            <a:solidFill>
              <a:srgbClr val="F5841F"/>
            </a:solidFill>
          </c:spPr>
          <c:invertIfNegative val="0"/>
          <c:dLbls>
            <c:numFmt formatCode="#,##0.0" sourceLinked="0"/>
            <c:showLegendKey val="0"/>
            <c:showVal val="1"/>
            <c:showCatName val="0"/>
            <c:showSerName val="0"/>
            <c:showPercent val="0"/>
            <c:showBubbleSize val="0"/>
            <c:showLeaderLines val="0"/>
          </c:dLbls>
          <c:cat>
            <c:numRef>
              <c:f>Sheet1!$A$2:$A$3</c:f>
              <c:numCache>
                <c:formatCode>General</c:formatCode>
                <c:ptCount val="2"/>
                <c:pt idx="0">
                  <c:v>2009.0</c:v>
                </c:pt>
                <c:pt idx="1">
                  <c:v>2030.0</c:v>
                </c:pt>
              </c:numCache>
            </c:numRef>
          </c:cat>
          <c:val>
            <c:numRef>
              <c:f>Sheet1!$B$2:$B$3</c:f>
              <c:numCache>
                <c:formatCode>General</c:formatCode>
                <c:ptCount val="2"/>
                <c:pt idx="0">
                  <c:v>16.38288770053477</c:v>
                </c:pt>
                <c:pt idx="1">
                  <c:v>19.05275135888418</c:v>
                </c:pt>
              </c:numCache>
            </c:numRef>
          </c:val>
        </c:ser>
        <c:dLbls>
          <c:showLegendKey val="0"/>
          <c:showVal val="0"/>
          <c:showCatName val="0"/>
          <c:showSerName val="0"/>
          <c:showPercent val="0"/>
          <c:showBubbleSize val="0"/>
        </c:dLbls>
        <c:gapWidth val="150"/>
        <c:axId val="2122355000"/>
        <c:axId val="2122367128"/>
      </c:barChart>
      <c:catAx>
        <c:axId val="2122355000"/>
        <c:scaling>
          <c:orientation val="minMax"/>
        </c:scaling>
        <c:delete val="0"/>
        <c:axPos val="b"/>
        <c:numFmt formatCode="General" sourceLinked="1"/>
        <c:majorTickMark val="out"/>
        <c:minorTickMark val="none"/>
        <c:tickLblPos val="nextTo"/>
        <c:spPr>
          <a:ln w="9525">
            <a:solidFill>
              <a:schemeClr val="tx1"/>
            </a:solidFill>
          </a:ln>
        </c:spPr>
        <c:crossAx val="2122367128"/>
        <c:crosses val="autoZero"/>
        <c:auto val="1"/>
        <c:lblAlgn val="ctr"/>
        <c:lblOffset val="100"/>
        <c:noMultiLvlLbl val="0"/>
      </c:catAx>
      <c:valAx>
        <c:axId val="2122367128"/>
        <c:scaling>
          <c:orientation val="minMax"/>
          <c:max val="20.0"/>
          <c:min val="0.0"/>
        </c:scaling>
        <c:delete val="0"/>
        <c:axPos val="l"/>
        <c:numFmt formatCode="General" sourceLinked="1"/>
        <c:majorTickMark val="out"/>
        <c:minorTickMark val="none"/>
        <c:tickLblPos val="nextTo"/>
        <c:spPr>
          <a:ln w="9525">
            <a:solidFill>
              <a:schemeClr val="tx1"/>
            </a:solidFill>
          </a:ln>
        </c:spPr>
        <c:crossAx val="2122355000"/>
        <c:crosses val="autoZero"/>
        <c:crossBetween val="between"/>
        <c:majorUnit val="10.0"/>
      </c:valAx>
    </c:plotArea>
    <c:legend>
      <c:legendPos val="r"/>
      <c:layout/>
      <c:overlay val="0"/>
      <c:txPr>
        <a:bodyPr/>
        <a:lstStyle/>
        <a:p>
          <a:pPr>
            <a:defRPr sz="10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3870845597834"/>
          <c:y val="0.0526984180115377"/>
          <c:w val="0.818216195317933"/>
          <c:h val="0.753664105044218"/>
        </c:manualLayout>
      </c:layout>
      <c:barChart>
        <c:barDir val="col"/>
        <c:grouping val="clustered"/>
        <c:varyColors val="0"/>
        <c:ser>
          <c:idx val="0"/>
          <c:order val="0"/>
          <c:tx>
            <c:strRef>
              <c:f>Sheet1!$B$1</c:f>
              <c:strCache>
                <c:ptCount val="1"/>
                <c:pt idx="0">
                  <c:v>% Change in number of treatment days  (Q4 2010 = Index 100)</c:v>
                </c:pt>
              </c:strCache>
            </c:strRef>
          </c:tx>
          <c:spPr>
            <a:solidFill>
              <a:schemeClr val="tx2"/>
            </a:solidFill>
          </c:spPr>
          <c:invertIfNegative val="0"/>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Sheet1!$B$2:$B$9</c:f>
              <c:numCache>
                <c:formatCode>General</c:formatCode>
                <c:ptCount val="8"/>
                <c:pt idx="0">
                  <c:v>100.0</c:v>
                </c:pt>
                <c:pt idx="1">
                  <c:v>95.65949349999998</c:v>
                </c:pt>
                <c:pt idx="2">
                  <c:v>101.2753019</c:v>
                </c:pt>
                <c:pt idx="3">
                  <c:v>100.2867775</c:v>
                </c:pt>
                <c:pt idx="4">
                  <c:v>106.4200602</c:v>
                </c:pt>
                <c:pt idx="5">
                  <c:v>101.7042785</c:v>
                </c:pt>
                <c:pt idx="6">
                  <c:v>108.0340987</c:v>
                </c:pt>
                <c:pt idx="7">
                  <c:v>106.2605542</c:v>
                </c:pt>
              </c:numCache>
            </c:numRef>
          </c:val>
        </c:ser>
        <c:dLbls>
          <c:showLegendKey val="0"/>
          <c:showVal val="0"/>
          <c:showCatName val="0"/>
          <c:showSerName val="0"/>
          <c:showPercent val="0"/>
          <c:showBubbleSize val="0"/>
        </c:dLbls>
        <c:gapWidth val="150"/>
        <c:axId val="2055324744"/>
        <c:axId val="2055216648"/>
      </c:barChart>
      <c:lineChart>
        <c:grouping val="standard"/>
        <c:varyColors val="0"/>
        <c:ser>
          <c:idx val="1"/>
          <c:order val="1"/>
          <c:tx>
            <c:strRef>
              <c:f>Sheet1!$C$1</c:f>
              <c:strCache>
                <c:ptCount val="1"/>
                <c:pt idx="0">
                  <c:v>% Change in price per treatment day  (Q4 2010 = Index 100)</c:v>
                </c:pt>
              </c:strCache>
            </c:strRef>
          </c:tx>
          <c:spPr>
            <a:ln>
              <a:solidFill>
                <a:schemeClr val="accent1"/>
              </a:solidFill>
            </a:ln>
          </c:spPr>
          <c:marker>
            <c:symbol val="none"/>
          </c:marker>
          <c:dLbls>
            <c:numFmt formatCode="#,##0" sourceLinked="0"/>
            <c:dLblPos val="t"/>
            <c:showLegendKey val="0"/>
            <c:showVal val="1"/>
            <c:showCatName val="0"/>
            <c:showSerName val="0"/>
            <c:showPercent val="0"/>
            <c:showBubbleSize val="0"/>
            <c:showLeaderLines val="0"/>
          </c:dLbls>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Sheet1!$C$2:$C$9</c:f>
              <c:numCache>
                <c:formatCode>General</c:formatCode>
                <c:ptCount val="8"/>
                <c:pt idx="0">
                  <c:v>100.0</c:v>
                </c:pt>
                <c:pt idx="1">
                  <c:v>97.21438386633532</c:v>
                </c:pt>
                <c:pt idx="2">
                  <c:v>94.85299354446448</c:v>
                </c:pt>
                <c:pt idx="3">
                  <c:v>92.39697705988505</c:v>
                </c:pt>
                <c:pt idx="4">
                  <c:v>89.69603180469122</c:v>
                </c:pt>
                <c:pt idx="5">
                  <c:v>86.2516502433912</c:v>
                </c:pt>
                <c:pt idx="6">
                  <c:v>79.87135306681506</c:v>
                </c:pt>
                <c:pt idx="7">
                  <c:v>74.7536579038731</c:v>
                </c:pt>
              </c:numCache>
            </c:numRef>
          </c:val>
          <c:smooth val="0"/>
        </c:ser>
        <c:dLbls>
          <c:showLegendKey val="0"/>
          <c:showVal val="0"/>
          <c:showCatName val="0"/>
          <c:showSerName val="0"/>
          <c:showPercent val="0"/>
          <c:showBubbleSize val="0"/>
        </c:dLbls>
        <c:marker val="1"/>
        <c:smooth val="0"/>
        <c:axId val="2056099016"/>
        <c:axId val="2124843144"/>
      </c:lineChart>
      <c:valAx>
        <c:axId val="2124843144"/>
        <c:scaling>
          <c:orientation val="minMax"/>
          <c:max val="110.0"/>
          <c:min val="70.0"/>
        </c:scaling>
        <c:delete val="0"/>
        <c:axPos val="r"/>
        <c:numFmt formatCode="#,##0" sourceLinked="0"/>
        <c:majorTickMark val="out"/>
        <c:minorTickMark val="none"/>
        <c:tickLblPos val="nextTo"/>
        <c:spPr>
          <a:ln>
            <a:solidFill>
              <a:schemeClr val="tx1"/>
            </a:solidFill>
          </a:ln>
        </c:spPr>
        <c:crossAx val="2056099016"/>
        <c:crosses val="max"/>
        <c:crossBetween val="between"/>
      </c:valAx>
      <c:catAx>
        <c:axId val="2056099016"/>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b="0"/>
            </a:pPr>
            <a:endParaRPr lang="en-US"/>
          </a:p>
        </c:txPr>
        <c:crossAx val="2124843144"/>
        <c:crosses val="autoZero"/>
        <c:auto val="1"/>
        <c:lblAlgn val="ctr"/>
        <c:lblOffset val="100"/>
        <c:noMultiLvlLbl val="0"/>
      </c:catAx>
      <c:valAx>
        <c:axId val="2055216648"/>
        <c:scaling>
          <c:orientation val="minMax"/>
          <c:max val="110.0"/>
          <c:min val="70.0"/>
        </c:scaling>
        <c:delete val="0"/>
        <c:axPos val="l"/>
        <c:numFmt formatCode="General" sourceLinked="1"/>
        <c:majorTickMark val="out"/>
        <c:minorTickMark val="none"/>
        <c:tickLblPos val="nextTo"/>
        <c:spPr>
          <a:ln>
            <a:solidFill>
              <a:schemeClr val="tx1"/>
            </a:solidFill>
          </a:ln>
        </c:spPr>
        <c:crossAx val="2055324744"/>
        <c:crosses val="autoZero"/>
        <c:crossBetween val="between"/>
      </c:valAx>
      <c:catAx>
        <c:axId val="2055324744"/>
        <c:scaling>
          <c:orientation val="minMax"/>
        </c:scaling>
        <c:delete val="1"/>
        <c:axPos val="b"/>
        <c:numFmt formatCode="General" sourceLinked="1"/>
        <c:majorTickMark val="out"/>
        <c:minorTickMark val="none"/>
        <c:tickLblPos val="none"/>
        <c:crossAx val="2055216648"/>
        <c:crosses val="autoZero"/>
        <c:auto val="1"/>
        <c:lblAlgn val="ctr"/>
        <c:lblOffset val="100"/>
        <c:noMultiLvlLbl val="0"/>
      </c:catAx>
    </c:plotArea>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83870845597834"/>
          <c:y val="0.0526984180115377"/>
          <c:w val="0.818216195317933"/>
          <c:h val="0.753664105044218"/>
        </c:manualLayout>
      </c:layout>
      <c:barChart>
        <c:barDir val="col"/>
        <c:grouping val="clustered"/>
        <c:varyColors val="0"/>
        <c:ser>
          <c:idx val="0"/>
          <c:order val="0"/>
          <c:tx>
            <c:strRef>
              <c:f>Sheet1!$B$1</c:f>
              <c:strCache>
                <c:ptCount val="1"/>
                <c:pt idx="0">
                  <c:v>% Change in number of treatment days  (Q4 2010 = Index 100)</c:v>
                </c:pt>
              </c:strCache>
            </c:strRef>
          </c:tx>
          <c:spPr>
            <a:solidFill>
              <a:schemeClr val="tx2"/>
            </a:solidFill>
          </c:spPr>
          <c:invertIfNegative val="0"/>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Sheet1!$B$2:$B$9</c:f>
              <c:numCache>
                <c:formatCode>General</c:formatCode>
                <c:ptCount val="8"/>
                <c:pt idx="0">
                  <c:v>100.0</c:v>
                </c:pt>
                <c:pt idx="1">
                  <c:v>100.6343710584784</c:v>
                </c:pt>
                <c:pt idx="2">
                  <c:v>101.4537421395863</c:v>
                </c:pt>
                <c:pt idx="3">
                  <c:v>103.4448548963736</c:v>
                </c:pt>
                <c:pt idx="4">
                  <c:v>108.9007456501899</c:v>
                </c:pt>
                <c:pt idx="5">
                  <c:v>106.6164428135751</c:v>
                </c:pt>
                <c:pt idx="6">
                  <c:v>109.0666465753103</c:v>
                </c:pt>
                <c:pt idx="7">
                  <c:v>106.9290773202059</c:v>
                </c:pt>
              </c:numCache>
            </c:numRef>
          </c:val>
        </c:ser>
        <c:dLbls>
          <c:showLegendKey val="0"/>
          <c:showVal val="0"/>
          <c:showCatName val="0"/>
          <c:showSerName val="0"/>
          <c:showPercent val="0"/>
          <c:showBubbleSize val="0"/>
        </c:dLbls>
        <c:gapWidth val="150"/>
        <c:axId val="2055350072"/>
        <c:axId val="2055357832"/>
      </c:barChart>
      <c:lineChart>
        <c:grouping val="standard"/>
        <c:varyColors val="0"/>
        <c:ser>
          <c:idx val="1"/>
          <c:order val="1"/>
          <c:tx>
            <c:strRef>
              <c:f>Sheet1!$C$1</c:f>
              <c:strCache>
                <c:ptCount val="1"/>
                <c:pt idx="0">
                  <c:v>% Change in price per treatment day  (Q4 2010 = Index 100)</c:v>
                </c:pt>
              </c:strCache>
            </c:strRef>
          </c:tx>
          <c:spPr>
            <a:ln>
              <a:solidFill>
                <a:schemeClr val="accent1"/>
              </a:solidFill>
            </a:ln>
          </c:spPr>
          <c:marker>
            <c:symbol val="none"/>
          </c:marker>
          <c:dLbls>
            <c:numFmt formatCode="#,##0" sourceLinked="0"/>
            <c:dLblPos val="t"/>
            <c:showLegendKey val="0"/>
            <c:showVal val="1"/>
            <c:showCatName val="0"/>
            <c:showSerName val="0"/>
            <c:showPercent val="0"/>
            <c:showBubbleSize val="0"/>
            <c:showLeaderLines val="0"/>
          </c:dLbls>
          <c:cat>
            <c:strRef>
              <c:f>Sheet1!$A$2:$A$9</c:f>
              <c:strCache>
                <c:ptCount val="8"/>
                <c:pt idx="0">
                  <c:v>Q4 2010</c:v>
                </c:pt>
                <c:pt idx="1">
                  <c:v>Q1 2011</c:v>
                </c:pt>
                <c:pt idx="2">
                  <c:v>Q2 2011</c:v>
                </c:pt>
                <c:pt idx="3">
                  <c:v>Q3 2011</c:v>
                </c:pt>
                <c:pt idx="4">
                  <c:v>Q4 2011</c:v>
                </c:pt>
                <c:pt idx="5">
                  <c:v>Q1 2012</c:v>
                </c:pt>
                <c:pt idx="6">
                  <c:v>Q2 2012</c:v>
                </c:pt>
                <c:pt idx="7">
                  <c:v>Q3 2012</c:v>
                </c:pt>
              </c:strCache>
            </c:strRef>
          </c:cat>
          <c:val>
            <c:numRef>
              <c:f>Sheet1!$C$2:$C$9</c:f>
              <c:numCache>
                <c:formatCode>General</c:formatCode>
                <c:ptCount val="8"/>
                <c:pt idx="0">
                  <c:v>100.0</c:v>
                </c:pt>
                <c:pt idx="1">
                  <c:v>93.28186833426955</c:v>
                </c:pt>
                <c:pt idx="2">
                  <c:v>91.54558164712044</c:v>
                </c:pt>
                <c:pt idx="3">
                  <c:v>88.03586267568659</c:v>
                </c:pt>
                <c:pt idx="4">
                  <c:v>86.46564196786013</c:v>
                </c:pt>
                <c:pt idx="5">
                  <c:v>84.24237325653625</c:v>
                </c:pt>
                <c:pt idx="6">
                  <c:v>79.55120701405615</c:v>
                </c:pt>
                <c:pt idx="7">
                  <c:v>77.38285029661081</c:v>
                </c:pt>
              </c:numCache>
            </c:numRef>
          </c:val>
          <c:smooth val="0"/>
        </c:ser>
        <c:dLbls>
          <c:showLegendKey val="0"/>
          <c:showVal val="0"/>
          <c:showCatName val="0"/>
          <c:showSerName val="0"/>
          <c:showPercent val="0"/>
          <c:showBubbleSize val="0"/>
        </c:dLbls>
        <c:marker val="1"/>
        <c:smooth val="0"/>
        <c:axId val="2055260888"/>
        <c:axId val="2055335688"/>
      </c:lineChart>
      <c:valAx>
        <c:axId val="2055335688"/>
        <c:scaling>
          <c:orientation val="minMax"/>
          <c:max val="110.0"/>
          <c:min val="70.0"/>
        </c:scaling>
        <c:delete val="0"/>
        <c:axPos val="r"/>
        <c:numFmt formatCode="#,##0" sourceLinked="0"/>
        <c:majorTickMark val="out"/>
        <c:minorTickMark val="none"/>
        <c:tickLblPos val="nextTo"/>
        <c:spPr>
          <a:ln>
            <a:solidFill>
              <a:schemeClr val="tx1"/>
            </a:solidFill>
          </a:ln>
        </c:spPr>
        <c:crossAx val="2055260888"/>
        <c:crosses val="max"/>
        <c:crossBetween val="between"/>
      </c:valAx>
      <c:catAx>
        <c:axId val="2055260888"/>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b="0"/>
            </a:pPr>
            <a:endParaRPr lang="en-US"/>
          </a:p>
        </c:txPr>
        <c:crossAx val="2055335688"/>
        <c:crosses val="autoZero"/>
        <c:auto val="1"/>
        <c:lblAlgn val="ctr"/>
        <c:lblOffset val="100"/>
        <c:noMultiLvlLbl val="0"/>
      </c:catAx>
      <c:valAx>
        <c:axId val="2055357832"/>
        <c:scaling>
          <c:orientation val="minMax"/>
          <c:max val="110.0"/>
          <c:min val="70.0"/>
        </c:scaling>
        <c:delete val="0"/>
        <c:axPos val="l"/>
        <c:numFmt formatCode="General" sourceLinked="1"/>
        <c:majorTickMark val="out"/>
        <c:minorTickMark val="none"/>
        <c:tickLblPos val="nextTo"/>
        <c:spPr>
          <a:ln>
            <a:solidFill>
              <a:schemeClr val="tx1"/>
            </a:solidFill>
          </a:ln>
        </c:spPr>
        <c:crossAx val="2055350072"/>
        <c:crosses val="autoZero"/>
        <c:crossBetween val="between"/>
      </c:valAx>
      <c:catAx>
        <c:axId val="2055350072"/>
        <c:scaling>
          <c:orientation val="minMax"/>
        </c:scaling>
        <c:delete val="1"/>
        <c:axPos val="b"/>
        <c:numFmt formatCode="General" sourceLinked="1"/>
        <c:majorTickMark val="out"/>
        <c:minorTickMark val="none"/>
        <c:tickLblPos val="none"/>
        <c:crossAx val="2055357832"/>
        <c:crosses val="autoZero"/>
        <c:auto val="1"/>
        <c:lblAlgn val="ctr"/>
        <c:lblOffset val="100"/>
        <c:noMultiLvlLbl val="0"/>
      </c:catAx>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751812266678"/>
          <c:y val="0.12028575173903"/>
          <c:w val="0.738837912921377"/>
          <c:h val="0.623762674667215"/>
        </c:manualLayout>
      </c:layout>
      <c:lineChart>
        <c:grouping val="standard"/>
        <c:varyColors val="0"/>
        <c:ser>
          <c:idx val="0"/>
          <c:order val="0"/>
          <c:tx>
            <c:strRef>
              <c:f>Sheet1!$A$2</c:f>
              <c:strCache>
                <c:ptCount val="1"/>
                <c:pt idx="0">
                  <c:v>Total Healthcare expenditure per capita (2004 = Index 100)</c:v>
                </c:pt>
              </c:strCache>
            </c:strRef>
          </c:tx>
          <c:spPr>
            <a:ln w="19050">
              <a:solidFill>
                <a:schemeClr val="tx2"/>
              </a:solidFill>
            </a:ln>
          </c:spPr>
          <c:marker>
            <c:symbol val="none"/>
          </c:marker>
          <c:dLbls>
            <c:dLbl>
              <c:idx val="0"/>
              <c:delete val="1"/>
            </c:dLbl>
            <c:dLbl>
              <c:idx val="1"/>
              <c:delete val="1"/>
            </c:dLbl>
            <c:dLbl>
              <c:idx val="2"/>
              <c:delete val="1"/>
            </c:dLbl>
            <c:dLbl>
              <c:idx val="3"/>
              <c:delete val="1"/>
            </c:dLbl>
            <c:dLbl>
              <c:idx val="4"/>
              <c:delete val="1"/>
            </c:dLbl>
            <c:dLbl>
              <c:idx val="5"/>
              <c:delete val="1"/>
            </c:dLbl>
            <c:numFmt formatCode="#,##0" sourceLinked="0"/>
            <c:txPr>
              <a:bodyPr/>
              <a:lstStyle/>
              <a:p>
                <a:pPr>
                  <a:defRPr b="1"/>
                </a:pPr>
                <a:endParaRPr lang="en-US"/>
              </a:p>
            </c:txPr>
            <c:showLegendKey val="0"/>
            <c:showVal val="1"/>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Sheet1!$B$2:$H$2</c:f>
              <c:numCache>
                <c:formatCode>General</c:formatCode>
                <c:ptCount val="7"/>
                <c:pt idx="0" formatCode="##0;\-##0;0;">
                  <c:v>100.0</c:v>
                </c:pt>
                <c:pt idx="1">
                  <c:v>105.9559525579447</c:v>
                </c:pt>
                <c:pt idx="2">
                  <c:v>114.041187540071</c:v>
                </c:pt>
                <c:pt idx="3">
                  <c:v>120.0204426741571</c:v>
                </c:pt>
                <c:pt idx="4">
                  <c:v>127.4426549208084</c:v>
                </c:pt>
                <c:pt idx="5">
                  <c:v>134.1435948081663</c:v>
                </c:pt>
                <c:pt idx="6">
                  <c:v>134.7866847206871</c:v>
                </c:pt>
              </c:numCache>
            </c:numRef>
          </c:val>
          <c:smooth val="0"/>
        </c:ser>
        <c:ser>
          <c:idx val="1"/>
          <c:order val="1"/>
          <c:tx>
            <c:strRef>
              <c:f>Sheet1!$A$3</c:f>
              <c:strCache>
                <c:ptCount val="1"/>
                <c:pt idx="0">
                  <c:v>Total Medicines expenditure per capita (2004 = Index 100)</c:v>
                </c:pt>
              </c:strCache>
            </c:strRef>
          </c:tx>
          <c:spPr>
            <a:ln w="19050">
              <a:solidFill>
                <a:schemeClr val="accent1"/>
              </a:solidFill>
            </a:ln>
          </c:spPr>
          <c:marker>
            <c:symbol val="none"/>
          </c:marker>
          <c:dLbls>
            <c:dLbl>
              <c:idx val="0"/>
              <c:delete val="1"/>
            </c:dLbl>
            <c:dLbl>
              <c:idx val="1"/>
              <c:delete val="1"/>
            </c:dLbl>
            <c:dLbl>
              <c:idx val="2"/>
              <c:delete val="1"/>
            </c:dLbl>
            <c:dLbl>
              <c:idx val="3"/>
              <c:delete val="1"/>
            </c:dLbl>
            <c:dLbl>
              <c:idx val="4"/>
              <c:delete val="1"/>
            </c:dLbl>
            <c:dLbl>
              <c:idx val="5"/>
              <c:delete val="1"/>
            </c:dLbl>
            <c:dLbl>
              <c:idx val="6"/>
              <c:layout>
                <c:manualLayout>
                  <c:x val="-0.00609972229453302"/>
                  <c:y val="6.92995781419191E-17"/>
                </c:manualLayout>
              </c:layout>
              <c:numFmt formatCode="#,##0" sourceLinked="0"/>
              <c:spPr/>
              <c:txPr>
                <a:bodyPr/>
                <a:lstStyle/>
                <a:p>
                  <a:pPr>
                    <a:defRPr b="1"/>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Sheet1!$B$3:$H$3</c:f>
              <c:numCache>
                <c:formatCode>General</c:formatCode>
                <c:ptCount val="7"/>
                <c:pt idx="0" formatCode="##0;\-##0;0;">
                  <c:v>100.0</c:v>
                </c:pt>
                <c:pt idx="1">
                  <c:v>105.9140992816788</c:v>
                </c:pt>
                <c:pt idx="2">
                  <c:v>111.6605593340283</c:v>
                </c:pt>
                <c:pt idx="3">
                  <c:v>120.2657828626894</c:v>
                </c:pt>
                <c:pt idx="4">
                  <c:v>120.9081133283704</c:v>
                </c:pt>
                <c:pt idx="5">
                  <c:v>112.0830313371002</c:v>
                </c:pt>
                <c:pt idx="6">
                  <c:v>111.9961952536454</c:v>
                </c:pt>
              </c:numCache>
            </c:numRef>
          </c:val>
          <c:smooth val="0"/>
        </c:ser>
        <c:dLbls>
          <c:showLegendKey val="0"/>
          <c:showVal val="0"/>
          <c:showCatName val="0"/>
          <c:showSerName val="0"/>
          <c:showPercent val="0"/>
          <c:showBubbleSize val="0"/>
        </c:dLbls>
        <c:marker val="1"/>
        <c:smooth val="0"/>
        <c:axId val="2131541992"/>
        <c:axId val="2131536600"/>
      </c:lineChart>
      <c:catAx>
        <c:axId val="2131541992"/>
        <c:scaling>
          <c:orientation val="minMax"/>
        </c:scaling>
        <c:delete val="0"/>
        <c:axPos val="b"/>
        <c:majorTickMark val="out"/>
        <c:minorTickMark val="none"/>
        <c:tickLblPos val="nextTo"/>
        <c:spPr>
          <a:ln>
            <a:solidFill>
              <a:schemeClr val="tx1"/>
            </a:solidFill>
          </a:ln>
        </c:spPr>
        <c:crossAx val="2131536600"/>
        <c:crosses val="autoZero"/>
        <c:auto val="1"/>
        <c:lblAlgn val="ctr"/>
        <c:lblOffset val="100"/>
        <c:noMultiLvlLbl val="0"/>
      </c:catAx>
      <c:valAx>
        <c:axId val="2131536600"/>
        <c:scaling>
          <c:orientation val="minMax"/>
          <c:max val="135.0"/>
          <c:min val="100.0"/>
        </c:scaling>
        <c:delete val="0"/>
        <c:axPos val="l"/>
        <c:numFmt formatCode="##0;\-##0;0;" sourceLinked="1"/>
        <c:majorTickMark val="out"/>
        <c:minorTickMark val="none"/>
        <c:tickLblPos val="nextTo"/>
        <c:spPr>
          <a:ln>
            <a:solidFill>
              <a:schemeClr val="tx1"/>
            </a:solidFill>
          </a:ln>
        </c:spPr>
        <c:crossAx val="2131541992"/>
        <c:crosses val="autoZero"/>
        <c:crossBetween val="midCat"/>
        <c:majorUnit val="5.0"/>
      </c:valAx>
    </c:plotArea>
    <c:legend>
      <c:legendPos val="b"/>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751812266678"/>
          <c:y val="0.12028575173903"/>
          <c:w val="0.790552554442784"/>
          <c:h val="0.623762674667215"/>
        </c:manualLayout>
      </c:layout>
      <c:lineChart>
        <c:grouping val="standard"/>
        <c:varyColors val="0"/>
        <c:ser>
          <c:idx val="0"/>
          <c:order val="0"/>
          <c:tx>
            <c:strRef>
              <c:f>Sheet1!$A$2</c:f>
              <c:strCache>
                <c:ptCount val="1"/>
                <c:pt idx="0">
                  <c:v>Healthcare Spend as a % of GDP</c:v>
                </c:pt>
              </c:strCache>
            </c:strRef>
          </c:tx>
          <c:spPr>
            <a:ln w="19050">
              <a:solidFill>
                <a:schemeClr val="tx2"/>
              </a:solidFill>
            </a:ln>
          </c:spPr>
          <c:marker>
            <c:symbol val="none"/>
          </c:marker>
          <c:dLbls>
            <c:dLbl>
              <c:idx val="0"/>
              <c:layout>
                <c:manualLayout>
                  <c:x val="-0.00903614672140848"/>
                  <c:y val="-0.0469466346712982"/>
                </c:manualLayout>
              </c:layout>
              <c:tx>
                <c:rich>
                  <a:bodyPr/>
                  <a:lstStyle/>
                  <a:p>
                    <a:r>
                      <a:rPr lang="en-US" dirty="0" smtClean="0"/>
                      <a:t>9.08</a:t>
                    </a:r>
                    <a:endParaRPr lang="en-US" dirty="0"/>
                  </a:p>
                </c:rich>
              </c:tx>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layout>
                <c:manualLayout>
                  <c:x val="-0.0465612073651031"/>
                  <c:y val="-0.0541691938514979"/>
                </c:manualLayout>
              </c:layout>
              <c:tx>
                <c:rich>
                  <a:bodyPr/>
                  <a:lstStyle/>
                  <a:p>
                    <a:r>
                      <a:rPr lang="en-US" smtClean="0"/>
                      <a:t>10.04</a:t>
                    </a:r>
                    <a:endParaRPr lang="en-US" dirty="0"/>
                  </a:p>
                </c:rich>
              </c:tx>
              <c:showLegendKey val="0"/>
              <c:showVal val="1"/>
              <c:showCatName val="0"/>
              <c:showSerName val="0"/>
              <c:showPercent val="0"/>
              <c:showBubbleSize val="0"/>
            </c:dLbl>
            <c:numFmt formatCode="0.00%" sourceLinked="0"/>
            <c:txPr>
              <a:bodyPr/>
              <a:lstStyle/>
              <a:p>
                <a:pPr>
                  <a:defRPr b="1"/>
                </a:pPr>
                <a:endParaRPr lang="en-US"/>
              </a:p>
            </c:txPr>
            <c:showLegendKey val="0"/>
            <c:showVal val="1"/>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Sheet1!$B$2:$H$2</c:f>
              <c:numCache>
                <c:formatCode>0.00%</c:formatCode>
                <c:ptCount val="7"/>
                <c:pt idx="0">
                  <c:v>0.0908306209850107</c:v>
                </c:pt>
                <c:pt idx="1">
                  <c:v>0.0923014989293362</c:v>
                </c:pt>
                <c:pt idx="2">
                  <c:v>0.0920539614561028</c:v>
                </c:pt>
                <c:pt idx="3">
                  <c:v>0.091824625267666</c:v>
                </c:pt>
                <c:pt idx="4">
                  <c:v>0.0943141327623127</c:v>
                </c:pt>
                <c:pt idx="5">
                  <c:v>0.101826766595289</c:v>
                </c:pt>
                <c:pt idx="6">
                  <c:v>0.10041199143469</c:v>
                </c:pt>
              </c:numCache>
            </c:numRef>
          </c:val>
          <c:smooth val="0"/>
        </c:ser>
        <c:ser>
          <c:idx val="1"/>
          <c:order val="1"/>
          <c:tx>
            <c:strRef>
              <c:f>Sheet1!$A$3</c:f>
              <c:strCache>
                <c:ptCount val="1"/>
                <c:pt idx="0">
                  <c:v>Medicines Spend as a % of Healthcare Spend</c:v>
                </c:pt>
              </c:strCache>
            </c:strRef>
          </c:tx>
          <c:spPr>
            <a:ln w="19050">
              <a:solidFill>
                <a:schemeClr val="accent1"/>
              </a:solidFill>
            </a:ln>
          </c:spPr>
          <c:marker>
            <c:symbol val="none"/>
          </c:marker>
          <c:dLbls>
            <c:dLbl>
              <c:idx val="0"/>
              <c:layout>
                <c:manualLayout>
                  <c:x val="-0.0120481956285446"/>
                  <c:y val="-0.0325015163108988"/>
                </c:manualLayout>
              </c:layout>
              <c:tx>
                <c:rich>
                  <a:bodyPr/>
                  <a:lstStyle/>
                  <a:p>
                    <a:r>
                      <a:rPr lang="en-US" dirty="0" smtClean="0"/>
                      <a:t>16.22</a:t>
                    </a:r>
                    <a:endParaRPr lang="en-US" dirty="0"/>
                  </a:p>
                </c:rich>
              </c:tx>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layout>
                <c:manualLayout>
                  <c:x val="-0.0497510625212527"/>
                  <c:y val="-0.0469466346712982"/>
                </c:manualLayout>
              </c:layout>
              <c:tx>
                <c:rich>
                  <a:bodyPr/>
                  <a:lstStyle/>
                  <a:p>
                    <a:r>
                      <a:rPr lang="en-US" dirty="0" smtClean="0"/>
                      <a:t>13.48</a:t>
                    </a:r>
                    <a:endParaRPr lang="en-US" dirty="0"/>
                  </a:p>
                </c:rich>
              </c:tx>
              <c:showLegendKey val="0"/>
              <c:showVal val="1"/>
              <c:showCatName val="0"/>
              <c:showSerName val="0"/>
              <c:showPercent val="0"/>
              <c:showBubbleSize val="0"/>
            </c:dLbl>
            <c:numFmt formatCode="0.00%" sourceLinked="0"/>
            <c:txPr>
              <a:bodyPr/>
              <a:lstStyle/>
              <a:p>
                <a:pPr>
                  <a:defRPr b="1"/>
                </a:pPr>
                <a:endParaRPr lang="en-US"/>
              </a:p>
            </c:txPr>
            <c:showLegendKey val="0"/>
            <c:showVal val="1"/>
            <c:showCatName val="0"/>
            <c:showSerName val="0"/>
            <c:showPercent val="0"/>
            <c:showBubbleSize val="0"/>
            <c:showLeaderLines val="0"/>
          </c:dLbls>
          <c:cat>
            <c:strRef>
              <c:f>Sheet1!$B$1:$H$1</c:f>
              <c:strCache>
                <c:ptCount val="7"/>
                <c:pt idx="0">
                  <c:v>2004</c:v>
                </c:pt>
                <c:pt idx="1">
                  <c:v>2005</c:v>
                </c:pt>
                <c:pt idx="2">
                  <c:v>2006</c:v>
                </c:pt>
                <c:pt idx="3">
                  <c:v>2007</c:v>
                </c:pt>
                <c:pt idx="4">
                  <c:v>2008</c:v>
                </c:pt>
                <c:pt idx="5">
                  <c:v>2009</c:v>
                </c:pt>
                <c:pt idx="6">
                  <c:v>2010</c:v>
                </c:pt>
              </c:strCache>
            </c:strRef>
          </c:cat>
          <c:val>
            <c:numRef>
              <c:f>Sheet1!$B$3:$H$3</c:f>
              <c:numCache>
                <c:formatCode>0%</c:formatCode>
                <c:ptCount val="7"/>
                <c:pt idx="0">
                  <c:v>0.162190794685424</c:v>
                </c:pt>
                <c:pt idx="1">
                  <c:v>0.162126728288266</c:v>
                </c:pt>
                <c:pt idx="2">
                  <c:v>0.158805035654697</c:v>
                </c:pt>
                <c:pt idx="3">
                  <c:v>0.162522337539789</c:v>
                </c:pt>
                <c:pt idx="4">
                  <c:v>0.15387456418598</c:v>
                </c:pt>
                <c:pt idx="5">
                  <c:v>0.135517733435669</c:v>
                </c:pt>
                <c:pt idx="6">
                  <c:v>0.134766664434062</c:v>
                </c:pt>
              </c:numCache>
            </c:numRef>
          </c:val>
          <c:smooth val="0"/>
        </c:ser>
        <c:dLbls>
          <c:showLegendKey val="0"/>
          <c:showVal val="0"/>
          <c:showCatName val="0"/>
          <c:showSerName val="0"/>
          <c:showPercent val="0"/>
          <c:showBubbleSize val="0"/>
        </c:dLbls>
        <c:marker val="1"/>
        <c:smooth val="0"/>
        <c:axId val="2130516264"/>
        <c:axId val="2130503880"/>
      </c:lineChart>
      <c:catAx>
        <c:axId val="2130516264"/>
        <c:scaling>
          <c:orientation val="minMax"/>
        </c:scaling>
        <c:delete val="0"/>
        <c:axPos val="b"/>
        <c:majorTickMark val="out"/>
        <c:minorTickMark val="none"/>
        <c:tickLblPos val="nextTo"/>
        <c:spPr>
          <a:ln>
            <a:solidFill>
              <a:schemeClr val="tx1"/>
            </a:solidFill>
          </a:ln>
        </c:spPr>
        <c:crossAx val="2130503880"/>
        <c:crosses val="autoZero"/>
        <c:auto val="1"/>
        <c:lblAlgn val="ctr"/>
        <c:lblOffset val="100"/>
        <c:noMultiLvlLbl val="0"/>
      </c:catAx>
      <c:valAx>
        <c:axId val="2130503880"/>
        <c:scaling>
          <c:orientation val="minMax"/>
          <c:max val="0.17"/>
          <c:min val="0.09"/>
        </c:scaling>
        <c:delete val="0"/>
        <c:axPos val="l"/>
        <c:numFmt formatCode="0%" sourceLinked="0"/>
        <c:majorTickMark val="out"/>
        <c:minorTickMark val="none"/>
        <c:tickLblPos val="nextTo"/>
        <c:spPr>
          <a:ln>
            <a:solidFill>
              <a:schemeClr val="tx1"/>
            </a:solidFill>
          </a:ln>
        </c:spPr>
        <c:crossAx val="2130516264"/>
        <c:crosses val="autoZero"/>
        <c:crossBetween val="midCat"/>
        <c:majorUnit val="0.01"/>
      </c:valAx>
    </c:plotArea>
    <c:legend>
      <c:legendPos val="b"/>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51488381026"/>
          <c:y val="0.143157979490841"/>
          <c:w val="0.562385899679207"/>
          <c:h val="0.651342403371861"/>
        </c:manualLayout>
      </c:layout>
      <c:barChart>
        <c:barDir val="col"/>
        <c:grouping val="clustered"/>
        <c:varyColors val="0"/>
        <c:ser>
          <c:idx val="0"/>
          <c:order val="0"/>
          <c:tx>
            <c:strRef>
              <c:f>Sheet1!$B$1</c:f>
              <c:strCache>
                <c:ptCount val="1"/>
                <c:pt idx="0">
                  <c:v>Late-stage _x000d_Alzheimer's _x000d_Disease</c:v>
                </c:pt>
              </c:strCache>
            </c:strRef>
          </c:tx>
          <c:spPr>
            <a:solidFill>
              <a:srgbClr val="F5841F"/>
            </a:solidFill>
          </c:spPr>
          <c:invertIfNegative val="0"/>
          <c:dLbls>
            <c:numFmt formatCode="#,##0.0" sourceLinked="0"/>
            <c:showLegendKey val="0"/>
            <c:showVal val="1"/>
            <c:showCatName val="0"/>
            <c:showSerName val="0"/>
            <c:showPercent val="0"/>
            <c:showBubbleSize val="0"/>
            <c:showLeaderLines val="0"/>
          </c:dLbls>
          <c:cat>
            <c:numRef>
              <c:f>Sheet1!$A$2:$A$3</c:f>
              <c:numCache>
                <c:formatCode>General</c:formatCode>
                <c:ptCount val="2"/>
                <c:pt idx="0">
                  <c:v>2006.0</c:v>
                </c:pt>
                <c:pt idx="1">
                  <c:v>2050.0</c:v>
                </c:pt>
              </c:numCache>
            </c:numRef>
          </c:cat>
          <c:val>
            <c:numRef>
              <c:f>Sheet1!$B$2:$B$3</c:f>
              <c:numCache>
                <c:formatCode>General</c:formatCode>
                <c:ptCount val="2"/>
                <c:pt idx="0">
                  <c:v>3.17</c:v>
                </c:pt>
                <c:pt idx="1">
                  <c:v>7.470000000000001</c:v>
                </c:pt>
              </c:numCache>
            </c:numRef>
          </c:val>
        </c:ser>
        <c:dLbls>
          <c:showLegendKey val="0"/>
          <c:showVal val="0"/>
          <c:showCatName val="0"/>
          <c:showSerName val="0"/>
          <c:showPercent val="0"/>
          <c:showBubbleSize val="0"/>
        </c:dLbls>
        <c:gapWidth val="150"/>
        <c:axId val="2082388872"/>
        <c:axId val="2081900456"/>
      </c:barChart>
      <c:catAx>
        <c:axId val="2082388872"/>
        <c:scaling>
          <c:orientation val="minMax"/>
        </c:scaling>
        <c:delete val="0"/>
        <c:axPos val="b"/>
        <c:numFmt formatCode="General" sourceLinked="1"/>
        <c:majorTickMark val="out"/>
        <c:minorTickMark val="none"/>
        <c:tickLblPos val="nextTo"/>
        <c:spPr>
          <a:ln w="9525">
            <a:solidFill>
              <a:schemeClr val="tx1"/>
            </a:solidFill>
          </a:ln>
        </c:spPr>
        <c:crossAx val="2081900456"/>
        <c:crosses val="autoZero"/>
        <c:auto val="1"/>
        <c:lblAlgn val="ctr"/>
        <c:lblOffset val="100"/>
        <c:noMultiLvlLbl val="0"/>
      </c:catAx>
      <c:valAx>
        <c:axId val="2081900456"/>
        <c:scaling>
          <c:orientation val="minMax"/>
        </c:scaling>
        <c:delete val="0"/>
        <c:axPos val="l"/>
        <c:numFmt formatCode="General" sourceLinked="1"/>
        <c:majorTickMark val="out"/>
        <c:minorTickMark val="none"/>
        <c:tickLblPos val="nextTo"/>
        <c:spPr>
          <a:ln w="9525">
            <a:solidFill>
              <a:schemeClr val="tx1"/>
            </a:solidFill>
          </a:ln>
        </c:spPr>
        <c:crossAx val="2082388872"/>
        <c:crosses val="autoZero"/>
        <c:crossBetween val="between"/>
      </c:valAx>
    </c:plotArea>
    <c:legend>
      <c:legendPos val="r"/>
      <c:layout/>
      <c:overlay val="0"/>
      <c:txPr>
        <a:bodyPr/>
        <a:lstStyle/>
        <a:p>
          <a:pPr>
            <a:defRPr sz="10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51488381026"/>
          <c:y val="0.143157979490841"/>
          <c:w val="0.523722996163941"/>
          <c:h val="0.570450596430082"/>
        </c:manualLayout>
      </c:layout>
      <c:barChart>
        <c:barDir val="col"/>
        <c:grouping val="clustered"/>
        <c:varyColors val="0"/>
        <c:ser>
          <c:idx val="0"/>
          <c:order val="0"/>
          <c:tx>
            <c:strRef>
              <c:f>Sheet1!$B$1</c:f>
              <c:strCache>
                <c:ptCount val="1"/>
                <c:pt idx="0">
                  <c:v>New Cancer _x000d_Incidences</c:v>
                </c:pt>
              </c:strCache>
            </c:strRef>
          </c:tx>
          <c:spPr>
            <a:solidFill>
              <a:srgbClr val="F5841F"/>
            </a:solidFill>
          </c:spPr>
          <c:invertIfNegative val="0"/>
          <c:dLbls>
            <c:dLbl>
              <c:idx val="0"/>
              <c:layout>
                <c:manualLayout>
                  <c:x val="0.0"/>
                  <c:y val="0.0323565230240865"/>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numRef>
              <c:f>Sheet1!$A$2:$A$3</c:f>
              <c:numCache>
                <c:formatCode>General</c:formatCode>
                <c:ptCount val="2"/>
                <c:pt idx="0">
                  <c:v>2010.0</c:v>
                </c:pt>
                <c:pt idx="1">
                  <c:v>2020.0</c:v>
                </c:pt>
              </c:numCache>
            </c:numRef>
          </c:cat>
          <c:val>
            <c:numRef>
              <c:f>Sheet1!$B$2:$B$3</c:f>
              <c:numCache>
                <c:formatCode>General</c:formatCode>
                <c:ptCount val="2"/>
                <c:pt idx="0">
                  <c:v>2.335E6</c:v>
                </c:pt>
                <c:pt idx="1">
                  <c:v>2.71E6</c:v>
                </c:pt>
              </c:numCache>
            </c:numRef>
          </c:val>
        </c:ser>
        <c:dLbls>
          <c:showLegendKey val="0"/>
          <c:showVal val="0"/>
          <c:showCatName val="0"/>
          <c:showSerName val="0"/>
          <c:showPercent val="0"/>
          <c:showBubbleSize val="0"/>
        </c:dLbls>
        <c:gapWidth val="150"/>
        <c:axId val="2081832888"/>
        <c:axId val="2081836232"/>
      </c:barChart>
      <c:catAx>
        <c:axId val="2081832888"/>
        <c:scaling>
          <c:orientation val="minMax"/>
        </c:scaling>
        <c:delete val="0"/>
        <c:axPos val="b"/>
        <c:numFmt formatCode="General" sourceLinked="1"/>
        <c:majorTickMark val="out"/>
        <c:minorTickMark val="none"/>
        <c:tickLblPos val="nextTo"/>
        <c:spPr>
          <a:ln w="9525">
            <a:solidFill>
              <a:schemeClr val="tx1"/>
            </a:solidFill>
          </a:ln>
        </c:spPr>
        <c:crossAx val="2081836232"/>
        <c:crosses val="autoZero"/>
        <c:auto val="1"/>
        <c:lblAlgn val="ctr"/>
        <c:lblOffset val="100"/>
        <c:noMultiLvlLbl val="0"/>
      </c:catAx>
      <c:valAx>
        <c:axId val="2081836232"/>
        <c:scaling>
          <c:orientation val="minMax"/>
          <c:min val="0.0"/>
        </c:scaling>
        <c:delete val="0"/>
        <c:axPos val="l"/>
        <c:numFmt formatCode="#,##0" sourceLinked="0"/>
        <c:majorTickMark val="out"/>
        <c:minorTickMark val="none"/>
        <c:tickLblPos val="nextTo"/>
        <c:spPr>
          <a:ln w="9525">
            <a:solidFill>
              <a:schemeClr val="tx1"/>
            </a:solidFill>
          </a:ln>
        </c:spPr>
        <c:crossAx val="2081832888"/>
        <c:crosses val="autoZero"/>
        <c:crossBetween val="between"/>
        <c:majorUnit val="1.0E6"/>
        <c:dispUnits>
          <c:builtInUnit val="millions"/>
        </c:dispUnits>
      </c:valAx>
    </c:plotArea>
    <c:legend>
      <c:legendPos val="r"/>
      <c:layout/>
      <c:overlay val="0"/>
      <c:txPr>
        <a:bodyPr/>
        <a:lstStyle/>
        <a:p>
          <a:pPr>
            <a:defRPr sz="1000" b="1"/>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02443822039"/>
          <c:y val="0.0403669724770642"/>
          <c:w val="0.854110283194467"/>
          <c:h val="0.747713364688475"/>
        </c:manualLayout>
      </c:layout>
      <c:barChart>
        <c:barDir val="col"/>
        <c:grouping val="percentStacked"/>
        <c:varyColors val="0"/>
        <c:ser>
          <c:idx val="0"/>
          <c:order val="0"/>
          <c:tx>
            <c:strRef>
              <c:f>Sheet1!$B$1</c:f>
              <c:strCache>
                <c:ptCount val="1"/>
                <c:pt idx="0">
                  <c:v>0-14 Years</c:v>
                </c:pt>
              </c:strCache>
            </c:strRef>
          </c:tx>
          <c:spPr>
            <a:solidFill>
              <a:srgbClr val="858274"/>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Sheet1!$A$2:$A$7</c:f>
              <c:numCache>
                <c:formatCode>General</c:formatCode>
                <c:ptCount val="6"/>
                <c:pt idx="0">
                  <c:v>2010.0</c:v>
                </c:pt>
                <c:pt idx="1">
                  <c:v>2020.0</c:v>
                </c:pt>
                <c:pt idx="2">
                  <c:v>2030.0</c:v>
                </c:pt>
                <c:pt idx="3">
                  <c:v>2040.0</c:v>
                </c:pt>
                <c:pt idx="4">
                  <c:v>2050.0</c:v>
                </c:pt>
                <c:pt idx="5">
                  <c:v>2060.0</c:v>
                </c:pt>
              </c:numCache>
            </c:numRef>
          </c:cat>
          <c:val>
            <c:numRef>
              <c:f>Sheet1!$B$2:$B$7</c:f>
              <c:numCache>
                <c:formatCode>0%</c:formatCode>
                <c:ptCount val="6"/>
                <c:pt idx="0">
                  <c:v>0.156</c:v>
                </c:pt>
                <c:pt idx="1">
                  <c:v>0.155</c:v>
                </c:pt>
                <c:pt idx="2">
                  <c:v>0.146</c:v>
                </c:pt>
                <c:pt idx="3">
                  <c:v>0.142</c:v>
                </c:pt>
                <c:pt idx="4">
                  <c:v>0.143</c:v>
                </c:pt>
                <c:pt idx="5">
                  <c:v>0.142</c:v>
                </c:pt>
              </c:numCache>
            </c:numRef>
          </c:val>
        </c:ser>
        <c:ser>
          <c:idx val="1"/>
          <c:order val="1"/>
          <c:tx>
            <c:strRef>
              <c:f>Sheet1!$C$1</c:f>
              <c:strCache>
                <c:ptCount val="1"/>
                <c:pt idx="0">
                  <c:v>15-64 Years</c:v>
                </c:pt>
              </c:strCache>
            </c:strRef>
          </c:tx>
          <c:spPr>
            <a:solidFill>
              <a:srgbClr val="ADABA1"/>
            </a:solidFill>
          </c:spPr>
          <c:invertIfNegative val="0"/>
          <c:dLbls>
            <c:showLegendKey val="0"/>
            <c:showVal val="1"/>
            <c:showCatName val="0"/>
            <c:showSerName val="0"/>
            <c:showPercent val="0"/>
            <c:showBubbleSize val="0"/>
            <c:showLeaderLines val="0"/>
          </c:dLbls>
          <c:cat>
            <c:numRef>
              <c:f>Sheet1!$A$2:$A$7</c:f>
              <c:numCache>
                <c:formatCode>General</c:formatCode>
                <c:ptCount val="6"/>
                <c:pt idx="0">
                  <c:v>2010.0</c:v>
                </c:pt>
                <c:pt idx="1">
                  <c:v>2020.0</c:v>
                </c:pt>
                <c:pt idx="2">
                  <c:v>2030.0</c:v>
                </c:pt>
                <c:pt idx="3">
                  <c:v>2040.0</c:v>
                </c:pt>
                <c:pt idx="4">
                  <c:v>2050.0</c:v>
                </c:pt>
                <c:pt idx="5">
                  <c:v>2060.0</c:v>
                </c:pt>
              </c:numCache>
            </c:numRef>
          </c:cat>
          <c:val>
            <c:numRef>
              <c:f>Sheet1!$C$2:$C$7</c:f>
              <c:numCache>
                <c:formatCode>0%</c:formatCode>
                <c:ptCount val="6"/>
                <c:pt idx="0">
                  <c:v>0.67</c:v>
                </c:pt>
                <c:pt idx="1">
                  <c:v>0.642</c:v>
                </c:pt>
                <c:pt idx="2">
                  <c:v>0.615</c:v>
                </c:pt>
                <c:pt idx="3">
                  <c:v>0.589</c:v>
                </c:pt>
                <c:pt idx="4">
                  <c:v>0.57</c:v>
                </c:pt>
                <c:pt idx="5">
                  <c:v>0.562</c:v>
                </c:pt>
              </c:numCache>
            </c:numRef>
          </c:val>
        </c:ser>
        <c:ser>
          <c:idx val="2"/>
          <c:order val="2"/>
          <c:tx>
            <c:strRef>
              <c:f>Sheet1!$D$1</c:f>
              <c:strCache>
                <c:ptCount val="1"/>
                <c:pt idx="0">
                  <c:v>65+ Years</c:v>
                </c:pt>
              </c:strCache>
            </c:strRef>
          </c:tx>
          <c:spPr>
            <a:solidFill>
              <a:schemeClr val="accent1"/>
            </a:solidFill>
          </c:spPr>
          <c:invertIfNegative val="0"/>
          <c:dLbls>
            <c:showLegendKey val="0"/>
            <c:showVal val="1"/>
            <c:showCatName val="0"/>
            <c:showSerName val="0"/>
            <c:showPercent val="0"/>
            <c:showBubbleSize val="0"/>
            <c:showLeaderLines val="0"/>
          </c:dLbls>
          <c:cat>
            <c:numRef>
              <c:f>Sheet1!$A$2:$A$7</c:f>
              <c:numCache>
                <c:formatCode>General</c:formatCode>
                <c:ptCount val="6"/>
                <c:pt idx="0">
                  <c:v>2010.0</c:v>
                </c:pt>
                <c:pt idx="1">
                  <c:v>2020.0</c:v>
                </c:pt>
                <c:pt idx="2">
                  <c:v>2030.0</c:v>
                </c:pt>
                <c:pt idx="3">
                  <c:v>2040.0</c:v>
                </c:pt>
                <c:pt idx="4">
                  <c:v>2050.0</c:v>
                </c:pt>
                <c:pt idx="5">
                  <c:v>2060.0</c:v>
                </c:pt>
              </c:numCache>
            </c:numRef>
          </c:cat>
          <c:val>
            <c:numRef>
              <c:f>Sheet1!$D$2:$D$7</c:f>
              <c:numCache>
                <c:formatCode>0%</c:formatCode>
                <c:ptCount val="6"/>
                <c:pt idx="0">
                  <c:v>0.174</c:v>
                </c:pt>
                <c:pt idx="1">
                  <c:v>0.203</c:v>
                </c:pt>
                <c:pt idx="2">
                  <c:v>0.238</c:v>
                </c:pt>
                <c:pt idx="3">
                  <c:v>0.27</c:v>
                </c:pt>
                <c:pt idx="4">
                  <c:v>0.287</c:v>
                </c:pt>
                <c:pt idx="5">
                  <c:v>0.295</c:v>
                </c:pt>
              </c:numCache>
            </c:numRef>
          </c:val>
        </c:ser>
        <c:dLbls>
          <c:showLegendKey val="0"/>
          <c:showVal val="0"/>
          <c:showCatName val="0"/>
          <c:showSerName val="0"/>
          <c:showPercent val="0"/>
          <c:showBubbleSize val="0"/>
        </c:dLbls>
        <c:gapWidth val="85"/>
        <c:overlap val="100"/>
        <c:serLines>
          <c:spPr>
            <a:ln>
              <a:solidFill>
                <a:schemeClr val="tx1"/>
              </a:solidFill>
              <a:prstDash val="dash"/>
            </a:ln>
          </c:spPr>
        </c:serLines>
        <c:axId val="2127225464"/>
        <c:axId val="2127228808"/>
      </c:barChart>
      <c:catAx>
        <c:axId val="2127225464"/>
        <c:scaling>
          <c:orientation val="minMax"/>
        </c:scaling>
        <c:delete val="0"/>
        <c:axPos val="b"/>
        <c:numFmt formatCode="General" sourceLinked="1"/>
        <c:majorTickMark val="out"/>
        <c:minorTickMark val="none"/>
        <c:tickLblPos val="nextTo"/>
        <c:spPr>
          <a:ln w="9525">
            <a:solidFill>
              <a:schemeClr val="tx1"/>
            </a:solidFill>
          </a:ln>
        </c:spPr>
        <c:txPr>
          <a:bodyPr/>
          <a:lstStyle/>
          <a:p>
            <a:pPr>
              <a:defRPr sz="800"/>
            </a:pPr>
            <a:endParaRPr lang="en-US"/>
          </a:p>
        </c:txPr>
        <c:crossAx val="2127228808"/>
        <c:crosses val="autoZero"/>
        <c:auto val="1"/>
        <c:lblAlgn val="ctr"/>
        <c:lblOffset val="100"/>
        <c:noMultiLvlLbl val="0"/>
      </c:catAx>
      <c:valAx>
        <c:axId val="2127228808"/>
        <c:scaling>
          <c:orientation val="minMax"/>
        </c:scaling>
        <c:delete val="0"/>
        <c:axPos val="l"/>
        <c:numFmt formatCode="0%" sourceLinked="1"/>
        <c:majorTickMark val="out"/>
        <c:minorTickMark val="none"/>
        <c:tickLblPos val="nextTo"/>
        <c:spPr>
          <a:ln>
            <a:solidFill>
              <a:schemeClr val="tx1"/>
            </a:solidFill>
          </a:ln>
        </c:spPr>
        <c:txPr>
          <a:bodyPr/>
          <a:lstStyle/>
          <a:p>
            <a:pPr>
              <a:defRPr sz="800"/>
            </a:pPr>
            <a:endParaRPr lang="en-US"/>
          </a:p>
        </c:txPr>
        <c:crossAx val="2127225464"/>
        <c:crosses val="autoZero"/>
        <c:crossBetween val="between"/>
      </c:valAx>
    </c:plotArea>
    <c:legend>
      <c:legendPos val="b"/>
      <c:layout/>
      <c:overlay val="0"/>
      <c:txPr>
        <a:bodyPr/>
        <a:lstStyle/>
        <a:p>
          <a:pPr>
            <a:defRPr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97561216249605"/>
          <c:y val="0.0456485227131625"/>
          <c:w val="0.871287725907734"/>
          <c:h val="0.698604462835522"/>
        </c:manualLayout>
      </c:layout>
      <c:lineChart>
        <c:grouping val="standard"/>
        <c:varyColors val="0"/>
        <c:ser>
          <c:idx val="0"/>
          <c:order val="0"/>
          <c:tx>
            <c:strRef>
              <c:f>Sheet1!$B$1</c:f>
              <c:strCache>
                <c:ptCount val="1"/>
                <c:pt idx="0">
                  <c:v>Pure Demographic Scenarios</c:v>
                </c:pt>
              </c:strCache>
            </c:strRef>
          </c:tx>
          <c:spPr>
            <a:ln>
              <a:solidFill>
                <a:schemeClr val="accent1"/>
              </a:solidFill>
            </a:ln>
          </c:spPr>
          <c:marker>
            <c:symbol val="none"/>
          </c:marker>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Sheet1!$B$2:$B$12</c:f>
              <c:numCache>
                <c:formatCode>0.0%</c:formatCode>
                <c:ptCount val="11"/>
                <c:pt idx="0">
                  <c:v>0.068</c:v>
                </c:pt>
                <c:pt idx="1">
                  <c:v>0.069</c:v>
                </c:pt>
                <c:pt idx="2">
                  <c:v>0.071</c:v>
                </c:pt>
                <c:pt idx="3">
                  <c:v>0.072</c:v>
                </c:pt>
                <c:pt idx="4">
                  <c:v>0.075</c:v>
                </c:pt>
                <c:pt idx="5">
                  <c:v>0.077</c:v>
                </c:pt>
                <c:pt idx="6">
                  <c:v>0.08</c:v>
                </c:pt>
                <c:pt idx="7">
                  <c:v>0.082</c:v>
                </c:pt>
                <c:pt idx="8">
                  <c:v>0.084</c:v>
                </c:pt>
                <c:pt idx="9">
                  <c:v>0.085</c:v>
                </c:pt>
                <c:pt idx="10">
                  <c:v>0.086</c:v>
                </c:pt>
              </c:numCache>
            </c:numRef>
          </c:val>
          <c:smooth val="0"/>
        </c:ser>
        <c:ser>
          <c:idx val="1"/>
          <c:order val="1"/>
          <c:tx>
            <c:strRef>
              <c:f>Sheet1!$C$1</c:f>
              <c:strCache>
                <c:ptCount val="1"/>
                <c:pt idx="0">
                  <c:v>Constant Health Scenario</c:v>
                </c:pt>
              </c:strCache>
            </c:strRef>
          </c:tx>
          <c:spPr>
            <a:ln>
              <a:solidFill>
                <a:srgbClr val="A6A6A6"/>
              </a:solidFill>
            </a:ln>
          </c:spPr>
          <c:marker>
            <c:symbol val="none"/>
          </c:marker>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Sheet1!$C$2:$C$12</c:f>
              <c:numCache>
                <c:formatCode>0.0%</c:formatCode>
                <c:ptCount val="11"/>
                <c:pt idx="0">
                  <c:v>0.067</c:v>
                </c:pt>
                <c:pt idx="1">
                  <c:v>0.068</c:v>
                </c:pt>
                <c:pt idx="2">
                  <c:v>0.068</c:v>
                </c:pt>
                <c:pt idx="3">
                  <c:v>0.069</c:v>
                </c:pt>
                <c:pt idx="4">
                  <c:v>0.07</c:v>
                </c:pt>
                <c:pt idx="5">
                  <c:v>0.071</c:v>
                </c:pt>
                <c:pt idx="6">
                  <c:v>0.073</c:v>
                </c:pt>
                <c:pt idx="7">
                  <c:v>0.074</c:v>
                </c:pt>
                <c:pt idx="8">
                  <c:v>0.075</c:v>
                </c:pt>
                <c:pt idx="9">
                  <c:v>0.076</c:v>
                </c:pt>
                <c:pt idx="10">
                  <c:v>0.076</c:v>
                </c:pt>
              </c:numCache>
            </c:numRef>
          </c:val>
          <c:smooth val="0"/>
        </c:ser>
        <c:ser>
          <c:idx val="2"/>
          <c:order val="2"/>
          <c:tx>
            <c:strRef>
              <c:f>Sheet1!$D$1</c:f>
              <c:strCache>
                <c:ptCount val="1"/>
                <c:pt idx="0">
                  <c:v>Improved Health Scenario</c:v>
                </c:pt>
              </c:strCache>
            </c:strRef>
          </c:tx>
          <c:spPr>
            <a:ln>
              <a:solidFill>
                <a:schemeClr val="tx2"/>
              </a:solidFill>
            </a:ln>
          </c:spPr>
          <c:marker>
            <c:symbol val="none"/>
          </c:marker>
          <c:cat>
            <c:numRef>
              <c:f>Sheet1!$A$2:$A$12</c:f>
              <c:numCache>
                <c:formatCode>General</c:formatCode>
                <c:ptCount val="11"/>
                <c:pt idx="0">
                  <c:v>2010.0</c:v>
                </c:pt>
                <c:pt idx="1">
                  <c:v>2015.0</c:v>
                </c:pt>
                <c:pt idx="2">
                  <c:v>2020.0</c:v>
                </c:pt>
                <c:pt idx="3">
                  <c:v>2025.0</c:v>
                </c:pt>
                <c:pt idx="4">
                  <c:v>2030.0</c:v>
                </c:pt>
                <c:pt idx="5">
                  <c:v>2035.0</c:v>
                </c:pt>
                <c:pt idx="6">
                  <c:v>2040.0</c:v>
                </c:pt>
                <c:pt idx="7">
                  <c:v>2045.0</c:v>
                </c:pt>
                <c:pt idx="8">
                  <c:v>2050.0</c:v>
                </c:pt>
                <c:pt idx="9">
                  <c:v>2055.0</c:v>
                </c:pt>
                <c:pt idx="10">
                  <c:v>2060.0</c:v>
                </c:pt>
              </c:numCache>
            </c:numRef>
          </c:cat>
          <c:val>
            <c:numRef>
              <c:f>Sheet1!$D$2:$D$12</c:f>
              <c:numCache>
                <c:formatCode>0.0%</c:formatCode>
                <c:ptCount val="11"/>
                <c:pt idx="0">
                  <c:v>0.067</c:v>
                </c:pt>
                <c:pt idx="1">
                  <c:v>0.066</c:v>
                </c:pt>
                <c:pt idx="2">
                  <c:v>0.066</c:v>
                </c:pt>
                <c:pt idx="3">
                  <c:v>0.066</c:v>
                </c:pt>
                <c:pt idx="4">
                  <c:v>0.066</c:v>
                </c:pt>
                <c:pt idx="5">
                  <c:v>0.066</c:v>
                </c:pt>
                <c:pt idx="6">
                  <c:v>0.066</c:v>
                </c:pt>
                <c:pt idx="7">
                  <c:v>0.067</c:v>
                </c:pt>
                <c:pt idx="8">
                  <c:v>0.067</c:v>
                </c:pt>
                <c:pt idx="9">
                  <c:v>0.066</c:v>
                </c:pt>
                <c:pt idx="10">
                  <c:v>0.066</c:v>
                </c:pt>
              </c:numCache>
            </c:numRef>
          </c:val>
          <c:smooth val="0"/>
        </c:ser>
        <c:dLbls>
          <c:showLegendKey val="0"/>
          <c:showVal val="0"/>
          <c:showCatName val="0"/>
          <c:showSerName val="0"/>
          <c:showPercent val="0"/>
          <c:showBubbleSize val="0"/>
        </c:dLbls>
        <c:marker val="1"/>
        <c:smooth val="0"/>
        <c:axId val="2055373144"/>
        <c:axId val="2055366184"/>
      </c:lineChart>
      <c:catAx>
        <c:axId val="2055373144"/>
        <c:scaling>
          <c:orientation val="minMax"/>
        </c:scaling>
        <c:delete val="0"/>
        <c:axPos val="b"/>
        <c:numFmt formatCode="General" sourceLinked="1"/>
        <c:majorTickMark val="out"/>
        <c:minorTickMark val="none"/>
        <c:tickLblPos val="nextTo"/>
        <c:spPr>
          <a:ln>
            <a:solidFill>
              <a:schemeClr val="tx1"/>
            </a:solidFill>
          </a:ln>
        </c:spPr>
        <c:txPr>
          <a:bodyPr/>
          <a:lstStyle/>
          <a:p>
            <a:pPr>
              <a:defRPr sz="800">
                <a:solidFill>
                  <a:schemeClr val="tx1"/>
                </a:solidFill>
              </a:defRPr>
            </a:pPr>
            <a:endParaRPr lang="en-US"/>
          </a:p>
        </c:txPr>
        <c:crossAx val="2055366184"/>
        <c:crosses val="autoZero"/>
        <c:auto val="1"/>
        <c:lblAlgn val="ctr"/>
        <c:lblOffset val="100"/>
        <c:noMultiLvlLbl val="0"/>
      </c:catAx>
      <c:valAx>
        <c:axId val="2055366184"/>
        <c:scaling>
          <c:orientation val="minMax"/>
          <c:max val="0.09"/>
          <c:min val="0.06"/>
        </c:scaling>
        <c:delete val="0"/>
        <c:axPos val="l"/>
        <c:numFmt formatCode="0.0%" sourceLinked="0"/>
        <c:majorTickMark val="out"/>
        <c:minorTickMark val="none"/>
        <c:tickLblPos val="nextTo"/>
        <c:spPr>
          <a:ln>
            <a:solidFill>
              <a:schemeClr val="tx1"/>
            </a:solidFill>
          </a:ln>
        </c:spPr>
        <c:txPr>
          <a:bodyPr/>
          <a:lstStyle/>
          <a:p>
            <a:pPr>
              <a:defRPr sz="800">
                <a:solidFill>
                  <a:schemeClr val="tx1"/>
                </a:solidFill>
              </a:defRPr>
            </a:pPr>
            <a:endParaRPr lang="en-US"/>
          </a:p>
        </c:txPr>
        <c:crossAx val="2055373144"/>
        <c:crosses val="autoZero"/>
        <c:crossBetween val="midCat"/>
        <c:majorUnit val="0.01"/>
      </c:valAx>
    </c:plotArea>
    <c:legend>
      <c:legendPos val="b"/>
      <c:layout>
        <c:manualLayout>
          <c:xMode val="edge"/>
          <c:yMode val="edge"/>
          <c:x val="0.0248425962621069"/>
          <c:y val="0.846459410543902"/>
          <c:w val="0.950201479867861"/>
          <c:h val="0.126271041018452"/>
        </c:manualLayout>
      </c:layout>
      <c:overlay val="0"/>
      <c:txPr>
        <a:bodyPr/>
        <a:lstStyle/>
        <a:p>
          <a:pPr>
            <a:defRPr sz="8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
          <c:y val="0.0"/>
          <c:w val="0.28474833392148"/>
          <c:h val="0.9382125034414"/>
        </c:manualLayout>
      </c:layout>
      <c:pieChart>
        <c:varyColors val="1"/>
        <c:ser>
          <c:idx val="0"/>
          <c:order val="0"/>
          <c:tx>
            <c:strRef>
              <c:f>Sheet1!$B$1</c:f>
              <c:strCache>
                <c:ptCount val="1"/>
                <c:pt idx="0">
                  <c:v>Column1</c:v>
                </c:pt>
              </c:strCache>
            </c:strRef>
          </c:tx>
          <c:spPr>
            <a:solidFill>
              <a:schemeClr val="accent1"/>
            </a:solidFill>
            <a:ln>
              <a:solidFill>
                <a:schemeClr val="bg1"/>
              </a:solidFill>
            </a:ln>
          </c:spPr>
          <c:dPt>
            <c:idx val="1"/>
            <c:bubble3D val="0"/>
            <c:spPr>
              <a:solidFill>
                <a:srgbClr val="858274"/>
              </a:solidFill>
              <a:ln>
                <a:solidFill>
                  <a:schemeClr val="bg1"/>
                </a:solidFill>
              </a:ln>
            </c:spPr>
          </c:dPt>
          <c:dPt>
            <c:idx val="2"/>
            <c:bubble3D val="0"/>
            <c:spPr>
              <a:solidFill>
                <a:schemeClr val="tx2"/>
              </a:solidFill>
              <a:ln>
                <a:solidFill>
                  <a:schemeClr val="bg1"/>
                </a:solidFill>
              </a:ln>
            </c:spPr>
          </c:dPt>
          <c:dPt>
            <c:idx val="3"/>
            <c:bubble3D val="0"/>
            <c:spPr>
              <a:solidFill>
                <a:srgbClr val="ADABA1"/>
              </a:solidFill>
              <a:ln>
                <a:solidFill>
                  <a:schemeClr val="bg1"/>
                </a:solidFill>
              </a:ln>
            </c:spPr>
          </c:dPt>
          <c:dPt>
            <c:idx val="4"/>
            <c:bubble3D val="0"/>
            <c:spPr>
              <a:solidFill>
                <a:srgbClr val="CDD773"/>
              </a:solidFill>
              <a:ln>
                <a:solidFill>
                  <a:schemeClr val="bg1"/>
                </a:solidFill>
              </a:ln>
            </c:spPr>
          </c:dPt>
          <c:dPt>
            <c:idx val="5"/>
            <c:bubble3D val="0"/>
            <c:spPr>
              <a:solidFill>
                <a:srgbClr val="ADABA1"/>
              </a:solidFill>
              <a:ln>
                <a:solidFill>
                  <a:schemeClr val="bg1"/>
                </a:solidFill>
              </a:ln>
            </c:spPr>
          </c:dPt>
          <c:dPt>
            <c:idx val="6"/>
            <c:bubble3D val="0"/>
            <c:spPr>
              <a:solidFill>
                <a:srgbClr val="ADABA1"/>
              </a:solidFill>
              <a:ln>
                <a:solidFill>
                  <a:schemeClr val="bg1"/>
                </a:solidFill>
              </a:ln>
            </c:spPr>
          </c:dPt>
          <c:dPt>
            <c:idx val="7"/>
            <c:bubble3D val="0"/>
            <c:spPr>
              <a:solidFill>
                <a:srgbClr val="ADABA1"/>
              </a:solidFill>
              <a:ln>
                <a:solidFill>
                  <a:schemeClr val="bg1"/>
                </a:solidFill>
              </a:ln>
            </c:spPr>
          </c:dPt>
          <c:dLbls>
            <c:dLbl>
              <c:idx val="1"/>
              <c:numFmt formatCode="0%" sourceLinked="0"/>
              <c:spPr/>
              <c:txPr>
                <a:bodyPr/>
                <a:lstStyle/>
                <a:p>
                  <a:pPr>
                    <a:defRPr sz="800">
                      <a:solidFill>
                        <a:schemeClr val="bg1"/>
                      </a:solidFill>
                    </a:defRPr>
                  </a:pPr>
                  <a:endParaRPr lang="en-US"/>
                </a:p>
              </c:txPr>
              <c:dLblPos val="inEnd"/>
              <c:showLegendKey val="0"/>
              <c:showVal val="1"/>
              <c:showCatName val="0"/>
              <c:showSerName val="0"/>
              <c:showPercent val="0"/>
              <c:showBubbleSize val="0"/>
            </c:dLbl>
            <c:dLbl>
              <c:idx val="2"/>
              <c:numFmt formatCode="0%" sourceLinked="0"/>
              <c:spPr/>
              <c:txPr>
                <a:bodyPr/>
                <a:lstStyle/>
                <a:p>
                  <a:pPr>
                    <a:defRPr sz="800">
                      <a:solidFill>
                        <a:schemeClr val="bg1"/>
                      </a:solidFill>
                    </a:defRPr>
                  </a:pPr>
                  <a:endParaRPr lang="en-US"/>
                </a:p>
              </c:txPr>
              <c:dLblPos val="inEnd"/>
              <c:showLegendKey val="0"/>
              <c:showVal val="1"/>
              <c:showCatName val="0"/>
              <c:showSerName val="0"/>
              <c:showPercent val="0"/>
              <c:showBubbleSize val="0"/>
            </c:dLbl>
            <c:numFmt formatCode="0%" sourceLinked="0"/>
            <c:txPr>
              <a:bodyPr/>
              <a:lstStyle/>
              <a:p>
                <a:pPr>
                  <a:defRPr sz="800"/>
                </a:pPr>
                <a:endParaRPr lang="en-US"/>
              </a:p>
            </c:txPr>
            <c:dLblPos val="inEnd"/>
            <c:showLegendKey val="0"/>
            <c:showVal val="1"/>
            <c:showCatName val="0"/>
            <c:showSerName val="0"/>
            <c:showPercent val="0"/>
            <c:showBubbleSize val="0"/>
            <c:showLeaderLines val="0"/>
          </c:dLbls>
          <c:cat>
            <c:strRef>
              <c:f>Sheet1!$A$2:$A$6</c:f>
              <c:strCache>
                <c:ptCount val="5"/>
                <c:pt idx="0">
                  <c:v>Mental Health</c:v>
                </c:pt>
                <c:pt idx="1">
                  <c:v>Chronic respiratory diseases</c:v>
                </c:pt>
                <c:pt idx="2">
                  <c:v>Cardiovascular diseases</c:v>
                </c:pt>
                <c:pt idx="3">
                  <c:v>Cancer</c:v>
                </c:pt>
                <c:pt idx="4">
                  <c:v>Diabetes</c:v>
                </c:pt>
              </c:strCache>
            </c:strRef>
          </c:cat>
          <c:val>
            <c:numRef>
              <c:f>Sheet1!$B$2:$B$6</c:f>
              <c:numCache>
                <c:formatCode>0.0%</c:formatCode>
                <c:ptCount val="5"/>
                <c:pt idx="0">
                  <c:v>0.35</c:v>
                </c:pt>
                <c:pt idx="1">
                  <c:v>0.1</c:v>
                </c:pt>
                <c:pt idx="2">
                  <c:v>0.33</c:v>
                </c:pt>
                <c:pt idx="3">
                  <c:v>0.18</c:v>
                </c:pt>
                <c:pt idx="4">
                  <c:v>0.04</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462012868927044"/>
          <c:y val="0.0"/>
          <c:w val="0.519497141064695"/>
          <c:h val="0.7051328313567"/>
        </c:manualLayout>
      </c:layout>
      <c:overlay val="0"/>
      <c:txPr>
        <a:bodyPr/>
        <a:lstStyle/>
        <a:p>
          <a:pPr>
            <a:defRPr sz="10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87943904932"/>
          <c:y val="0.126587786542236"/>
          <c:w val="0.837683930678338"/>
          <c:h val="0.495158657585055"/>
        </c:manualLayout>
      </c:layout>
      <c:barChart>
        <c:barDir val="col"/>
        <c:grouping val="stacked"/>
        <c:varyColors val="0"/>
        <c:ser>
          <c:idx val="0"/>
          <c:order val="0"/>
          <c:tx>
            <c:strRef>
              <c:f>Sheet1!$B$1</c:f>
              <c:strCache>
                <c:ptCount val="1"/>
                <c:pt idx="0">
                  <c:v>Column1</c:v>
                </c:pt>
              </c:strCache>
            </c:strRef>
          </c:tx>
          <c:spPr>
            <a:solidFill>
              <a:schemeClr val="tx2"/>
            </a:solidFill>
          </c:spPr>
          <c:invertIfNegative val="0"/>
          <c:dPt>
            <c:idx val="5"/>
            <c:invertIfNegative val="0"/>
            <c:bubble3D val="0"/>
            <c:spPr>
              <a:solidFill>
                <a:schemeClr val="accent1"/>
              </a:solidFill>
            </c:spPr>
          </c:dPt>
          <c:dLbls>
            <c:dLbl>
              <c:idx val="0"/>
              <c:layout>
                <c:manualLayout>
                  <c:x val="0.00316030271165982"/>
                  <c:y val="-0.0874007826290906"/>
                </c:manualLayout>
              </c:layout>
              <c:showLegendKey val="0"/>
              <c:showVal val="1"/>
              <c:showCatName val="0"/>
              <c:showSerName val="0"/>
              <c:showPercent val="0"/>
              <c:showBubbleSize val="0"/>
            </c:dLbl>
            <c:dLbl>
              <c:idx val="1"/>
              <c:layout>
                <c:manualLayout>
                  <c:x val="-3.37350844540972E-7"/>
                  <c:y val="-0.107420163191744"/>
                </c:manualLayout>
              </c:layout>
              <c:showLegendKey val="0"/>
              <c:showVal val="1"/>
              <c:showCatName val="0"/>
              <c:showSerName val="0"/>
              <c:showPercent val="0"/>
              <c:showBubbleSize val="0"/>
            </c:dLbl>
            <c:dLbl>
              <c:idx val="2"/>
              <c:layout>
                <c:manualLayout>
                  <c:x val="0.0"/>
                  <c:y val="-0.167057055388907"/>
                </c:manualLayout>
              </c:layout>
              <c:showLegendKey val="0"/>
              <c:showVal val="1"/>
              <c:showCatName val="0"/>
              <c:showSerName val="0"/>
              <c:showPercent val="0"/>
              <c:showBubbleSize val="0"/>
            </c:dLbl>
            <c:dLbl>
              <c:idx val="3"/>
              <c:layout>
                <c:manualLayout>
                  <c:x val="0.0"/>
                  <c:y val="-0.268849757434359"/>
                </c:manualLayout>
              </c:layout>
              <c:showLegendKey val="0"/>
              <c:showVal val="1"/>
              <c:showCatName val="0"/>
              <c:showSerName val="0"/>
              <c:showPercent val="0"/>
              <c:showBubbleSize val="0"/>
            </c:dLbl>
            <c:dLbl>
              <c:idx val="4"/>
              <c:layout>
                <c:manualLayout>
                  <c:x val="0.0"/>
                  <c:y val="-0.220704643928452"/>
                </c:manualLayout>
              </c:layout>
              <c:showLegendKey val="0"/>
              <c:showVal val="1"/>
              <c:showCatName val="0"/>
              <c:showSerName val="0"/>
              <c:showPercent val="0"/>
              <c:showBubbleSize val="0"/>
            </c:dLbl>
            <c:dLbl>
              <c:idx val="5"/>
              <c:layout>
                <c:manualLayout>
                  <c:x val="0.0"/>
                  <c:y val="-0.175684954758113"/>
                </c:manualLayout>
              </c:layout>
              <c:showLegendKey val="0"/>
              <c:showVal val="1"/>
              <c:showCatName val="0"/>
              <c:showSerName val="0"/>
              <c:showPercent val="0"/>
              <c:showBubbleSize val="0"/>
            </c:dLbl>
            <c:dLbl>
              <c:idx val="6"/>
              <c:layout>
                <c:manualLayout>
                  <c:x val="0.0"/>
                  <c:y val="-0.084375"/>
                </c:manualLayout>
              </c:layout>
              <c:showLegendKey val="0"/>
              <c:showVal val="1"/>
              <c:showCatName val="0"/>
              <c:showSerName val="0"/>
              <c:showPercent val="0"/>
              <c:showBubbleSize val="0"/>
            </c:dLbl>
            <c:dLbl>
              <c:idx val="7"/>
              <c:layout>
                <c:manualLayout>
                  <c:x val="0.0"/>
                  <c:y val="-0.0812500000000001"/>
                </c:manualLayout>
              </c:layout>
              <c:showLegendKey val="0"/>
              <c:showVal val="1"/>
              <c:showCatName val="0"/>
              <c:showSerName val="0"/>
              <c:showPercent val="0"/>
              <c:showBubbleSize val="0"/>
            </c:dLbl>
            <c:dLbl>
              <c:idx val="8"/>
              <c:layout>
                <c:manualLayout>
                  <c:x val="0.0"/>
                  <c:y val="-0.0781249999999999"/>
                </c:manualLayout>
              </c:layout>
              <c:showLegendKey val="0"/>
              <c:showVal val="1"/>
              <c:showCatName val="0"/>
              <c:showSerName val="0"/>
              <c:showPercent val="0"/>
              <c:showBubbleSize val="0"/>
            </c:dLbl>
            <c:dLbl>
              <c:idx val="9"/>
              <c:layout>
                <c:manualLayout>
                  <c:x val="-5.79436983954271E-17"/>
                  <c:y val="-0.071875"/>
                </c:manualLayout>
              </c:layout>
              <c:showLegendKey val="0"/>
              <c:showVal val="1"/>
              <c:showCatName val="0"/>
              <c:showSerName val="0"/>
              <c:showPercent val="0"/>
              <c:showBubbleSize val="0"/>
            </c:dLbl>
            <c:dLbl>
              <c:idx val="10"/>
              <c:layout>
                <c:manualLayout>
                  <c:x val="0.0"/>
                  <c:y val="-0.071875"/>
                </c:manualLayout>
              </c:layout>
              <c:showLegendKey val="0"/>
              <c:showVal val="1"/>
              <c:showCatName val="0"/>
              <c:showSerName val="0"/>
              <c:showPercent val="0"/>
              <c:showBubbleSize val="0"/>
            </c:dLbl>
            <c:dLbl>
              <c:idx val="11"/>
              <c:layout>
                <c:manualLayout>
                  <c:x val="0.0"/>
                  <c:y val="-0.0718750000000001"/>
                </c:manualLayout>
              </c:layout>
              <c:showLegendKey val="0"/>
              <c:showVal val="1"/>
              <c:showCatName val="0"/>
              <c:showSerName val="0"/>
              <c:showPercent val="0"/>
              <c:showBubbleSize val="0"/>
            </c:dLbl>
            <c:dLbl>
              <c:idx val="12"/>
              <c:layout>
                <c:manualLayout>
                  <c:x val="0.0"/>
                  <c:y val="-0.0656249999999999"/>
                </c:manualLayout>
              </c:layout>
              <c:showLegendKey val="0"/>
              <c:showVal val="1"/>
              <c:showCatName val="0"/>
              <c:showSerName val="0"/>
              <c:showPercent val="0"/>
              <c:showBubbleSize val="0"/>
            </c:dLbl>
            <c:dLbl>
              <c:idx val="13"/>
              <c:layout>
                <c:manualLayout>
                  <c:x val="0.0"/>
                  <c:y val="-0.05"/>
                </c:manualLayout>
              </c:layout>
              <c:showLegendKey val="0"/>
              <c:showVal val="1"/>
              <c:showCatName val="0"/>
              <c:showSerName val="0"/>
              <c:showPercent val="0"/>
              <c:showBubbleSize val="0"/>
            </c:dLbl>
            <c:dLbl>
              <c:idx val="14"/>
              <c:layout>
                <c:manualLayout>
                  <c:x val="0.0"/>
                  <c:y val="-0.05"/>
                </c:manualLayout>
              </c:layout>
              <c:showLegendKey val="0"/>
              <c:showVal val="1"/>
              <c:showCatName val="0"/>
              <c:showSerName val="0"/>
              <c:showPercent val="0"/>
              <c:showBubbleSize val="0"/>
            </c:dLbl>
            <c:dLbl>
              <c:idx val="15"/>
              <c:layout>
                <c:manualLayout>
                  <c:x val="0.0"/>
                  <c:y val="-0.0375"/>
                </c:manualLayout>
              </c:layout>
              <c:showLegendKey val="0"/>
              <c:showVal val="1"/>
              <c:showCatName val="0"/>
              <c:showSerName val="0"/>
              <c:showPercent val="0"/>
              <c:showBubbleSize val="0"/>
            </c:dLbl>
            <c:dLbl>
              <c:idx val="16"/>
              <c:layout>
                <c:manualLayout>
                  <c:x val="0.0"/>
                  <c:y val="-0.0375"/>
                </c:manualLayout>
              </c:layout>
              <c:showLegendKey val="0"/>
              <c:showVal val="1"/>
              <c:showCatName val="0"/>
              <c:showSerName val="0"/>
              <c:showPercent val="0"/>
              <c:showBubbleSize val="0"/>
            </c:dLbl>
            <c:dLbl>
              <c:idx val="17"/>
              <c:layout>
                <c:manualLayout>
                  <c:x val="0.0"/>
                  <c:y val="-0.040625"/>
                </c:manualLayout>
              </c:layout>
              <c:showLegendKey val="0"/>
              <c:showVal val="1"/>
              <c:showCatName val="0"/>
              <c:showSerName val="0"/>
              <c:showPercent val="0"/>
              <c:showBubbleSize val="0"/>
            </c:dLbl>
            <c:dLbl>
              <c:idx val="18"/>
              <c:layout>
                <c:manualLayout>
                  <c:x val="0.0"/>
                  <c:y val="-0.034375"/>
                </c:manualLayout>
              </c:layout>
              <c:showLegendKey val="0"/>
              <c:showVal val="1"/>
              <c:showCatName val="0"/>
              <c:showSerName val="0"/>
              <c:showPercent val="0"/>
              <c:showBubbleSize val="0"/>
            </c:dLbl>
            <c:numFmt formatCode="0%" sourceLinked="0"/>
            <c:txPr>
              <a:bodyPr/>
              <a:lstStyle/>
              <a:p>
                <a:pPr>
                  <a:defRPr sz="800"/>
                </a:pPr>
                <a:endParaRPr lang="en-US"/>
              </a:p>
            </c:txPr>
            <c:showLegendKey val="0"/>
            <c:showVal val="1"/>
            <c:showCatName val="0"/>
            <c:showSerName val="0"/>
            <c:showPercent val="0"/>
            <c:showBubbleSize val="0"/>
            <c:showLeaderLines val="0"/>
          </c:dLbls>
          <c:cat>
            <c:strRef>
              <c:f>Sheet1!$A$2:$A$7</c:f>
              <c:strCache>
                <c:ptCount val="6"/>
                <c:pt idx="0">
                  <c:v>15-24</c:v>
                </c:pt>
                <c:pt idx="1">
                  <c:v>25-34</c:v>
                </c:pt>
                <c:pt idx="2">
                  <c:v>35-44</c:v>
                </c:pt>
                <c:pt idx="3">
                  <c:v>45-54</c:v>
                </c:pt>
                <c:pt idx="4">
                  <c:v>55-64</c:v>
                </c:pt>
                <c:pt idx="5">
                  <c:v>Average</c:v>
                </c:pt>
              </c:strCache>
            </c:strRef>
          </c:cat>
          <c:val>
            <c:numRef>
              <c:f>Sheet1!$B$2:$B$7</c:f>
              <c:numCache>
                <c:formatCode>0%</c:formatCode>
                <c:ptCount val="6"/>
                <c:pt idx="0">
                  <c:v>0.02</c:v>
                </c:pt>
                <c:pt idx="1">
                  <c:v>0.04</c:v>
                </c:pt>
                <c:pt idx="2">
                  <c:v>0.09</c:v>
                </c:pt>
                <c:pt idx="3">
                  <c:v>0.18</c:v>
                </c:pt>
                <c:pt idx="4">
                  <c:v>0.13</c:v>
                </c:pt>
                <c:pt idx="5">
                  <c:v>0.1</c:v>
                </c:pt>
              </c:numCache>
            </c:numRef>
          </c:val>
        </c:ser>
        <c:dLbls>
          <c:showLegendKey val="0"/>
          <c:showVal val="0"/>
          <c:showCatName val="0"/>
          <c:showSerName val="0"/>
          <c:showPercent val="0"/>
          <c:showBubbleSize val="0"/>
        </c:dLbls>
        <c:gapWidth val="150"/>
        <c:overlap val="100"/>
        <c:axId val="2132222776"/>
        <c:axId val="2132212792"/>
      </c:barChart>
      <c:catAx>
        <c:axId val="2132222776"/>
        <c:scaling>
          <c:orientation val="minMax"/>
        </c:scaling>
        <c:delete val="0"/>
        <c:axPos val="b"/>
        <c:majorTickMark val="out"/>
        <c:minorTickMark val="none"/>
        <c:tickLblPos val="nextTo"/>
        <c:spPr>
          <a:ln>
            <a:solidFill>
              <a:schemeClr val="tx1"/>
            </a:solidFill>
          </a:ln>
        </c:spPr>
        <c:txPr>
          <a:bodyPr rot="-5400000" vert="horz"/>
          <a:lstStyle/>
          <a:p>
            <a:pPr>
              <a:defRPr sz="900"/>
            </a:pPr>
            <a:endParaRPr lang="en-US"/>
          </a:p>
        </c:txPr>
        <c:crossAx val="2132212792"/>
        <c:crosses val="autoZero"/>
        <c:auto val="1"/>
        <c:lblAlgn val="ctr"/>
        <c:lblOffset val="100"/>
        <c:noMultiLvlLbl val="0"/>
      </c:catAx>
      <c:valAx>
        <c:axId val="2132212792"/>
        <c:scaling>
          <c:orientation val="minMax"/>
          <c:max val="0.2"/>
        </c:scaling>
        <c:delete val="0"/>
        <c:axPos val="l"/>
        <c:numFmt formatCode="0%" sourceLinked="0"/>
        <c:majorTickMark val="out"/>
        <c:minorTickMark val="none"/>
        <c:tickLblPos val="nextTo"/>
        <c:spPr>
          <a:ln>
            <a:solidFill>
              <a:schemeClr val="tx1"/>
            </a:solidFill>
          </a:ln>
        </c:spPr>
        <c:crossAx val="2132222776"/>
        <c:crosses val="autoZero"/>
        <c:crossBetween val="between"/>
        <c:majorUnit val="0.05"/>
      </c:valAx>
    </c:plotArea>
    <c:plotVisOnly val="1"/>
    <c:dispBlanksAs val="gap"/>
    <c:showDLblsOverMax val="0"/>
  </c:chart>
  <c:txPr>
    <a:bodyPr/>
    <a:lstStyle/>
    <a:p>
      <a:pPr>
        <a:defRPr sz="1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5D032-44B4-C74D-ABF5-36576497AFC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GB"/>
        </a:p>
      </dgm:t>
    </dgm:pt>
    <dgm:pt modelId="{EAB0B86F-F204-C448-B243-ABF1BBE03EDA}">
      <dgm:prSet phldrT="[Text]"/>
      <dgm:spPr/>
      <dgm:t>
        <a:bodyPr/>
        <a:lstStyle/>
        <a:p>
          <a:r>
            <a:rPr lang="en-GB" dirty="0" smtClean="0">
              <a:solidFill>
                <a:srgbClr val="7F7F7F"/>
              </a:solidFill>
            </a:rPr>
            <a:t>Poor access to medicines</a:t>
          </a:r>
          <a:endParaRPr lang="en-GB" dirty="0">
            <a:solidFill>
              <a:srgbClr val="7F7F7F"/>
            </a:solidFill>
          </a:endParaRPr>
        </a:p>
      </dgm:t>
    </dgm:pt>
    <dgm:pt modelId="{F23242F4-0A79-2042-B3D1-6A3DE3303938}" type="parTrans" cxnId="{54B47FD3-C607-6342-8C08-6D05AE758823}">
      <dgm:prSet/>
      <dgm:spPr/>
      <dgm:t>
        <a:bodyPr/>
        <a:lstStyle/>
        <a:p>
          <a:endParaRPr lang="en-GB">
            <a:solidFill>
              <a:srgbClr val="7F7F7F"/>
            </a:solidFill>
          </a:endParaRPr>
        </a:p>
      </dgm:t>
    </dgm:pt>
    <dgm:pt modelId="{F6C74BDB-BDAF-4240-9705-BC996D3585C4}" type="sibTrans" cxnId="{54B47FD3-C607-6342-8C08-6D05AE758823}">
      <dgm:prSet/>
      <dgm:spPr>
        <a:solidFill>
          <a:srgbClr val="FF0000"/>
        </a:solidFill>
      </dgm:spPr>
      <dgm:t>
        <a:bodyPr/>
        <a:lstStyle/>
        <a:p>
          <a:endParaRPr lang="en-GB">
            <a:solidFill>
              <a:srgbClr val="7F7F7F"/>
            </a:solidFill>
          </a:endParaRPr>
        </a:p>
      </dgm:t>
    </dgm:pt>
    <dgm:pt modelId="{FF2D8A02-F00D-2441-92FE-467B15366F60}">
      <dgm:prSet phldrT="[Text]"/>
      <dgm:spPr/>
      <dgm:t>
        <a:bodyPr/>
        <a:lstStyle/>
        <a:p>
          <a:r>
            <a:rPr lang="en-GB" dirty="0" smtClean="0">
              <a:solidFill>
                <a:srgbClr val="7F7F7F"/>
              </a:solidFill>
            </a:rPr>
            <a:t>Worse health outcomes</a:t>
          </a:r>
          <a:endParaRPr lang="en-GB" dirty="0">
            <a:solidFill>
              <a:srgbClr val="7F7F7F"/>
            </a:solidFill>
          </a:endParaRPr>
        </a:p>
      </dgm:t>
    </dgm:pt>
    <dgm:pt modelId="{04F926AA-8CDF-4948-B8D0-C18AA39441B2}" type="parTrans" cxnId="{71DA6AA7-75DC-D44F-BED4-E25400F4ECE7}">
      <dgm:prSet/>
      <dgm:spPr/>
      <dgm:t>
        <a:bodyPr/>
        <a:lstStyle/>
        <a:p>
          <a:endParaRPr lang="en-GB">
            <a:solidFill>
              <a:srgbClr val="7F7F7F"/>
            </a:solidFill>
          </a:endParaRPr>
        </a:p>
      </dgm:t>
    </dgm:pt>
    <dgm:pt modelId="{C703D07D-0F8F-C148-8262-6D0FD98F03B9}" type="sibTrans" cxnId="{71DA6AA7-75DC-D44F-BED4-E25400F4ECE7}">
      <dgm:prSet/>
      <dgm:spPr>
        <a:solidFill>
          <a:srgbClr val="FF0000"/>
        </a:solidFill>
      </dgm:spPr>
      <dgm:t>
        <a:bodyPr/>
        <a:lstStyle/>
        <a:p>
          <a:endParaRPr lang="en-GB">
            <a:solidFill>
              <a:srgbClr val="7F7F7F"/>
            </a:solidFill>
          </a:endParaRPr>
        </a:p>
      </dgm:t>
    </dgm:pt>
    <dgm:pt modelId="{A876311A-BAC6-A54B-81DF-9199B1E1B01A}">
      <dgm:prSet phldrT="[Text]"/>
      <dgm:spPr/>
      <dgm:t>
        <a:bodyPr/>
        <a:lstStyle/>
        <a:p>
          <a:r>
            <a:rPr lang="en-GB" dirty="0" smtClean="0">
              <a:solidFill>
                <a:srgbClr val="7F7F7F"/>
              </a:solidFill>
            </a:rPr>
            <a:t>Industry retreats from Europe</a:t>
          </a:r>
          <a:endParaRPr lang="en-GB" dirty="0">
            <a:solidFill>
              <a:srgbClr val="7F7F7F"/>
            </a:solidFill>
          </a:endParaRPr>
        </a:p>
      </dgm:t>
    </dgm:pt>
    <dgm:pt modelId="{D6AD1C60-8BE2-FE41-9DD4-3B47C8C0E9EB}" type="parTrans" cxnId="{C4A8B0A0-085E-3C4C-846B-27D22AEA6CB5}">
      <dgm:prSet/>
      <dgm:spPr/>
      <dgm:t>
        <a:bodyPr/>
        <a:lstStyle/>
        <a:p>
          <a:endParaRPr lang="en-GB">
            <a:solidFill>
              <a:srgbClr val="7F7F7F"/>
            </a:solidFill>
          </a:endParaRPr>
        </a:p>
      </dgm:t>
    </dgm:pt>
    <dgm:pt modelId="{DF853E0E-2509-6241-9649-6597C0104BF3}" type="sibTrans" cxnId="{C4A8B0A0-085E-3C4C-846B-27D22AEA6CB5}">
      <dgm:prSet/>
      <dgm:spPr>
        <a:solidFill>
          <a:srgbClr val="FF0000"/>
        </a:solidFill>
      </dgm:spPr>
      <dgm:t>
        <a:bodyPr/>
        <a:lstStyle/>
        <a:p>
          <a:endParaRPr lang="en-GB">
            <a:solidFill>
              <a:srgbClr val="7F7F7F"/>
            </a:solidFill>
          </a:endParaRPr>
        </a:p>
      </dgm:t>
    </dgm:pt>
    <dgm:pt modelId="{8120ABC1-EB76-2A4A-93B1-1A97C7D5945E}">
      <dgm:prSet phldrT="[Text]"/>
      <dgm:spPr/>
      <dgm:t>
        <a:bodyPr/>
        <a:lstStyle/>
        <a:p>
          <a:r>
            <a:rPr lang="en-GB" dirty="0" smtClean="0">
              <a:solidFill>
                <a:srgbClr val="7F7F7F"/>
              </a:solidFill>
            </a:rPr>
            <a:t>Focus on cost containment</a:t>
          </a:r>
          <a:endParaRPr lang="en-GB" dirty="0">
            <a:solidFill>
              <a:srgbClr val="7F7F7F"/>
            </a:solidFill>
          </a:endParaRPr>
        </a:p>
      </dgm:t>
    </dgm:pt>
    <dgm:pt modelId="{4B3426CA-BBCC-B24C-8D6C-7918881A3CA0}" type="parTrans" cxnId="{C68F0F17-E1DE-F54B-A0F5-D773E89BD4CD}">
      <dgm:prSet/>
      <dgm:spPr/>
      <dgm:t>
        <a:bodyPr/>
        <a:lstStyle/>
        <a:p>
          <a:endParaRPr lang="en-GB">
            <a:solidFill>
              <a:srgbClr val="7F7F7F"/>
            </a:solidFill>
          </a:endParaRPr>
        </a:p>
      </dgm:t>
    </dgm:pt>
    <dgm:pt modelId="{693E7F24-6365-CE4C-8986-5A12BA125DC8}" type="sibTrans" cxnId="{C68F0F17-E1DE-F54B-A0F5-D773E89BD4CD}">
      <dgm:prSet/>
      <dgm:spPr>
        <a:solidFill>
          <a:srgbClr val="FF0000"/>
        </a:solidFill>
      </dgm:spPr>
      <dgm:t>
        <a:bodyPr/>
        <a:lstStyle/>
        <a:p>
          <a:endParaRPr lang="en-GB">
            <a:solidFill>
              <a:srgbClr val="7F7F7F"/>
            </a:solidFill>
          </a:endParaRPr>
        </a:p>
      </dgm:t>
    </dgm:pt>
    <dgm:pt modelId="{CD195609-9A86-A240-B321-DABBBE1DFA3A}" type="pres">
      <dgm:prSet presAssocID="{FF25D032-44B4-C74D-ABF5-36576497AFCC}" presName="cycle" presStyleCnt="0">
        <dgm:presLayoutVars>
          <dgm:dir/>
          <dgm:resizeHandles val="exact"/>
        </dgm:presLayoutVars>
      </dgm:prSet>
      <dgm:spPr/>
      <dgm:t>
        <a:bodyPr/>
        <a:lstStyle/>
        <a:p>
          <a:endParaRPr lang="en-GB"/>
        </a:p>
      </dgm:t>
    </dgm:pt>
    <dgm:pt modelId="{EC9FA0BB-72DB-1E4F-B5DD-AF0C48D3489D}" type="pres">
      <dgm:prSet presAssocID="{EAB0B86F-F204-C448-B243-ABF1BBE03EDA}" presName="dummy" presStyleCnt="0"/>
      <dgm:spPr/>
    </dgm:pt>
    <dgm:pt modelId="{1D885536-868E-3240-9328-88DAC322448D}" type="pres">
      <dgm:prSet presAssocID="{EAB0B86F-F204-C448-B243-ABF1BBE03EDA}" presName="node" presStyleLbl="revTx" presStyleIdx="0" presStyleCnt="4">
        <dgm:presLayoutVars>
          <dgm:bulletEnabled val="1"/>
        </dgm:presLayoutVars>
      </dgm:prSet>
      <dgm:spPr/>
      <dgm:t>
        <a:bodyPr/>
        <a:lstStyle/>
        <a:p>
          <a:endParaRPr lang="en-GB"/>
        </a:p>
      </dgm:t>
    </dgm:pt>
    <dgm:pt modelId="{CC361182-E7D1-974D-9960-BFCCF6D4DD2C}" type="pres">
      <dgm:prSet presAssocID="{F6C74BDB-BDAF-4240-9705-BC996D3585C4}" presName="sibTrans" presStyleLbl="node1" presStyleIdx="0" presStyleCnt="4" custAng="0"/>
      <dgm:spPr/>
      <dgm:t>
        <a:bodyPr/>
        <a:lstStyle/>
        <a:p>
          <a:endParaRPr lang="en-GB"/>
        </a:p>
      </dgm:t>
    </dgm:pt>
    <dgm:pt modelId="{2C06B48C-1143-9345-ACF2-3AB56C02A725}" type="pres">
      <dgm:prSet presAssocID="{FF2D8A02-F00D-2441-92FE-467B15366F60}" presName="dummy" presStyleCnt="0"/>
      <dgm:spPr/>
    </dgm:pt>
    <dgm:pt modelId="{0661D349-1727-704F-8200-07AAC80BD975}" type="pres">
      <dgm:prSet presAssocID="{FF2D8A02-F00D-2441-92FE-467B15366F60}" presName="node" presStyleLbl="revTx" presStyleIdx="1" presStyleCnt="4">
        <dgm:presLayoutVars>
          <dgm:bulletEnabled val="1"/>
        </dgm:presLayoutVars>
      </dgm:prSet>
      <dgm:spPr/>
      <dgm:t>
        <a:bodyPr/>
        <a:lstStyle/>
        <a:p>
          <a:endParaRPr lang="en-GB"/>
        </a:p>
      </dgm:t>
    </dgm:pt>
    <dgm:pt modelId="{FCE41EB6-3AC9-BA49-9C11-8B5C42E59938}" type="pres">
      <dgm:prSet presAssocID="{C703D07D-0F8F-C148-8262-6D0FD98F03B9}" presName="sibTrans" presStyleLbl="node1" presStyleIdx="1" presStyleCnt="4"/>
      <dgm:spPr/>
      <dgm:t>
        <a:bodyPr/>
        <a:lstStyle/>
        <a:p>
          <a:endParaRPr lang="en-GB"/>
        </a:p>
      </dgm:t>
    </dgm:pt>
    <dgm:pt modelId="{13613BED-B598-F641-8505-822610C6117E}" type="pres">
      <dgm:prSet presAssocID="{A876311A-BAC6-A54B-81DF-9199B1E1B01A}" presName="dummy" presStyleCnt="0"/>
      <dgm:spPr/>
    </dgm:pt>
    <dgm:pt modelId="{4329F368-48F0-6241-8AAA-B4531B422155}" type="pres">
      <dgm:prSet presAssocID="{A876311A-BAC6-A54B-81DF-9199B1E1B01A}" presName="node" presStyleLbl="revTx" presStyleIdx="2" presStyleCnt="4">
        <dgm:presLayoutVars>
          <dgm:bulletEnabled val="1"/>
        </dgm:presLayoutVars>
      </dgm:prSet>
      <dgm:spPr/>
      <dgm:t>
        <a:bodyPr/>
        <a:lstStyle/>
        <a:p>
          <a:endParaRPr lang="en-GB"/>
        </a:p>
      </dgm:t>
    </dgm:pt>
    <dgm:pt modelId="{6380A322-DD3E-7C4A-BD8C-9E8519ED9151}" type="pres">
      <dgm:prSet presAssocID="{DF853E0E-2509-6241-9649-6597C0104BF3}" presName="sibTrans" presStyleLbl="node1" presStyleIdx="2" presStyleCnt="4"/>
      <dgm:spPr/>
      <dgm:t>
        <a:bodyPr/>
        <a:lstStyle/>
        <a:p>
          <a:endParaRPr lang="en-GB"/>
        </a:p>
      </dgm:t>
    </dgm:pt>
    <dgm:pt modelId="{58D1C4E8-238D-344E-AF3E-FC50D66AC16E}" type="pres">
      <dgm:prSet presAssocID="{8120ABC1-EB76-2A4A-93B1-1A97C7D5945E}" presName="dummy" presStyleCnt="0"/>
      <dgm:spPr/>
    </dgm:pt>
    <dgm:pt modelId="{F7CFBF77-17E8-174D-A789-7155A574EF30}" type="pres">
      <dgm:prSet presAssocID="{8120ABC1-EB76-2A4A-93B1-1A97C7D5945E}" presName="node" presStyleLbl="revTx" presStyleIdx="3" presStyleCnt="4">
        <dgm:presLayoutVars>
          <dgm:bulletEnabled val="1"/>
        </dgm:presLayoutVars>
      </dgm:prSet>
      <dgm:spPr/>
      <dgm:t>
        <a:bodyPr/>
        <a:lstStyle/>
        <a:p>
          <a:endParaRPr lang="en-GB"/>
        </a:p>
      </dgm:t>
    </dgm:pt>
    <dgm:pt modelId="{1E661FC5-D7C9-5844-9E63-2C8F97EF7C97}" type="pres">
      <dgm:prSet presAssocID="{693E7F24-6365-CE4C-8986-5A12BA125DC8}" presName="sibTrans" presStyleLbl="node1" presStyleIdx="3" presStyleCnt="4"/>
      <dgm:spPr/>
      <dgm:t>
        <a:bodyPr/>
        <a:lstStyle/>
        <a:p>
          <a:endParaRPr lang="en-GB"/>
        </a:p>
      </dgm:t>
    </dgm:pt>
  </dgm:ptLst>
  <dgm:cxnLst>
    <dgm:cxn modelId="{B903C48E-2C8B-2946-B3C7-6547DDC4A747}" type="presOf" srcId="{EAB0B86F-F204-C448-B243-ABF1BBE03EDA}" destId="{1D885536-868E-3240-9328-88DAC322448D}" srcOrd="0" destOrd="0" presId="urn:microsoft.com/office/officeart/2005/8/layout/cycle1"/>
    <dgm:cxn modelId="{54B47FD3-C607-6342-8C08-6D05AE758823}" srcId="{FF25D032-44B4-C74D-ABF5-36576497AFCC}" destId="{EAB0B86F-F204-C448-B243-ABF1BBE03EDA}" srcOrd="0" destOrd="0" parTransId="{F23242F4-0A79-2042-B3D1-6A3DE3303938}" sibTransId="{F6C74BDB-BDAF-4240-9705-BC996D3585C4}"/>
    <dgm:cxn modelId="{71DA6AA7-75DC-D44F-BED4-E25400F4ECE7}" srcId="{FF25D032-44B4-C74D-ABF5-36576497AFCC}" destId="{FF2D8A02-F00D-2441-92FE-467B15366F60}" srcOrd="1" destOrd="0" parTransId="{04F926AA-8CDF-4948-B8D0-C18AA39441B2}" sibTransId="{C703D07D-0F8F-C148-8262-6D0FD98F03B9}"/>
    <dgm:cxn modelId="{FDD3C5FD-05BC-854B-B847-7DAE3C6217C1}" type="presOf" srcId="{693E7F24-6365-CE4C-8986-5A12BA125DC8}" destId="{1E661FC5-D7C9-5844-9E63-2C8F97EF7C97}" srcOrd="0" destOrd="0" presId="urn:microsoft.com/office/officeart/2005/8/layout/cycle1"/>
    <dgm:cxn modelId="{C68F0F17-E1DE-F54B-A0F5-D773E89BD4CD}" srcId="{FF25D032-44B4-C74D-ABF5-36576497AFCC}" destId="{8120ABC1-EB76-2A4A-93B1-1A97C7D5945E}" srcOrd="3" destOrd="0" parTransId="{4B3426CA-BBCC-B24C-8D6C-7918881A3CA0}" sibTransId="{693E7F24-6365-CE4C-8986-5A12BA125DC8}"/>
    <dgm:cxn modelId="{584E8B51-873D-924C-9DFE-9139493F6DDA}" type="presOf" srcId="{DF853E0E-2509-6241-9649-6597C0104BF3}" destId="{6380A322-DD3E-7C4A-BD8C-9E8519ED9151}" srcOrd="0" destOrd="0" presId="urn:microsoft.com/office/officeart/2005/8/layout/cycle1"/>
    <dgm:cxn modelId="{64B8442A-570A-7E4C-BA62-A294705BFB7B}" type="presOf" srcId="{A876311A-BAC6-A54B-81DF-9199B1E1B01A}" destId="{4329F368-48F0-6241-8AAA-B4531B422155}" srcOrd="0" destOrd="0" presId="urn:microsoft.com/office/officeart/2005/8/layout/cycle1"/>
    <dgm:cxn modelId="{36184FAE-1127-3142-BC6A-548715A8A0C4}" type="presOf" srcId="{8120ABC1-EB76-2A4A-93B1-1A97C7D5945E}" destId="{F7CFBF77-17E8-174D-A789-7155A574EF30}" srcOrd="0" destOrd="0" presId="urn:microsoft.com/office/officeart/2005/8/layout/cycle1"/>
    <dgm:cxn modelId="{1221E748-ACC4-D04B-BBEE-43576904A524}" type="presOf" srcId="{F6C74BDB-BDAF-4240-9705-BC996D3585C4}" destId="{CC361182-E7D1-974D-9960-BFCCF6D4DD2C}" srcOrd="0" destOrd="0" presId="urn:microsoft.com/office/officeart/2005/8/layout/cycle1"/>
    <dgm:cxn modelId="{C4A8B0A0-085E-3C4C-846B-27D22AEA6CB5}" srcId="{FF25D032-44B4-C74D-ABF5-36576497AFCC}" destId="{A876311A-BAC6-A54B-81DF-9199B1E1B01A}" srcOrd="2" destOrd="0" parTransId="{D6AD1C60-8BE2-FE41-9DD4-3B47C8C0E9EB}" sibTransId="{DF853E0E-2509-6241-9649-6597C0104BF3}"/>
    <dgm:cxn modelId="{F486380F-C9ED-C842-8F7C-FB5C3C894ABC}" type="presOf" srcId="{C703D07D-0F8F-C148-8262-6D0FD98F03B9}" destId="{FCE41EB6-3AC9-BA49-9C11-8B5C42E59938}" srcOrd="0" destOrd="0" presId="urn:microsoft.com/office/officeart/2005/8/layout/cycle1"/>
    <dgm:cxn modelId="{CB9192D9-6231-D847-9E7D-C6D9089A9542}" type="presOf" srcId="{FF25D032-44B4-C74D-ABF5-36576497AFCC}" destId="{CD195609-9A86-A240-B321-DABBBE1DFA3A}" srcOrd="0" destOrd="0" presId="urn:microsoft.com/office/officeart/2005/8/layout/cycle1"/>
    <dgm:cxn modelId="{81A6C014-F236-A94A-9870-FFA0F0ED9E44}" type="presOf" srcId="{FF2D8A02-F00D-2441-92FE-467B15366F60}" destId="{0661D349-1727-704F-8200-07AAC80BD975}" srcOrd="0" destOrd="0" presId="urn:microsoft.com/office/officeart/2005/8/layout/cycle1"/>
    <dgm:cxn modelId="{8323979B-0E51-5C4E-A125-4804D691F267}" type="presParOf" srcId="{CD195609-9A86-A240-B321-DABBBE1DFA3A}" destId="{EC9FA0BB-72DB-1E4F-B5DD-AF0C48D3489D}" srcOrd="0" destOrd="0" presId="urn:microsoft.com/office/officeart/2005/8/layout/cycle1"/>
    <dgm:cxn modelId="{2728450C-BEC8-9347-AED2-91EA3589F663}" type="presParOf" srcId="{CD195609-9A86-A240-B321-DABBBE1DFA3A}" destId="{1D885536-868E-3240-9328-88DAC322448D}" srcOrd="1" destOrd="0" presId="urn:microsoft.com/office/officeart/2005/8/layout/cycle1"/>
    <dgm:cxn modelId="{094A9907-B9F7-2A41-801E-4AC959B9B03B}" type="presParOf" srcId="{CD195609-9A86-A240-B321-DABBBE1DFA3A}" destId="{CC361182-E7D1-974D-9960-BFCCF6D4DD2C}" srcOrd="2" destOrd="0" presId="urn:microsoft.com/office/officeart/2005/8/layout/cycle1"/>
    <dgm:cxn modelId="{2530D489-F7E6-9049-A6C2-4FDC36EFC05E}" type="presParOf" srcId="{CD195609-9A86-A240-B321-DABBBE1DFA3A}" destId="{2C06B48C-1143-9345-ACF2-3AB56C02A725}" srcOrd="3" destOrd="0" presId="urn:microsoft.com/office/officeart/2005/8/layout/cycle1"/>
    <dgm:cxn modelId="{4254103E-9064-EF41-849D-7F01A2135A56}" type="presParOf" srcId="{CD195609-9A86-A240-B321-DABBBE1DFA3A}" destId="{0661D349-1727-704F-8200-07AAC80BD975}" srcOrd="4" destOrd="0" presId="urn:microsoft.com/office/officeart/2005/8/layout/cycle1"/>
    <dgm:cxn modelId="{10FD011D-02FE-1040-AFE9-EEF515D0737F}" type="presParOf" srcId="{CD195609-9A86-A240-B321-DABBBE1DFA3A}" destId="{FCE41EB6-3AC9-BA49-9C11-8B5C42E59938}" srcOrd="5" destOrd="0" presId="urn:microsoft.com/office/officeart/2005/8/layout/cycle1"/>
    <dgm:cxn modelId="{39A2B8BC-04F5-CF4C-9957-057F7861B108}" type="presParOf" srcId="{CD195609-9A86-A240-B321-DABBBE1DFA3A}" destId="{13613BED-B598-F641-8505-822610C6117E}" srcOrd="6" destOrd="0" presId="urn:microsoft.com/office/officeart/2005/8/layout/cycle1"/>
    <dgm:cxn modelId="{2C80FBCF-3ADC-8243-B4EC-3DC4D958D071}" type="presParOf" srcId="{CD195609-9A86-A240-B321-DABBBE1DFA3A}" destId="{4329F368-48F0-6241-8AAA-B4531B422155}" srcOrd="7" destOrd="0" presId="urn:microsoft.com/office/officeart/2005/8/layout/cycle1"/>
    <dgm:cxn modelId="{BF019459-AD76-1B42-B2BD-79BFDFD2C7BC}" type="presParOf" srcId="{CD195609-9A86-A240-B321-DABBBE1DFA3A}" destId="{6380A322-DD3E-7C4A-BD8C-9E8519ED9151}" srcOrd="8" destOrd="0" presId="urn:microsoft.com/office/officeart/2005/8/layout/cycle1"/>
    <dgm:cxn modelId="{3E4C8C27-57A3-F947-A732-F037C0A56CAE}" type="presParOf" srcId="{CD195609-9A86-A240-B321-DABBBE1DFA3A}" destId="{58D1C4E8-238D-344E-AF3E-FC50D66AC16E}" srcOrd="9" destOrd="0" presId="urn:microsoft.com/office/officeart/2005/8/layout/cycle1"/>
    <dgm:cxn modelId="{9BA08D9D-103C-534C-8C27-34161E768EBD}" type="presParOf" srcId="{CD195609-9A86-A240-B321-DABBBE1DFA3A}" destId="{F7CFBF77-17E8-174D-A789-7155A574EF30}" srcOrd="10" destOrd="0" presId="urn:microsoft.com/office/officeart/2005/8/layout/cycle1"/>
    <dgm:cxn modelId="{7C87CA78-A5AB-C145-AD96-5EECFE95187B}" type="presParOf" srcId="{CD195609-9A86-A240-B321-DABBBE1DFA3A}" destId="{1E661FC5-D7C9-5844-9E63-2C8F97EF7C9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5D032-44B4-C74D-ABF5-36576497AFC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GB"/>
        </a:p>
      </dgm:t>
    </dgm:pt>
    <dgm:pt modelId="{EAB0B86F-F204-C448-B243-ABF1BBE03EDA}">
      <dgm:prSet phldrT="[Text]"/>
      <dgm:spPr/>
      <dgm:t>
        <a:bodyPr/>
        <a:lstStyle/>
        <a:p>
          <a:r>
            <a:rPr lang="en-GB" dirty="0" smtClean="0">
              <a:solidFill>
                <a:schemeClr val="bg1">
                  <a:lumMod val="50000"/>
                </a:schemeClr>
              </a:solidFill>
            </a:rPr>
            <a:t>More sustainable finance </a:t>
          </a:r>
          <a:r>
            <a:rPr lang="en-GB" u="sng" dirty="0" smtClean="0">
              <a:solidFill>
                <a:schemeClr val="bg1">
                  <a:lumMod val="50000"/>
                </a:schemeClr>
              </a:solidFill>
            </a:rPr>
            <a:t>and</a:t>
          </a:r>
          <a:r>
            <a:rPr lang="en-GB" dirty="0" smtClean="0">
              <a:solidFill>
                <a:schemeClr val="bg1">
                  <a:lumMod val="50000"/>
                </a:schemeClr>
              </a:solidFill>
            </a:rPr>
            <a:t> better health outcomes</a:t>
          </a:r>
          <a:endParaRPr lang="en-GB" dirty="0">
            <a:solidFill>
              <a:schemeClr val="bg1">
                <a:lumMod val="50000"/>
              </a:schemeClr>
            </a:solidFill>
          </a:endParaRPr>
        </a:p>
      </dgm:t>
    </dgm:pt>
    <dgm:pt modelId="{F23242F4-0A79-2042-B3D1-6A3DE3303938}" type="parTrans" cxnId="{54B47FD3-C607-6342-8C08-6D05AE758823}">
      <dgm:prSet/>
      <dgm:spPr/>
      <dgm:t>
        <a:bodyPr/>
        <a:lstStyle/>
        <a:p>
          <a:endParaRPr lang="en-GB">
            <a:solidFill>
              <a:schemeClr val="bg1">
                <a:lumMod val="50000"/>
              </a:schemeClr>
            </a:solidFill>
          </a:endParaRPr>
        </a:p>
      </dgm:t>
    </dgm:pt>
    <dgm:pt modelId="{F6C74BDB-BDAF-4240-9705-BC996D3585C4}" type="sibTrans" cxnId="{54B47FD3-C607-6342-8C08-6D05AE758823}">
      <dgm:prSet/>
      <dgm:spPr>
        <a:solidFill>
          <a:srgbClr val="749B2A"/>
        </a:solidFill>
      </dgm:spPr>
      <dgm:t>
        <a:bodyPr/>
        <a:lstStyle/>
        <a:p>
          <a:endParaRPr lang="en-GB">
            <a:solidFill>
              <a:schemeClr val="bg1">
                <a:lumMod val="50000"/>
              </a:schemeClr>
            </a:solidFill>
          </a:endParaRPr>
        </a:p>
      </dgm:t>
    </dgm:pt>
    <dgm:pt modelId="{FF2D8A02-F00D-2441-92FE-467B15366F60}">
      <dgm:prSet phldrT="[Text]"/>
      <dgm:spPr/>
      <dgm:t>
        <a:bodyPr/>
        <a:lstStyle/>
        <a:p>
          <a:r>
            <a:rPr lang="en-GB" dirty="0" smtClean="0">
              <a:solidFill>
                <a:schemeClr val="bg1">
                  <a:lumMod val="50000"/>
                </a:schemeClr>
              </a:solidFill>
            </a:rPr>
            <a:t>Economic Growth </a:t>
          </a:r>
          <a:endParaRPr lang="en-GB" dirty="0">
            <a:solidFill>
              <a:schemeClr val="bg1">
                <a:lumMod val="50000"/>
              </a:schemeClr>
            </a:solidFill>
          </a:endParaRPr>
        </a:p>
      </dgm:t>
    </dgm:pt>
    <dgm:pt modelId="{04F926AA-8CDF-4948-B8D0-C18AA39441B2}" type="parTrans" cxnId="{71DA6AA7-75DC-D44F-BED4-E25400F4ECE7}">
      <dgm:prSet/>
      <dgm:spPr/>
      <dgm:t>
        <a:bodyPr/>
        <a:lstStyle/>
        <a:p>
          <a:endParaRPr lang="en-GB">
            <a:solidFill>
              <a:schemeClr val="bg1">
                <a:lumMod val="50000"/>
              </a:schemeClr>
            </a:solidFill>
          </a:endParaRPr>
        </a:p>
      </dgm:t>
    </dgm:pt>
    <dgm:pt modelId="{C703D07D-0F8F-C148-8262-6D0FD98F03B9}" type="sibTrans" cxnId="{71DA6AA7-75DC-D44F-BED4-E25400F4ECE7}">
      <dgm:prSet/>
      <dgm:spPr>
        <a:solidFill>
          <a:srgbClr val="749B2A"/>
        </a:solidFill>
      </dgm:spPr>
      <dgm:t>
        <a:bodyPr/>
        <a:lstStyle/>
        <a:p>
          <a:endParaRPr lang="en-GB">
            <a:solidFill>
              <a:schemeClr val="bg1">
                <a:lumMod val="50000"/>
              </a:schemeClr>
            </a:solidFill>
          </a:endParaRPr>
        </a:p>
      </dgm:t>
    </dgm:pt>
    <dgm:pt modelId="{A876311A-BAC6-A54B-81DF-9199B1E1B01A}">
      <dgm:prSet phldrT="[Text]"/>
      <dgm:spPr/>
      <dgm:t>
        <a:bodyPr/>
        <a:lstStyle/>
        <a:p>
          <a:r>
            <a:rPr lang="en-GB" dirty="0" smtClean="0">
              <a:solidFill>
                <a:schemeClr val="bg1">
                  <a:lumMod val="50000"/>
                </a:schemeClr>
              </a:solidFill>
            </a:rPr>
            <a:t>Europe a more attractive commercial and investment environment</a:t>
          </a:r>
          <a:endParaRPr lang="en-GB" dirty="0">
            <a:solidFill>
              <a:schemeClr val="bg1">
                <a:lumMod val="50000"/>
              </a:schemeClr>
            </a:solidFill>
          </a:endParaRPr>
        </a:p>
      </dgm:t>
    </dgm:pt>
    <dgm:pt modelId="{D6AD1C60-8BE2-FE41-9DD4-3B47C8C0E9EB}" type="parTrans" cxnId="{C4A8B0A0-085E-3C4C-846B-27D22AEA6CB5}">
      <dgm:prSet/>
      <dgm:spPr/>
      <dgm:t>
        <a:bodyPr/>
        <a:lstStyle/>
        <a:p>
          <a:endParaRPr lang="en-GB">
            <a:solidFill>
              <a:schemeClr val="bg1">
                <a:lumMod val="50000"/>
              </a:schemeClr>
            </a:solidFill>
          </a:endParaRPr>
        </a:p>
      </dgm:t>
    </dgm:pt>
    <dgm:pt modelId="{DF853E0E-2509-6241-9649-6597C0104BF3}" type="sibTrans" cxnId="{C4A8B0A0-085E-3C4C-846B-27D22AEA6CB5}">
      <dgm:prSet/>
      <dgm:spPr>
        <a:solidFill>
          <a:schemeClr val="accent2">
            <a:lumMod val="75000"/>
          </a:schemeClr>
        </a:solidFill>
      </dgm:spPr>
      <dgm:t>
        <a:bodyPr/>
        <a:lstStyle/>
        <a:p>
          <a:endParaRPr lang="en-GB">
            <a:solidFill>
              <a:schemeClr val="bg1">
                <a:lumMod val="50000"/>
              </a:schemeClr>
            </a:solidFill>
          </a:endParaRPr>
        </a:p>
      </dgm:t>
    </dgm:pt>
    <dgm:pt modelId="{8120ABC1-EB76-2A4A-93B1-1A97C7D5945E}">
      <dgm:prSet phldrT="[Text]"/>
      <dgm:spPr/>
      <dgm:t>
        <a:bodyPr/>
        <a:lstStyle/>
        <a:p>
          <a:r>
            <a:rPr lang="en-GB" dirty="0" smtClean="0">
              <a:solidFill>
                <a:schemeClr val="bg1">
                  <a:lumMod val="50000"/>
                </a:schemeClr>
              </a:solidFill>
            </a:rPr>
            <a:t>Focus on smart us of HC funds</a:t>
          </a:r>
          <a:endParaRPr lang="en-GB" dirty="0">
            <a:solidFill>
              <a:schemeClr val="bg1">
                <a:lumMod val="50000"/>
              </a:schemeClr>
            </a:solidFill>
          </a:endParaRPr>
        </a:p>
      </dgm:t>
    </dgm:pt>
    <dgm:pt modelId="{4B3426CA-BBCC-B24C-8D6C-7918881A3CA0}" type="parTrans" cxnId="{C68F0F17-E1DE-F54B-A0F5-D773E89BD4CD}">
      <dgm:prSet/>
      <dgm:spPr/>
      <dgm:t>
        <a:bodyPr/>
        <a:lstStyle/>
        <a:p>
          <a:endParaRPr lang="en-GB">
            <a:solidFill>
              <a:schemeClr val="bg1">
                <a:lumMod val="50000"/>
              </a:schemeClr>
            </a:solidFill>
          </a:endParaRPr>
        </a:p>
      </dgm:t>
    </dgm:pt>
    <dgm:pt modelId="{693E7F24-6365-CE4C-8986-5A12BA125DC8}" type="sibTrans" cxnId="{C68F0F17-E1DE-F54B-A0F5-D773E89BD4CD}">
      <dgm:prSet/>
      <dgm:spPr>
        <a:solidFill>
          <a:schemeClr val="accent2">
            <a:lumMod val="75000"/>
          </a:schemeClr>
        </a:solidFill>
      </dgm:spPr>
      <dgm:t>
        <a:bodyPr/>
        <a:lstStyle/>
        <a:p>
          <a:endParaRPr lang="en-GB">
            <a:solidFill>
              <a:schemeClr val="bg1">
                <a:lumMod val="50000"/>
              </a:schemeClr>
            </a:solidFill>
          </a:endParaRPr>
        </a:p>
      </dgm:t>
    </dgm:pt>
    <dgm:pt modelId="{CD195609-9A86-A240-B321-DABBBE1DFA3A}" type="pres">
      <dgm:prSet presAssocID="{FF25D032-44B4-C74D-ABF5-36576497AFCC}" presName="cycle" presStyleCnt="0">
        <dgm:presLayoutVars>
          <dgm:dir/>
          <dgm:resizeHandles val="exact"/>
        </dgm:presLayoutVars>
      </dgm:prSet>
      <dgm:spPr/>
      <dgm:t>
        <a:bodyPr/>
        <a:lstStyle/>
        <a:p>
          <a:endParaRPr lang="en-GB"/>
        </a:p>
      </dgm:t>
    </dgm:pt>
    <dgm:pt modelId="{EC9FA0BB-72DB-1E4F-B5DD-AF0C48D3489D}" type="pres">
      <dgm:prSet presAssocID="{EAB0B86F-F204-C448-B243-ABF1BBE03EDA}" presName="dummy" presStyleCnt="0"/>
      <dgm:spPr/>
    </dgm:pt>
    <dgm:pt modelId="{1D885536-868E-3240-9328-88DAC322448D}" type="pres">
      <dgm:prSet presAssocID="{EAB0B86F-F204-C448-B243-ABF1BBE03EDA}" presName="node" presStyleLbl="revTx" presStyleIdx="0" presStyleCnt="4">
        <dgm:presLayoutVars>
          <dgm:bulletEnabled val="1"/>
        </dgm:presLayoutVars>
      </dgm:prSet>
      <dgm:spPr/>
      <dgm:t>
        <a:bodyPr/>
        <a:lstStyle/>
        <a:p>
          <a:endParaRPr lang="en-GB"/>
        </a:p>
      </dgm:t>
    </dgm:pt>
    <dgm:pt modelId="{CC361182-E7D1-974D-9960-BFCCF6D4DD2C}" type="pres">
      <dgm:prSet presAssocID="{F6C74BDB-BDAF-4240-9705-BC996D3585C4}" presName="sibTrans" presStyleLbl="node1" presStyleIdx="0" presStyleCnt="4"/>
      <dgm:spPr/>
      <dgm:t>
        <a:bodyPr/>
        <a:lstStyle/>
        <a:p>
          <a:endParaRPr lang="en-GB"/>
        </a:p>
      </dgm:t>
    </dgm:pt>
    <dgm:pt modelId="{2C06B48C-1143-9345-ACF2-3AB56C02A725}" type="pres">
      <dgm:prSet presAssocID="{FF2D8A02-F00D-2441-92FE-467B15366F60}" presName="dummy" presStyleCnt="0"/>
      <dgm:spPr/>
    </dgm:pt>
    <dgm:pt modelId="{0661D349-1727-704F-8200-07AAC80BD975}" type="pres">
      <dgm:prSet presAssocID="{FF2D8A02-F00D-2441-92FE-467B15366F60}" presName="node" presStyleLbl="revTx" presStyleIdx="1" presStyleCnt="4">
        <dgm:presLayoutVars>
          <dgm:bulletEnabled val="1"/>
        </dgm:presLayoutVars>
      </dgm:prSet>
      <dgm:spPr/>
      <dgm:t>
        <a:bodyPr/>
        <a:lstStyle/>
        <a:p>
          <a:endParaRPr lang="en-GB"/>
        </a:p>
      </dgm:t>
    </dgm:pt>
    <dgm:pt modelId="{FCE41EB6-3AC9-BA49-9C11-8B5C42E59938}" type="pres">
      <dgm:prSet presAssocID="{C703D07D-0F8F-C148-8262-6D0FD98F03B9}" presName="sibTrans" presStyleLbl="node1" presStyleIdx="1" presStyleCnt="4"/>
      <dgm:spPr/>
      <dgm:t>
        <a:bodyPr/>
        <a:lstStyle/>
        <a:p>
          <a:endParaRPr lang="en-GB"/>
        </a:p>
      </dgm:t>
    </dgm:pt>
    <dgm:pt modelId="{13613BED-B598-F641-8505-822610C6117E}" type="pres">
      <dgm:prSet presAssocID="{A876311A-BAC6-A54B-81DF-9199B1E1B01A}" presName="dummy" presStyleCnt="0"/>
      <dgm:spPr/>
    </dgm:pt>
    <dgm:pt modelId="{4329F368-48F0-6241-8AAA-B4531B422155}" type="pres">
      <dgm:prSet presAssocID="{A876311A-BAC6-A54B-81DF-9199B1E1B01A}" presName="node" presStyleLbl="revTx" presStyleIdx="2" presStyleCnt="4">
        <dgm:presLayoutVars>
          <dgm:bulletEnabled val="1"/>
        </dgm:presLayoutVars>
      </dgm:prSet>
      <dgm:spPr/>
      <dgm:t>
        <a:bodyPr/>
        <a:lstStyle/>
        <a:p>
          <a:endParaRPr lang="en-GB"/>
        </a:p>
      </dgm:t>
    </dgm:pt>
    <dgm:pt modelId="{6380A322-DD3E-7C4A-BD8C-9E8519ED9151}" type="pres">
      <dgm:prSet presAssocID="{DF853E0E-2509-6241-9649-6597C0104BF3}" presName="sibTrans" presStyleLbl="node1" presStyleIdx="2" presStyleCnt="4"/>
      <dgm:spPr/>
      <dgm:t>
        <a:bodyPr/>
        <a:lstStyle/>
        <a:p>
          <a:endParaRPr lang="en-GB"/>
        </a:p>
      </dgm:t>
    </dgm:pt>
    <dgm:pt modelId="{58D1C4E8-238D-344E-AF3E-FC50D66AC16E}" type="pres">
      <dgm:prSet presAssocID="{8120ABC1-EB76-2A4A-93B1-1A97C7D5945E}" presName="dummy" presStyleCnt="0"/>
      <dgm:spPr/>
    </dgm:pt>
    <dgm:pt modelId="{F7CFBF77-17E8-174D-A789-7155A574EF30}" type="pres">
      <dgm:prSet presAssocID="{8120ABC1-EB76-2A4A-93B1-1A97C7D5945E}" presName="node" presStyleLbl="revTx" presStyleIdx="3" presStyleCnt="4">
        <dgm:presLayoutVars>
          <dgm:bulletEnabled val="1"/>
        </dgm:presLayoutVars>
      </dgm:prSet>
      <dgm:spPr/>
      <dgm:t>
        <a:bodyPr/>
        <a:lstStyle/>
        <a:p>
          <a:endParaRPr lang="en-GB"/>
        </a:p>
      </dgm:t>
    </dgm:pt>
    <dgm:pt modelId="{1E661FC5-D7C9-5844-9E63-2C8F97EF7C97}" type="pres">
      <dgm:prSet presAssocID="{693E7F24-6365-CE4C-8986-5A12BA125DC8}" presName="sibTrans" presStyleLbl="node1" presStyleIdx="3" presStyleCnt="4"/>
      <dgm:spPr/>
      <dgm:t>
        <a:bodyPr/>
        <a:lstStyle/>
        <a:p>
          <a:endParaRPr lang="en-GB"/>
        </a:p>
      </dgm:t>
    </dgm:pt>
  </dgm:ptLst>
  <dgm:cxnLst>
    <dgm:cxn modelId="{754370A4-E257-1441-99A2-A5509DBBA9D8}" type="presOf" srcId="{EAB0B86F-F204-C448-B243-ABF1BBE03EDA}" destId="{1D885536-868E-3240-9328-88DAC322448D}" srcOrd="0" destOrd="0" presId="urn:microsoft.com/office/officeart/2005/8/layout/cycle1"/>
    <dgm:cxn modelId="{54B47FD3-C607-6342-8C08-6D05AE758823}" srcId="{FF25D032-44B4-C74D-ABF5-36576497AFCC}" destId="{EAB0B86F-F204-C448-B243-ABF1BBE03EDA}" srcOrd="0" destOrd="0" parTransId="{F23242F4-0A79-2042-B3D1-6A3DE3303938}" sibTransId="{F6C74BDB-BDAF-4240-9705-BC996D3585C4}"/>
    <dgm:cxn modelId="{71DA6AA7-75DC-D44F-BED4-E25400F4ECE7}" srcId="{FF25D032-44B4-C74D-ABF5-36576497AFCC}" destId="{FF2D8A02-F00D-2441-92FE-467B15366F60}" srcOrd="1" destOrd="0" parTransId="{04F926AA-8CDF-4948-B8D0-C18AA39441B2}" sibTransId="{C703D07D-0F8F-C148-8262-6D0FD98F03B9}"/>
    <dgm:cxn modelId="{C68F0F17-E1DE-F54B-A0F5-D773E89BD4CD}" srcId="{FF25D032-44B4-C74D-ABF5-36576497AFCC}" destId="{8120ABC1-EB76-2A4A-93B1-1A97C7D5945E}" srcOrd="3" destOrd="0" parTransId="{4B3426CA-BBCC-B24C-8D6C-7918881A3CA0}" sibTransId="{693E7F24-6365-CE4C-8986-5A12BA125DC8}"/>
    <dgm:cxn modelId="{D9DB403E-5D9C-F04F-A942-FD5A7D2E98CC}" type="presOf" srcId="{693E7F24-6365-CE4C-8986-5A12BA125DC8}" destId="{1E661FC5-D7C9-5844-9E63-2C8F97EF7C97}" srcOrd="0" destOrd="0" presId="urn:microsoft.com/office/officeart/2005/8/layout/cycle1"/>
    <dgm:cxn modelId="{F47EB2BF-8B54-4D47-AF28-9FBA4BBA641D}" type="presOf" srcId="{C703D07D-0F8F-C148-8262-6D0FD98F03B9}" destId="{FCE41EB6-3AC9-BA49-9C11-8B5C42E59938}" srcOrd="0" destOrd="0" presId="urn:microsoft.com/office/officeart/2005/8/layout/cycle1"/>
    <dgm:cxn modelId="{D2CF494A-9949-714D-A0D9-99F1232B59D7}" type="presOf" srcId="{DF853E0E-2509-6241-9649-6597C0104BF3}" destId="{6380A322-DD3E-7C4A-BD8C-9E8519ED9151}" srcOrd="0" destOrd="0" presId="urn:microsoft.com/office/officeart/2005/8/layout/cycle1"/>
    <dgm:cxn modelId="{C52A0BD1-D49C-154F-85A2-9F108AEB6AF7}" type="presOf" srcId="{FF25D032-44B4-C74D-ABF5-36576497AFCC}" destId="{CD195609-9A86-A240-B321-DABBBE1DFA3A}" srcOrd="0" destOrd="0" presId="urn:microsoft.com/office/officeart/2005/8/layout/cycle1"/>
    <dgm:cxn modelId="{AA72C854-EF07-5849-B5F5-242B19751173}" type="presOf" srcId="{8120ABC1-EB76-2A4A-93B1-1A97C7D5945E}" destId="{F7CFBF77-17E8-174D-A789-7155A574EF30}" srcOrd="0" destOrd="0" presId="urn:microsoft.com/office/officeart/2005/8/layout/cycle1"/>
    <dgm:cxn modelId="{C4A8B0A0-085E-3C4C-846B-27D22AEA6CB5}" srcId="{FF25D032-44B4-C74D-ABF5-36576497AFCC}" destId="{A876311A-BAC6-A54B-81DF-9199B1E1B01A}" srcOrd="2" destOrd="0" parTransId="{D6AD1C60-8BE2-FE41-9DD4-3B47C8C0E9EB}" sibTransId="{DF853E0E-2509-6241-9649-6597C0104BF3}"/>
    <dgm:cxn modelId="{5387E306-6B2C-9D43-9A4C-26E83080C89F}" type="presOf" srcId="{FF2D8A02-F00D-2441-92FE-467B15366F60}" destId="{0661D349-1727-704F-8200-07AAC80BD975}" srcOrd="0" destOrd="0" presId="urn:microsoft.com/office/officeart/2005/8/layout/cycle1"/>
    <dgm:cxn modelId="{6D336DBC-94C4-1B47-A331-BDD86091ACCE}" type="presOf" srcId="{F6C74BDB-BDAF-4240-9705-BC996D3585C4}" destId="{CC361182-E7D1-974D-9960-BFCCF6D4DD2C}" srcOrd="0" destOrd="0" presId="urn:microsoft.com/office/officeart/2005/8/layout/cycle1"/>
    <dgm:cxn modelId="{79C8C326-4197-0C4D-8CB6-2EF9D85EB80A}" type="presOf" srcId="{A876311A-BAC6-A54B-81DF-9199B1E1B01A}" destId="{4329F368-48F0-6241-8AAA-B4531B422155}" srcOrd="0" destOrd="0" presId="urn:microsoft.com/office/officeart/2005/8/layout/cycle1"/>
    <dgm:cxn modelId="{FAAD747D-94F4-FF4A-989E-F2E02D483EAB}" type="presParOf" srcId="{CD195609-9A86-A240-B321-DABBBE1DFA3A}" destId="{EC9FA0BB-72DB-1E4F-B5DD-AF0C48D3489D}" srcOrd="0" destOrd="0" presId="urn:microsoft.com/office/officeart/2005/8/layout/cycle1"/>
    <dgm:cxn modelId="{D61DC643-D120-D440-A3B5-FA4D65141125}" type="presParOf" srcId="{CD195609-9A86-A240-B321-DABBBE1DFA3A}" destId="{1D885536-868E-3240-9328-88DAC322448D}" srcOrd="1" destOrd="0" presId="urn:microsoft.com/office/officeart/2005/8/layout/cycle1"/>
    <dgm:cxn modelId="{AF03DB06-6C9A-4843-BDD5-DFFE480B42F4}" type="presParOf" srcId="{CD195609-9A86-A240-B321-DABBBE1DFA3A}" destId="{CC361182-E7D1-974D-9960-BFCCF6D4DD2C}" srcOrd="2" destOrd="0" presId="urn:microsoft.com/office/officeart/2005/8/layout/cycle1"/>
    <dgm:cxn modelId="{213673AB-D676-1E46-B614-54C2D6A83492}" type="presParOf" srcId="{CD195609-9A86-A240-B321-DABBBE1DFA3A}" destId="{2C06B48C-1143-9345-ACF2-3AB56C02A725}" srcOrd="3" destOrd="0" presId="urn:microsoft.com/office/officeart/2005/8/layout/cycle1"/>
    <dgm:cxn modelId="{141D720D-36CE-5449-BBA8-A21875A713D2}" type="presParOf" srcId="{CD195609-9A86-A240-B321-DABBBE1DFA3A}" destId="{0661D349-1727-704F-8200-07AAC80BD975}" srcOrd="4" destOrd="0" presId="urn:microsoft.com/office/officeart/2005/8/layout/cycle1"/>
    <dgm:cxn modelId="{05BF599C-C3B2-C948-BAFD-F7F92623AB67}" type="presParOf" srcId="{CD195609-9A86-A240-B321-DABBBE1DFA3A}" destId="{FCE41EB6-3AC9-BA49-9C11-8B5C42E59938}" srcOrd="5" destOrd="0" presId="urn:microsoft.com/office/officeart/2005/8/layout/cycle1"/>
    <dgm:cxn modelId="{779D91D9-CDB4-3B4D-8E12-994CDF16E1BE}" type="presParOf" srcId="{CD195609-9A86-A240-B321-DABBBE1DFA3A}" destId="{13613BED-B598-F641-8505-822610C6117E}" srcOrd="6" destOrd="0" presId="urn:microsoft.com/office/officeart/2005/8/layout/cycle1"/>
    <dgm:cxn modelId="{09D318BD-A6C7-D749-B093-3AFEC6CDBB66}" type="presParOf" srcId="{CD195609-9A86-A240-B321-DABBBE1DFA3A}" destId="{4329F368-48F0-6241-8AAA-B4531B422155}" srcOrd="7" destOrd="0" presId="urn:microsoft.com/office/officeart/2005/8/layout/cycle1"/>
    <dgm:cxn modelId="{919299DD-EF92-774C-A2E9-1A249456CE2E}" type="presParOf" srcId="{CD195609-9A86-A240-B321-DABBBE1DFA3A}" destId="{6380A322-DD3E-7C4A-BD8C-9E8519ED9151}" srcOrd="8" destOrd="0" presId="urn:microsoft.com/office/officeart/2005/8/layout/cycle1"/>
    <dgm:cxn modelId="{8E6B09CB-AB00-5145-A9AA-40B7510DF3DD}" type="presParOf" srcId="{CD195609-9A86-A240-B321-DABBBE1DFA3A}" destId="{58D1C4E8-238D-344E-AF3E-FC50D66AC16E}" srcOrd="9" destOrd="0" presId="urn:microsoft.com/office/officeart/2005/8/layout/cycle1"/>
    <dgm:cxn modelId="{2CBE2525-3A49-9443-B649-3AC95378ADC3}" type="presParOf" srcId="{CD195609-9A86-A240-B321-DABBBE1DFA3A}" destId="{F7CFBF77-17E8-174D-A789-7155A574EF30}" srcOrd="10" destOrd="0" presId="urn:microsoft.com/office/officeart/2005/8/layout/cycle1"/>
    <dgm:cxn modelId="{5BA7B9D0-12D1-3F4F-83CC-7AFA88B365A3}" type="presParOf" srcId="{CD195609-9A86-A240-B321-DABBBE1DFA3A}" destId="{1E661FC5-D7C9-5844-9E63-2C8F97EF7C97}"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85536-868E-3240-9328-88DAC322448D}">
      <dsp:nvSpPr>
        <dsp:cNvPr id="0" name=""/>
        <dsp:cNvSpPr/>
      </dsp:nvSpPr>
      <dsp:spPr>
        <a:xfrm>
          <a:off x="2825762" y="76622"/>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rgbClr val="7F7F7F"/>
              </a:solidFill>
            </a:rPr>
            <a:t>Poor access to medicines</a:t>
          </a:r>
          <a:endParaRPr lang="en-GB" sz="1600" kern="1200" dirty="0">
            <a:solidFill>
              <a:srgbClr val="7F7F7F"/>
            </a:solidFill>
          </a:endParaRPr>
        </a:p>
      </dsp:txBody>
      <dsp:txXfrm>
        <a:off x="2825762" y="76622"/>
        <a:ext cx="1209996" cy="1209996"/>
      </dsp:txXfrm>
    </dsp:sp>
    <dsp:sp modelId="{CC361182-E7D1-974D-9960-BFCCF6D4DD2C}">
      <dsp:nvSpPr>
        <dsp:cNvPr id="0" name=""/>
        <dsp:cNvSpPr/>
      </dsp:nvSpPr>
      <dsp:spPr>
        <a:xfrm>
          <a:off x="689650" y="-435"/>
          <a:ext cx="3423166" cy="3423166"/>
        </a:xfrm>
        <a:prstGeom prst="circularArrow">
          <a:avLst>
            <a:gd name="adj1" fmla="val 6893"/>
            <a:gd name="adj2" fmla="val 464611"/>
            <a:gd name="adj3" fmla="val 552535"/>
            <a:gd name="adj4" fmla="val 20582854"/>
            <a:gd name="adj5" fmla="val 8042"/>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61D349-1727-704F-8200-07AAC80BD975}">
      <dsp:nvSpPr>
        <dsp:cNvPr id="0" name=""/>
        <dsp:cNvSpPr/>
      </dsp:nvSpPr>
      <dsp:spPr>
        <a:xfrm>
          <a:off x="2825762" y="2135676"/>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rgbClr val="7F7F7F"/>
              </a:solidFill>
            </a:rPr>
            <a:t>Worse health outcomes</a:t>
          </a:r>
          <a:endParaRPr lang="en-GB" sz="1600" kern="1200" dirty="0">
            <a:solidFill>
              <a:srgbClr val="7F7F7F"/>
            </a:solidFill>
          </a:endParaRPr>
        </a:p>
      </dsp:txBody>
      <dsp:txXfrm>
        <a:off x="2825762" y="2135676"/>
        <a:ext cx="1209996" cy="1209996"/>
      </dsp:txXfrm>
    </dsp:sp>
    <dsp:sp modelId="{FCE41EB6-3AC9-BA49-9C11-8B5C42E59938}">
      <dsp:nvSpPr>
        <dsp:cNvPr id="0" name=""/>
        <dsp:cNvSpPr/>
      </dsp:nvSpPr>
      <dsp:spPr>
        <a:xfrm>
          <a:off x="689650" y="-435"/>
          <a:ext cx="3423166" cy="3423166"/>
        </a:xfrm>
        <a:prstGeom prst="circularArrow">
          <a:avLst>
            <a:gd name="adj1" fmla="val 6893"/>
            <a:gd name="adj2" fmla="val 464611"/>
            <a:gd name="adj3" fmla="val 5952535"/>
            <a:gd name="adj4" fmla="val 4382854"/>
            <a:gd name="adj5" fmla="val 8042"/>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29F368-48F0-6241-8AAA-B4531B422155}">
      <dsp:nvSpPr>
        <dsp:cNvPr id="0" name=""/>
        <dsp:cNvSpPr/>
      </dsp:nvSpPr>
      <dsp:spPr>
        <a:xfrm>
          <a:off x="766708" y="2135676"/>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rgbClr val="7F7F7F"/>
              </a:solidFill>
            </a:rPr>
            <a:t>Industry retreats from Europe</a:t>
          </a:r>
          <a:endParaRPr lang="en-GB" sz="1600" kern="1200" dirty="0">
            <a:solidFill>
              <a:srgbClr val="7F7F7F"/>
            </a:solidFill>
          </a:endParaRPr>
        </a:p>
      </dsp:txBody>
      <dsp:txXfrm>
        <a:off x="766708" y="2135676"/>
        <a:ext cx="1209996" cy="1209996"/>
      </dsp:txXfrm>
    </dsp:sp>
    <dsp:sp modelId="{6380A322-DD3E-7C4A-BD8C-9E8519ED9151}">
      <dsp:nvSpPr>
        <dsp:cNvPr id="0" name=""/>
        <dsp:cNvSpPr/>
      </dsp:nvSpPr>
      <dsp:spPr>
        <a:xfrm>
          <a:off x="689650" y="-435"/>
          <a:ext cx="3423166" cy="3423166"/>
        </a:xfrm>
        <a:prstGeom prst="circularArrow">
          <a:avLst>
            <a:gd name="adj1" fmla="val 6893"/>
            <a:gd name="adj2" fmla="val 464611"/>
            <a:gd name="adj3" fmla="val 11352535"/>
            <a:gd name="adj4" fmla="val 9782854"/>
            <a:gd name="adj5" fmla="val 8042"/>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CFBF77-17E8-174D-A789-7155A574EF30}">
      <dsp:nvSpPr>
        <dsp:cNvPr id="0" name=""/>
        <dsp:cNvSpPr/>
      </dsp:nvSpPr>
      <dsp:spPr>
        <a:xfrm>
          <a:off x="766708" y="76622"/>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rgbClr val="7F7F7F"/>
              </a:solidFill>
            </a:rPr>
            <a:t>Focus on cost containment</a:t>
          </a:r>
          <a:endParaRPr lang="en-GB" sz="1600" kern="1200" dirty="0">
            <a:solidFill>
              <a:srgbClr val="7F7F7F"/>
            </a:solidFill>
          </a:endParaRPr>
        </a:p>
      </dsp:txBody>
      <dsp:txXfrm>
        <a:off x="766708" y="76622"/>
        <a:ext cx="1209996" cy="1209996"/>
      </dsp:txXfrm>
    </dsp:sp>
    <dsp:sp modelId="{1E661FC5-D7C9-5844-9E63-2C8F97EF7C97}">
      <dsp:nvSpPr>
        <dsp:cNvPr id="0" name=""/>
        <dsp:cNvSpPr/>
      </dsp:nvSpPr>
      <dsp:spPr>
        <a:xfrm>
          <a:off x="689650" y="-435"/>
          <a:ext cx="3423166" cy="3423166"/>
        </a:xfrm>
        <a:prstGeom prst="circularArrow">
          <a:avLst>
            <a:gd name="adj1" fmla="val 6893"/>
            <a:gd name="adj2" fmla="val 464611"/>
            <a:gd name="adj3" fmla="val 16752535"/>
            <a:gd name="adj4" fmla="val 15182854"/>
            <a:gd name="adj5" fmla="val 8042"/>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85536-868E-3240-9328-88DAC322448D}">
      <dsp:nvSpPr>
        <dsp:cNvPr id="0" name=""/>
        <dsp:cNvSpPr/>
      </dsp:nvSpPr>
      <dsp:spPr>
        <a:xfrm>
          <a:off x="2825762" y="76622"/>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lumMod val="50000"/>
                </a:schemeClr>
              </a:solidFill>
            </a:rPr>
            <a:t>More sustainable finance </a:t>
          </a:r>
          <a:r>
            <a:rPr lang="en-GB" sz="1400" u="sng" kern="1200" dirty="0" smtClean="0">
              <a:solidFill>
                <a:schemeClr val="bg1">
                  <a:lumMod val="50000"/>
                </a:schemeClr>
              </a:solidFill>
            </a:rPr>
            <a:t>and</a:t>
          </a:r>
          <a:r>
            <a:rPr lang="en-GB" sz="1400" kern="1200" dirty="0" smtClean="0">
              <a:solidFill>
                <a:schemeClr val="bg1">
                  <a:lumMod val="50000"/>
                </a:schemeClr>
              </a:solidFill>
            </a:rPr>
            <a:t> better health outcomes</a:t>
          </a:r>
          <a:endParaRPr lang="en-GB" sz="1400" kern="1200" dirty="0">
            <a:solidFill>
              <a:schemeClr val="bg1">
                <a:lumMod val="50000"/>
              </a:schemeClr>
            </a:solidFill>
          </a:endParaRPr>
        </a:p>
      </dsp:txBody>
      <dsp:txXfrm>
        <a:off x="2825762" y="76622"/>
        <a:ext cx="1209996" cy="1209996"/>
      </dsp:txXfrm>
    </dsp:sp>
    <dsp:sp modelId="{CC361182-E7D1-974D-9960-BFCCF6D4DD2C}">
      <dsp:nvSpPr>
        <dsp:cNvPr id="0" name=""/>
        <dsp:cNvSpPr/>
      </dsp:nvSpPr>
      <dsp:spPr>
        <a:xfrm>
          <a:off x="689650" y="-435"/>
          <a:ext cx="3423166" cy="3423166"/>
        </a:xfrm>
        <a:prstGeom prst="circularArrow">
          <a:avLst>
            <a:gd name="adj1" fmla="val 6893"/>
            <a:gd name="adj2" fmla="val 464611"/>
            <a:gd name="adj3" fmla="val 552535"/>
            <a:gd name="adj4" fmla="val 20582854"/>
            <a:gd name="adj5" fmla="val 8042"/>
          </a:avLst>
        </a:prstGeom>
        <a:solidFill>
          <a:srgbClr val="749B2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61D349-1727-704F-8200-07AAC80BD975}">
      <dsp:nvSpPr>
        <dsp:cNvPr id="0" name=""/>
        <dsp:cNvSpPr/>
      </dsp:nvSpPr>
      <dsp:spPr>
        <a:xfrm>
          <a:off x="2825762" y="2135676"/>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lumMod val="50000"/>
                </a:schemeClr>
              </a:solidFill>
            </a:rPr>
            <a:t>Economic Growth </a:t>
          </a:r>
          <a:endParaRPr lang="en-GB" sz="1400" kern="1200" dirty="0">
            <a:solidFill>
              <a:schemeClr val="bg1">
                <a:lumMod val="50000"/>
              </a:schemeClr>
            </a:solidFill>
          </a:endParaRPr>
        </a:p>
      </dsp:txBody>
      <dsp:txXfrm>
        <a:off x="2825762" y="2135676"/>
        <a:ext cx="1209996" cy="1209996"/>
      </dsp:txXfrm>
    </dsp:sp>
    <dsp:sp modelId="{FCE41EB6-3AC9-BA49-9C11-8B5C42E59938}">
      <dsp:nvSpPr>
        <dsp:cNvPr id="0" name=""/>
        <dsp:cNvSpPr/>
      </dsp:nvSpPr>
      <dsp:spPr>
        <a:xfrm>
          <a:off x="689650" y="-435"/>
          <a:ext cx="3423166" cy="3423166"/>
        </a:xfrm>
        <a:prstGeom prst="circularArrow">
          <a:avLst>
            <a:gd name="adj1" fmla="val 6893"/>
            <a:gd name="adj2" fmla="val 464611"/>
            <a:gd name="adj3" fmla="val 5952535"/>
            <a:gd name="adj4" fmla="val 4382854"/>
            <a:gd name="adj5" fmla="val 8042"/>
          </a:avLst>
        </a:prstGeom>
        <a:solidFill>
          <a:srgbClr val="749B2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29F368-48F0-6241-8AAA-B4531B422155}">
      <dsp:nvSpPr>
        <dsp:cNvPr id="0" name=""/>
        <dsp:cNvSpPr/>
      </dsp:nvSpPr>
      <dsp:spPr>
        <a:xfrm>
          <a:off x="766708" y="2135676"/>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lumMod val="50000"/>
                </a:schemeClr>
              </a:solidFill>
            </a:rPr>
            <a:t>Europe a more attractive commercial and investment environment</a:t>
          </a:r>
          <a:endParaRPr lang="en-GB" sz="1400" kern="1200" dirty="0">
            <a:solidFill>
              <a:schemeClr val="bg1">
                <a:lumMod val="50000"/>
              </a:schemeClr>
            </a:solidFill>
          </a:endParaRPr>
        </a:p>
      </dsp:txBody>
      <dsp:txXfrm>
        <a:off x="766708" y="2135676"/>
        <a:ext cx="1209996" cy="1209996"/>
      </dsp:txXfrm>
    </dsp:sp>
    <dsp:sp modelId="{6380A322-DD3E-7C4A-BD8C-9E8519ED9151}">
      <dsp:nvSpPr>
        <dsp:cNvPr id="0" name=""/>
        <dsp:cNvSpPr/>
      </dsp:nvSpPr>
      <dsp:spPr>
        <a:xfrm>
          <a:off x="689650" y="-435"/>
          <a:ext cx="3423166" cy="3423166"/>
        </a:xfrm>
        <a:prstGeom prst="circularArrow">
          <a:avLst>
            <a:gd name="adj1" fmla="val 6893"/>
            <a:gd name="adj2" fmla="val 464611"/>
            <a:gd name="adj3" fmla="val 11352535"/>
            <a:gd name="adj4" fmla="val 9782854"/>
            <a:gd name="adj5" fmla="val 8042"/>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CFBF77-17E8-174D-A789-7155A574EF30}">
      <dsp:nvSpPr>
        <dsp:cNvPr id="0" name=""/>
        <dsp:cNvSpPr/>
      </dsp:nvSpPr>
      <dsp:spPr>
        <a:xfrm>
          <a:off x="766708" y="76622"/>
          <a:ext cx="1209996" cy="120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lumMod val="50000"/>
                </a:schemeClr>
              </a:solidFill>
            </a:rPr>
            <a:t>Focus on smart us of HC funds</a:t>
          </a:r>
          <a:endParaRPr lang="en-GB" sz="1400" kern="1200" dirty="0">
            <a:solidFill>
              <a:schemeClr val="bg1">
                <a:lumMod val="50000"/>
              </a:schemeClr>
            </a:solidFill>
          </a:endParaRPr>
        </a:p>
      </dsp:txBody>
      <dsp:txXfrm>
        <a:off x="766708" y="76622"/>
        <a:ext cx="1209996" cy="1209996"/>
      </dsp:txXfrm>
    </dsp:sp>
    <dsp:sp modelId="{1E661FC5-D7C9-5844-9E63-2C8F97EF7C97}">
      <dsp:nvSpPr>
        <dsp:cNvPr id="0" name=""/>
        <dsp:cNvSpPr/>
      </dsp:nvSpPr>
      <dsp:spPr>
        <a:xfrm>
          <a:off x="689650" y="-435"/>
          <a:ext cx="3423166" cy="3423166"/>
        </a:xfrm>
        <a:prstGeom prst="circularArrow">
          <a:avLst>
            <a:gd name="adj1" fmla="val 6893"/>
            <a:gd name="adj2" fmla="val 464611"/>
            <a:gd name="adj3" fmla="val 16752535"/>
            <a:gd name="adj4" fmla="val 15182854"/>
            <a:gd name="adj5" fmla="val 8042"/>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0.02671</cdr:x>
      <cdr:y>0</cdr:y>
    </cdr:from>
    <cdr:to>
      <cdr:x>0.28882</cdr:x>
      <cdr:y>0.09161</cdr:y>
    </cdr:to>
    <cdr:sp macro="" textlink="">
      <cdr:nvSpPr>
        <cdr:cNvPr id="2" name="TextBox 6"/>
        <cdr:cNvSpPr txBox="1"/>
      </cdr:nvSpPr>
      <cdr:spPr>
        <a:xfrm xmlns:a="http://schemas.openxmlformats.org/drawingml/2006/main">
          <a:off x="116569" y="-2319164"/>
          <a:ext cx="1143905"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a:t>THE per capita </a:t>
          </a:r>
          <a:br>
            <a:rPr lang="en-US" sz="1000" b="1" dirty="0"/>
          </a:br>
          <a:r>
            <a:rPr lang="en-US" sz="1000" b="1" dirty="0"/>
            <a:t>(2004 = index 100</a:t>
          </a:r>
          <a:r>
            <a:rPr lang="en-US" sz="1000" b="1" dirty="0" smtClean="0"/>
            <a:t>)</a:t>
          </a:r>
          <a:endParaRPr lang="en-US"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lang="fr-BE"/>
          </a:p>
        </p:txBody>
      </p:sp>
      <p:sp>
        <p:nvSpPr>
          <p:cNvPr id="3" name="Date Placeholder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85CAA8D7-9C39-4FE1-9A5D-37AFA398DDE5}" type="datetimeFigureOut">
              <a:rPr lang="fr-BE" smtClean="0"/>
              <a:pPr/>
              <a:t>27/03/15</a:t>
            </a:fld>
            <a:endParaRPr lang="fr-BE"/>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34" tIns="45717" rIns="91434" bIns="45717" rtlCol="0" anchor="ctr"/>
          <a:lstStyle/>
          <a:p>
            <a:endParaRPr lang="fr-BE"/>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1" y="9371286"/>
            <a:ext cx="2918831" cy="493316"/>
          </a:xfrm>
          <a:prstGeom prst="rect">
            <a:avLst/>
          </a:prstGeom>
        </p:spPr>
        <p:txBody>
          <a:bodyPr vert="horz" lIns="91434" tIns="45717" rIns="91434" bIns="45717" rtlCol="0" anchor="b"/>
          <a:lstStyle>
            <a:lvl1pPr algn="l">
              <a:defRPr sz="1200"/>
            </a:lvl1pPr>
          </a:lstStyle>
          <a:p>
            <a:endParaRPr lang="fr-BE"/>
          </a:p>
        </p:txBody>
      </p:sp>
      <p:sp>
        <p:nvSpPr>
          <p:cNvPr id="7" name="Slide Number Placeholder 6"/>
          <p:cNvSpPr>
            <a:spLocks noGrp="1"/>
          </p:cNvSpPr>
          <p:nvPr>
            <p:ph type="sldNum" sz="quarter" idx="5"/>
          </p:nvPr>
        </p:nvSpPr>
        <p:spPr>
          <a:xfrm>
            <a:off x="3815374" y="9371286"/>
            <a:ext cx="2918831" cy="493316"/>
          </a:xfrm>
          <a:prstGeom prst="rect">
            <a:avLst/>
          </a:prstGeom>
        </p:spPr>
        <p:txBody>
          <a:bodyPr vert="horz" lIns="91434" tIns="45717" rIns="91434" bIns="45717" rtlCol="0" anchor="b"/>
          <a:lstStyle>
            <a:lvl1pPr algn="r">
              <a:defRPr sz="1200"/>
            </a:lvl1pPr>
          </a:lstStyle>
          <a:p>
            <a:fld id="{966E8C81-E50C-418E-BA9E-683E117C1417}" type="slidenum">
              <a:rPr lang="fr-BE" smtClean="0"/>
              <a:pPr/>
              <a:t>‹#›</a:t>
            </a:fld>
            <a:endParaRPr lang="fr-BE"/>
          </a:p>
        </p:txBody>
      </p:sp>
    </p:spTree>
    <p:extLst>
      <p:ext uri="{BB962C8B-B14F-4D97-AF65-F5344CB8AC3E}">
        <p14:creationId xmlns:p14="http://schemas.microsoft.com/office/powerpoint/2010/main" val="205484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make sure that health systems are geared up to identify those technologies – including medicines - that are likely to add value</a:t>
            </a:r>
            <a:r>
              <a:rPr lang="en-GB" baseline="0" dirty="0" smtClean="0"/>
              <a:t> (and preferably reduce overall cost) versus those technologies (including medicines) that add less value. There are of course good examples, as you see here of where medicines can reduce the cost of productivity loss by improving the health of the workforce. This sort of evidence needs to be taken into account. </a:t>
            </a:r>
            <a:endParaRPr lang="en-GB" dirty="0"/>
          </a:p>
        </p:txBody>
      </p:sp>
      <p:sp>
        <p:nvSpPr>
          <p:cNvPr id="4" name="Slide Number Placeholder 3"/>
          <p:cNvSpPr>
            <a:spLocks noGrp="1"/>
          </p:cNvSpPr>
          <p:nvPr>
            <p:ph type="sldNum" sz="quarter" idx="10"/>
          </p:nvPr>
        </p:nvSpPr>
        <p:spPr/>
        <p:txBody>
          <a:bodyPr/>
          <a:lstStyle/>
          <a:p>
            <a:fld id="{966E8C81-E50C-418E-BA9E-683E117C1417}" type="slidenum">
              <a:rPr lang="fr-BE" smtClean="0">
                <a:solidFill>
                  <a:prstClr val="black"/>
                </a:solidFill>
                <a:latin typeface="Calibri"/>
              </a:rPr>
              <a:pPr/>
              <a:t>9</a:t>
            </a:fld>
            <a:endParaRPr lang="fr-BE">
              <a:solidFill>
                <a:prstClr val="black"/>
              </a:solidFill>
              <a:latin typeface="Calibri"/>
            </a:endParaRPr>
          </a:p>
        </p:txBody>
      </p:sp>
    </p:spTree>
    <p:extLst>
      <p:ext uri="{BB962C8B-B14F-4D97-AF65-F5344CB8AC3E}">
        <p14:creationId xmlns:p14="http://schemas.microsoft.com/office/powerpoint/2010/main" val="326217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Final Page</a:t>
            </a:r>
            <a:endParaRPr lang="en-US" dirty="0"/>
          </a:p>
        </p:txBody>
      </p:sp>
      <p:sp>
        <p:nvSpPr>
          <p:cNvPr id="4" name="Slide Number Placeholder 3"/>
          <p:cNvSpPr>
            <a:spLocks noGrp="1"/>
          </p:cNvSpPr>
          <p:nvPr>
            <p:ph type="sldNum" sz="quarter" idx="10"/>
          </p:nvPr>
        </p:nvSpPr>
        <p:spPr/>
        <p:txBody>
          <a:bodyPr/>
          <a:lstStyle/>
          <a:p>
            <a:fld id="{966E8C81-E50C-418E-BA9E-683E117C1417}" type="slidenum">
              <a:rPr lang="fr-BE" smtClean="0">
                <a:solidFill>
                  <a:prstClr val="black"/>
                </a:solidFill>
                <a:latin typeface="Calibri"/>
              </a:rPr>
              <a:pPr/>
              <a:t>18</a:t>
            </a:fld>
            <a:endParaRPr lang="fr-BE">
              <a:solidFill>
                <a:prstClr val="black"/>
              </a:solidFill>
              <a:latin typeface="Calibri"/>
            </a:endParaRPr>
          </a:p>
        </p:txBody>
      </p:sp>
    </p:spTree>
    <p:extLst>
      <p:ext uri="{BB962C8B-B14F-4D97-AF65-F5344CB8AC3E}">
        <p14:creationId xmlns:p14="http://schemas.microsoft.com/office/powerpoint/2010/main" val="96070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2.xml"/><Relationship Id="rId3"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6.bin"/><Relationship Id="rId5" Type="http://schemas.openxmlformats.org/officeDocument/2006/relationships/image" Target="../media/image6.emf"/><Relationship Id="rId6" Type="http://schemas.openxmlformats.org/officeDocument/2006/relationships/image" Target="../media/image7.png"/><Relationship Id="rId1" Type="http://schemas.openxmlformats.org/officeDocument/2006/relationships/vmlDrawing" Target="../drawings/vmlDrawing6.vml"/><Relationship Id="rId2" Type="http://schemas.openxmlformats.org/officeDocument/2006/relationships/tags" Target="../tags/tag1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7.bin"/><Relationship Id="rId5" Type="http://schemas.openxmlformats.org/officeDocument/2006/relationships/image" Target="../media/image6.emf"/><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4.png"/><Relationship Id="rId1" Type="http://schemas.openxmlformats.org/officeDocument/2006/relationships/vmlDrawing" Target="../drawings/vmlDrawing7.vml"/><Relationship Id="rId2" Type="http://schemas.openxmlformats.org/officeDocument/2006/relationships/tags" Target="../tags/tag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6.emf"/><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tags" Target="../tags/tag11.xml"/><Relationship Id="rId7" Type="http://schemas.openxmlformats.org/officeDocument/2006/relationships/slideMaster" Target="../slideMasters/slideMaster2.xml"/><Relationship Id="rId8" Type="http://schemas.openxmlformats.org/officeDocument/2006/relationships/image" Target="../media/image10.png"/><Relationship Id="rId1" Type="http://schemas.openxmlformats.org/officeDocument/2006/relationships/tags" Target="../tags/tag6.xml"/><Relationship Id="rId2"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1000" y="2818800"/>
            <a:ext cx="4923448" cy="1114256"/>
          </a:xfrm>
        </p:spPr>
        <p:txBody>
          <a:bodyPr lIns="0" tIns="0" rIns="0" bIns="0" anchor="t" anchorCtr="0">
            <a:normAutofit/>
          </a:bodyPr>
          <a:lstStyle>
            <a:lvl1pPr algn="l">
              <a:lnSpc>
                <a:spcPts val="4000"/>
              </a:lnSpc>
              <a:defRPr sz="4000" b="1">
                <a:solidFill>
                  <a:schemeClr val="bg1"/>
                </a:solidFill>
                <a:latin typeface="Arial" pitchFamily="34" charset="0"/>
                <a:cs typeface="Arial" pitchFamily="34" charset="0"/>
              </a:defRPr>
            </a:lvl1pPr>
          </a:lstStyle>
          <a:p>
            <a:r>
              <a:rPr lang="en-GB" smtClean="0"/>
              <a:t>Click to edit Master title style</a:t>
            </a:r>
            <a:endParaRPr lang="fr-BE" dirty="0"/>
          </a:p>
        </p:txBody>
      </p:sp>
      <p:sp>
        <p:nvSpPr>
          <p:cNvPr id="3" name="Subtitle 2"/>
          <p:cNvSpPr>
            <a:spLocks noGrp="1"/>
          </p:cNvSpPr>
          <p:nvPr>
            <p:ph type="subTitle" idx="1"/>
          </p:nvPr>
        </p:nvSpPr>
        <p:spPr>
          <a:xfrm>
            <a:off x="3682800" y="4014000"/>
            <a:ext cx="4968552" cy="576064"/>
          </a:xfrm>
          <a:prstGeom prst="rect">
            <a:avLst/>
          </a:prstGeom>
        </p:spPr>
        <p:txBody>
          <a:bodyPr lIns="0" tIns="0" rIns="0" bIns="0">
            <a:normAutofit/>
          </a:bodyPr>
          <a:lstStyle>
            <a:lvl1pPr marL="0" indent="0" algn="l">
              <a:buNone/>
              <a:defRPr sz="19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K Disclaimer 2012/01">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4800" y="2060575"/>
            <a:ext cx="8642350" cy="221599"/>
          </a:xfrm>
        </p:spPr>
        <p:txBody>
          <a:bodyPr/>
          <a:lstStyle>
            <a:lvl1pPr marL="1588" indent="0">
              <a:spcBef>
                <a:spcPts val="1400"/>
              </a:spcBef>
              <a:buNone/>
              <a:defRPr/>
            </a:lvl1pPr>
            <a:lvl2pPr marL="1588" indent="0">
              <a:spcBef>
                <a:spcPts val="1400"/>
              </a:spcBef>
              <a:buNone/>
              <a:defRPr/>
            </a:lvl2pPr>
            <a:lvl3pPr marL="1588" indent="0">
              <a:spcBef>
                <a:spcPts val="1400"/>
              </a:spcBef>
              <a:buNone/>
              <a:defRPr/>
            </a:lvl3pPr>
            <a:lvl4pPr marL="1588" indent="0">
              <a:spcBef>
                <a:spcPts val="1400"/>
              </a:spcBef>
              <a:buNone/>
              <a:defRPr/>
            </a:lvl4pPr>
            <a:lvl5pPr marL="1588" indent="0">
              <a:spcBef>
                <a:spcPts val="1400"/>
              </a:spcBef>
              <a:buNone/>
              <a:defRPr/>
            </a:lvl5pPr>
          </a:lstStyle>
          <a:p>
            <a:pPr lvl="0"/>
            <a:r>
              <a:rPr lang="en-US" smtClean="0"/>
              <a:t>Click to edit Master text styles</a:t>
            </a:r>
          </a:p>
        </p:txBody>
      </p:sp>
    </p:spTree>
    <p:extLst>
      <p:ext uri="{BB962C8B-B14F-4D97-AF65-F5344CB8AC3E}">
        <p14:creationId xmlns:p14="http://schemas.microsoft.com/office/powerpoint/2010/main" val="36094593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TK TitleAndText 2012/01">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244800" y="804672"/>
            <a:ext cx="8640000" cy="332399"/>
          </a:xfrm>
          <a:prstGeom prst="rect">
            <a:avLst/>
          </a:prstGeom>
          <a:noFill/>
          <a:ln>
            <a:noFill/>
          </a:ln>
        </p:spPr>
        <p:txBody>
          <a:bodyPr rtlCol="0"/>
          <a:lstStyle>
            <a:lvl1pPr>
              <a:defRPr/>
            </a:lvl1pPr>
          </a:lstStyle>
          <a:p>
            <a:r>
              <a:rPr lang="en-US" dirty="0" smtClean="0"/>
              <a:t>Headline of maximum two lines here</a:t>
            </a:r>
            <a:endParaRPr lang="en-US" dirty="0"/>
          </a:p>
        </p:txBody>
      </p:sp>
      <p:sp>
        <p:nvSpPr>
          <p:cNvPr id="4" name="Text Placeholder 3"/>
          <p:cNvSpPr>
            <a:spLocks noGrp="1"/>
          </p:cNvSpPr>
          <p:nvPr>
            <p:ph type="body" sz="quarter" idx="10" hasCustomPrompt="1"/>
          </p:nvPr>
        </p:nvSpPr>
        <p:spPr>
          <a:xfrm>
            <a:off x="244475" y="2060575"/>
            <a:ext cx="8640000" cy="1338828"/>
          </a:xfrm>
        </p:spPr>
        <p:txBody>
          <a:bodyPr/>
          <a:lstStyle>
            <a:lvl1pPr>
              <a:defRPr baseline="0"/>
            </a:lvl1pPr>
          </a:lstStyle>
          <a:p>
            <a:pPr lvl="0"/>
            <a:r>
              <a:rPr lang="en-US" dirty="0" smtClean="0"/>
              <a:t>Text on first level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52490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TK TitleOnly 2012/01">
    <p:spTree>
      <p:nvGrpSpPr>
        <p:cNvPr id="1" name=""/>
        <p:cNvGrpSpPr/>
        <p:nvPr/>
      </p:nvGrpSpPr>
      <p:grpSpPr>
        <a:xfrm>
          <a:off x="0" y="0"/>
          <a:ext cx="0" cy="0"/>
          <a:chOff x="0" y="0"/>
          <a:chExt cx="0" cy="0"/>
        </a:xfrm>
      </p:grpSpPr>
      <p:sp>
        <p:nvSpPr>
          <p:cNvPr id="19" name="Title Placeholder 1"/>
          <p:cNvSpPr>
            <a:spLocks noGrp="1"/>
          </p:cNvSpPr>
          <p:nvPr>
            <p:ph type="title" hasCustomPrompt="1"/>
          </p:nvPr>
        </p:nvSpPr>
        <p:spPr>
          <a:xfrm>
            <a:off x="244800" y="804672"/>
            <a:ext cx="8640000" cy="332399"/>
          </a:xfrm>
          <a:prstGeom prst="rect">
            <a:avLst/>
          </a:prstGeom>
          <a:noFill/>
          <a:ln>
            <a:noFill/>
          </a:ln>
        </p:spPr>
        <p:txBody>
          <a:bodyPr rtlCol="0"/>
          <a:lstStyle>
            <a:lvl1pPr>
              <a:defRPr/>
            </a:lvl1pPr>
          </a:lstStyle>
          <a:p>
            <a:r>
              <a:rPr lang="en-US" dirty="0" smtClean="0"/>
              <a:t>Headline of maximum two lines here</a:t>
            </a:r>
            <a:endParaRPr lang="en-US" dirty="0"/>
          </a:p>
        </p:txBody>
      </p:sp>
    </p:spTree>
    <p:extLst>
      <p:ext uri="{BB962C8B-B14F-4D97-AF65-F5344CB8AC3E}">
        <p14:creationId xmlns:p14="http://schemas.microsoft.com/office/powerpoint/2010/main" val="225280985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TK Divider 2012/01">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44800" y="2157984"/>
            <a:ext cx="8646351" cy="276999"/>
          </a:xfrm>
          <a:ln>
            <a:noFill/>
          </a:ln>
        </p:spPr>
        <p:txBody>
          <a:bodyPr/>
          <a:lstStyle>
            <a:lvl1pPr marL="164592" indent="-164592">
              <a:buFont typeface="Arial" pitchFamily="34" charset="0"/>
              <a:buChar char="•"/>
              <a:defRPr sz="2000" baseline="0"/>
            </a:lvl1pPr>
            <a:lvl2pPr marL="347472" indent="-182880">
              <a:spcBef>
                <a:spcPts val="600"/>
              </a:spcBef>
              <a:buFont typeface="Arial" pitchFamily="34" charset="0"/>
              <a:buChar char="–"/>
              <a:defRPr sz="2000"/>
            </a:lvl2pPr>
            <a:lvl3pPr marL="484632" indent="-137160">
              <a:spcBef>
                <a:spcPts val="200"/>
              </a:spcBef>
              <a:buFont typeface="Arial" pitchFamily="34" charset="0"/>
              <a:buChar char="-"/>
              <a:defRPr sz="2000"/>
            </a:lvl3pPr>
            <a:lvl4pPr>
              <a:defRPr sz="2000"/>
            </a:lvl4pPr>
            <a:lvl5pPr>
              <a:defRPr sz="2000"/>
            </a:lvl5pPr>
          </a:lstStyle>
          <a:p>
            <a:pPr lvl="0"/>
            <a:r>
              <a:rPr lang="en-US" dirty="0" smtClean="0"/>
              <a:t>Divider subsections here</a:t>
            </a:r>
            <a:endParaRPr lang="en-US" dirty="0"/>
          </a:p>
        </p:txBody>
      </p:sp>
      <p:sp>
        <p:nvSpPr>
          <p:cNvPr id="2" name="Title 1"/>
          <p:cNvSpPr>
            <a:spLocks noGrp="1"/>
          </p:cNvSpPr>
          <p:nvPr>
            <p:ph type="title" hasCustomPrompt="1"/>
          </p:nvPr>
        </p:nvSpPr>
        <p:spPr>
          <a:xfrm>
            <a:off x="244800" y="1627632"/>
            <a:ext cx="8646287" cy="338328"/>
          </a:xfrm>
          <a:ln>
            <a:noFill/>
          </a:ln>
        </p:spPr>
        <p:txBody>
          <a:bodyPr/>
          <a:lstStyle>
            <a:lvl1pPr>
              <a:defRPr baseline="0"/>
            </a:lvl1pPr>
          </a:lstStyle>
          <a:p>
            <a:r>
              <a:rPr lang="en-US" dirty="0" smtClean="0"/>
              <a:t>Divider text here</a:t>
            </a:r>
            <a:endParaRPr lang="en-US" dirty="0"/>
          </a:p>
        </p:txBody>
      </p:sp>
    </p:spTree>
    <p:extLst>
      <p:ext uri="{BB962C8B-B14F-4D97-AF65-F5344CB8AC3E}">
        <p14:creationId xmlns:p14="http://schemas.microsoft.com/office/powerpoint/2010/main" val="307998385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TK ClosingPage 2012/01">
    <p:spTree>
      <p:nvGrpSpPr>
        <p:cNvPr id="1" name=""/>
        <p:cNvGrpSpPr/>
        <p:nvPr/>
      </p:nvGrpSpPr>
      <p:grpSpPr>
        <a:xfrm>
          <a:off x="0" y="0"/>
          <a:ext cx="0" cy="0"/>
          <a:chOff x="0" y="0"/>
          <a:chExt cx="0" cy="0"/>
        </a:xfrm>
      </p:grpSpPr>
      <p:pic>
        <p:nvPicPr>
          <p:cNvPr id="3" name="Picture 2" descr="006_Sig-for-last-page.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0" y="4631436"/>
            <a:ext cx="9107488" cy="2226564"/>
          </a:xfrm>
          <a:prstGeom prst="rect">
            <a:avLst/>
          </a:prstGeom>
        </p:spPr>
      </p:pic>
      <p:cxnSp>
        <p:nvCxnSpPr>
          <p:cNvPr id="4" name="Straight Connector 3"/>
          <p:cNvCxnSpPr/>
          <p:nvPr>
            <p:custDataLst>
              <p:tags r:id="rId1"/>
            </p:custDataLst>
          </p:nvPr>
        </p:nvCxnSpPr>
        <p:spPr>
          <a:xfrm>
            <a:off x="0" y="1627632"/>
            <a:ext cx="9144000" cy="0"/>
          </a:xfrm>
          <a:prstGeom prst="line">
            <a:avLst/>
          </a:prstGeom>
          <a:ln w="3175"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7934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28621864"/>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67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T. Kearney Divider 2013">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44800" y="2157984"/>
            <a:ext cx="8646351" cy="276999"/>
          </a:xfrm>
          <a:ln>
            <a:noFill/>
          </a:ln>
        </p:spPr>
        <p:txBody>
          <a:bodyPr/>
          <a:lstStyle>
            <a:lvl1pPr marL="164592" indent="-164592">
              <a:buFont typeface="Arial" pitchFamily="34" charset="0"/>
              <a:buChar char="•"/>
              <a:defRPr sz="2000" baseline="0"/>
            </a:lvl1pPr>
            <a:lvl2pPr marL="347472" indent="-182880">
              <a:spcBef>
                <a:spcPts val="600"/>
              </a:spcBef>
              <a:buFont typeface="Arial" pitchFamily="34" charset="0"/>
              <a:buChar char="–"/>
              <a:defRPr sz="2000"/>
            </a:lvl2pPr>
            <a:lvl3pPr marL="484632" indent="-137160">
              <a:spcBef>
                <a:spcPts val="200"/>
              </a:spcBef>
              <a:buFont typeface="Arial" pitchFamily="34" charset="0"/>
              <a:buChar char="-"/>
              <a:defRPr sz="2000"/>
            </a:lvl3pPr>
            <a:lvl4pPr>
              <a:defRPr sz="2000"/>
            </a:lvl4pPr>
            <a:lvl5pPr>
              <a:defRPr sz="2000"/>
            </a:lvl5pPr>
          </a:lstStyle>
          <a:p>
            <a:pPr lvl="0"/>
            <a:r>
              <a:rPr lang="en-US" dirty="0" smtClean="0"/>
              <a:t>Divider subsections here</a:t>
            </a:r>
            <a:endParaRPr lang="en-US" dirty="0"/>
          </a:p>
        </p:txBody>
      </p:sp>
      <p:sp>
        <p:nvSpPr>
          <p:cNvPr id="2" name="Title 1"/>
          <p:cNvSpPr>
            <a:spLocks noGrp="1"/>
          </p:cNvSpPr>
          <p:nvPr>
            <p:ph type="title" hasCustomPrompt="1"/>
          </p:nvPr>
        </p:nvSpPr>
        <p:spPr>
          <a:xfrm>
            <a:off x="244800" y="1627632"/>
            <a:ext cx="8646287" cy="338328"/>
          </a:xfrm>
          <a:ln>
            <a:noFill/>
          </a:ln>
        </p:spPr>
        <p:txBody>
          <a:bodyPr/>
          <a:lstStyle>
            <a:lvl1pPr>
              <a:defRPr baseline="0"/>
            </a:lvl1pPr>
          </a:lstStyle>
          <a:p>
            <a:r>
              <a:rPr lang="en-US" dirty="0" smtClean="0"/>
              <a:t>Divider text here</a:t>
            </a:r>
            <a:endParaRPr lang="en-US" dirty="0"/>
          </a:p>
        </p:txBody>
      </p:sp>
    </p:spTree>
    <p:extLst>
      <p:ext uri="{BB962C8B-B14F-4D97-AF65-F5344CB8AC3E}">
        <p14:creationId xmlns:p14="http://schemas.microsoft.com/office/powerpoint/2010/main" val="83516902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23334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TK TitleAndText">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244800" y="597600"/>
            <a:ext cx="8648700" cy="332399"/>
          </a:xfrm>
          <a:prstGeom prst="rect">
            <a:avLst/>
          </a:prstGeom>
        </p:spPr>
        <p:txBody>
          <a:bodyPr rtlCol="0"/>
          <a:lstStyle/>
          <a:p>
            <a:r>
              <a:rPr lang="en-US" smtClean="0"/>
              <a:t>Click to edit Master title style</a:t>
            </a:r>
            <a:endParaRPr lang="en-US" dirty="0"/>
          </a:p>
        </p:txBody>
      </p:sp>
      <p:sp>
        <p:nvSpPr>
          <p:cNvPr id="6" name="Text Placeholder 4"/>
          <p:cNvSpPr>
            <a:spLocks noGrp="1"/>
          </p:cNvSpPr>
          <p:nvPr>
            <p:ph type="body" sz="quarter" idx="11"/>
          </p:nvPr>
        </p:nvSpPr>
        <p:spPr>
          <a:xfrm>
            <a:off x="244800" y="2091600"/>
            <a:ext cx="8648700" cy="1342046"/>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Tree>
    <p:extLst>
      <p:ext uri="{BB962C8B-B14F-4D97-AF65-F5344CB8AC3E}">
        <p14:creationId xmlns:p14="http://schemas.microsoft.com/office/powerpoint/2010/main" val="97942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mp;G Title and Gre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534399" cy="369332"/>
          </a:xfrm>
        </p:spPr>
        <p:txBody>
          <a:bodyPr/>
          <a:lstStyle/>
          <a:p>
            <a:r>
              <a:rPr lang="en-GB" smtClean="0"/>
              <a:t>Click to edit Master title style</a:t>
            </a:r>
            <a:endParaRPr lang="fr-BE" dirty="0"/>
          </a:p>
        </p:txBody>
      </p:sp>
      <p:pic>
        <p:nvPicPr>
          <p:cNvPr id="9" name="Picture 8" descr="Efpia-PPT_template_254x190,5mm_LAYOUT_V08_P3_LOGO_forMS.png"/>
          <p:cNvPicPr>
            <a:picLocks noChangeAspect="1"/>
          </p:cNvPicPr>
          <p:nvPr userDrawn="1"/>
        </p:nvPicPr>
        <p:blipFill>
          <a:blip r:embed="rId3" cstate="print"/>
          <a:stretch>
            <a:fillRect/>
          </a:stretch>
        </p:blipFill>
        <p:spPr>
          <a:xfrm>
            <a:off x="252951" y="6309000"/>
            <a:ext cx="566881" cy="335252"/>
          </a:xfrm>
          <a:prstGeom prst="rect">
            <a:avLst/>
          </a:prstGeom>
        </p:spPr>
      </p:pic>
      <p:sp>
        <p:nvSpPr>
          <p:cNvPr id="11" name="Rectangle 10"/>
          <p:cNvSpPr/>
          <p:nvPr userDrawn="1"/>
        </p:nvSpPr>
        <p:spPr>
          <a:xfrm>
            <a:off x="250826" y="1634266"/>
            <a:ext cx="8532000" cy="4522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3"/>
          </p:nvPr>
        </p:nvSpPr>
        <p:spPr>
          <a:xfrm>
            <a:off x="250826" y="1643064"/>
            <a:ext cx="8532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smtClean="0"/>
              <a:t>Click to edit Master text styles</a:t>
            </a:r>
          </a:p>
        </p:txBody>
      </p:sp>
      <p:sp>
        <p:nvSpPr>
          <p:cNvPr id="16" name="Slide Number Placeholder 5"/>
          <p:cNvSpPr txBox="1">
            <a:spLocks/>
          </p:cNvSpPr>
          <p:nvPr userDrawn="1"/>
        </p:nvSpPr>
        <p:spPr>
          <a:xfrm>
            <a:off x="8568000" y="6514921"/>
            <a:ext cx="396488" cy="154439"/>
          </a:xfrm>
          <a:prstGeom prst="rect">
            <a:avLst/>
          </a:prstGeom>
        </p:spPr>
        <p:txBody>
          <a:bodyPr vert="horz" lIns="0" tIns="0" rIns="0" bIns="0" rtlCol="0" anchor="t" anchorCtr="0"/>
          <a:lstStyle>
            <a:defPPr>
              <a:defRPr lang="fr-FR"/>
            </a:defPPr>
            <a:lvl1pPr marL="0" algn="l" defTabSz="914400" rtl="0" eaLnBrk="1" latinLnBrk="0" hangingPunct="1">
              <a:defRPr sz="700" b="1" kern="1200">
                <a:solidFill>
                  <a:srgbClr val="77787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5B6FF-6742-42ED-922D-A405021672AA}" type="slidenum">
              <a:rPr lang="fr-BE" smtClean="0"/>
              <a:pPr/>
              <a:t>‹#›</a:t>
            </a:fld>
            <a:endParaRPr lang="fr-BE" dirty="0"/>
          </a:p>
        </p:txBody>
      </p:sp>
      <p:pic>
        <p:nvPicPr>
          <p:cNvPr id="17" name="Picture 16" descr="Efpia-PPT_template_254x190,5mm_LAYOUT_V08_P3_footnote_forMS.png"/>
          <p:cNvPicPr>
            <a:picLocks noChangeAspect="1"/>
          </p:cNvPicPr>
          <p:nvPr userDrawn="1"/>
        </p:nvPicPr>
        <p:blipFill>
          <a:blip r:embed="rId4" cstate="print"/>
          <a:srcRect l="92548" t="8467" r="3893" b="26282"/>
          <a:stretch>
            <a:fillRect/>
          </a:stretch>
        </p:blipFill>
        <p:spPr>
          <a:xfrm>
            <a:off x="8460432" y="6525344"/>
            <a:ext cx="72008" cy="72008"/>
          </a:xfrm>
          <a:prstGeom prst="rect">
            <a:avLst/>
          </a:prstGeom>
        </p:spPr>
      </p:pic>
      <p:sp>
        <p:nvSpPr>
          <p:cNvPr id="18" name="Footer Placeholder 4"/>
          <p:cNvSpPr txBox="1">
            <a:spLocks/>
          </p:cNvSpPr>
          <p:nvPr userDrawn="1"/>
        </p:nvSpPr>
        <p:spPr>
          <a:xfrm>
            <a:off x="5616000" y="6534000"/>
            <a:ext cx="2808312" cy="144016"/>
          </a:xfrm>
          <a:prstGeom prst="rect">
            <a:avLst/>
          </a:prstGeom>
        </p:spPr>
        <p:txBody>
          <a:bodyPr vert="horz" lIns="0" tIns="0" rIns="0" bIns="0" rtlCol="0" anchor="t" anchorCtr="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Health &amp; growth</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21225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ATK2007 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5221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1000" y="2818800"/>
            <a:ext cx="4923448" cy="1114256"/>
          </a:xfrm>
        </p:spPr>
        <p:txBody>
          <a:bodyPr lIns="0" tIns="0" rIns="0" bIns="0" anchor="t" anchorCtr="0">
            <a:normAutofit/>
          </a:bodyPr>
          <a:lstStyle>
            <a:lvl1pPr algn="l">
              <a:lnSpc>
                <a:spcPts val="4000"/>
              </a:lnSpc>
              <a:defRPr sz="4000" b="1">
                <a:solidFill>
                  <a:schemeClr val="bg1"/>
                </a:solidFill>
                <a:latin typeface="Arial" pitchFamily="34" charset="0"/>
                <a:cs typeface="Arial" pitchFamily="34" charset="0"/>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3682800" y="4014000"/>
            <a:ext cx="4968552" cy="576064"/>
          </a:xfrm>
          <a:prstGeom prst="rect">
            <a:avLst/>
          </a:prstGeom>
        </p:spPr>
        <p:txBody>
          <a:bodyPr lIns="0" tIns="0" rIns="0" bIns="0">
            <a:normAutofit/>
          </a:bodyPr>
          <a:lstStyle>
            <a:lvl1pPr marL="0" indent="0" algn="l">
              <a:buNone/>
              <a:defRPr sz="19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Tree>
    <p:extLst>
      <p:ext uri="{BB962C8B-B14F-4D97-AF65-F5344CB8AC3E}">
        <p14:creationId xmlns:p14="http://schemas.microsoft.com/office/powerpoint/2010/main" val="2894374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mp;G Title and Gre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534399" cy="369332"/>
          </a:xfrm>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Health &amp; Growth</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pic>
        <p:nvPicPr>
          <p:cNvPr id="9" name="Picture 8" descr="Efpia-PPT_template_254x190,5mm_LAYOUT_V08_P3_LOGO_forMS.png"/>
          <p:cNvPicPr>
            <a:picLocks noChangeAspect="1"/>
          </p:cNvPicPr>
          <p:nvPr userDrawn="1"/>
        </p:nvPicPr>
        <p:blipFill>
          <a:blip r:embed="rId4" cstate="print"/>
          <a:stretch>
            <a:fillRect/>
          </a:stretch>
        </p:blipFill>
        <p:spPr>
          <a:xfrm>
            <a:off x="252951" y="6309000"/>
            <a:ext cx="566881" cy="335252"/>
          </a:xfrm>
          <a:prstGeom prst="rect">
            <a:avLst/>
          </a:prstGeom>
        </p:spPr>
      </p:pic>
      <p:sp>
        <p:nvSpPr>
          <p:cNvPr id="11" name="Rectangle 10"/>
          <p:cNvSpPr/>
          <p:nvPr userDrawn="1"/>
        </p:nvSpPr>
        <p:spPr>
          <a:xfrm>
            <a:off x="250826" y="1634266"/>
            <a:ext cx="8532000" cy="4522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4" name="Text Placeholder 13"/>
          <p:cNvSpPr>
            <a:spLocks noGrp="1"/>
          </p:cNvSpPr>
          <p:nvPr>
            <p:ph type="body" sz="quarter" idx="13"/>
          </p:nvPr>
        </p:nvSpPr>
        <p:spPr>
          <a:xfrm>
            <a:off x="250826" y="1643064"/>
            <a:ext cx="8532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187385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mp;G Title and TwoGre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2233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7783"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userDrawn="1"/>
        </p:nvSpPr>
        <p:spPr>
          <a:xfrm>
            <a:off x="250826" y="1643064"/>
            <a:ext cx="8532000" cy="45143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4" name="Text Placeholder 13"/>
          <p:cNvSpPr>
            <a:spLocks noGrp="1"/>
          </p:cNvSpPr>
          <p:nvPr>
            <p:ph type="body" sz="quarter" idx="13"/>
          </p:nvPr>
        </p:nvSpPr>
        <p:spPr>
          <a:xfrm>
            <a:off x="257638" y="1643064"/>
            <a:ext cx="4104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425631" cy="369332"/>
          </a:xfrm>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Health &amp; Growth</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7" cstate="print"/>
          <a:srcRect l="92548" t="8467" r="3893" b="26282"/>
          <a:stretch>
            <a:fillRect/>
          </a:stretch>
        </p:blipFill>
        <p:spPr>
          <a:xfrm>
            <a:off x="8460432" y="6525344"/>
            <a:ext cx="72008" cy="72008"/>
          </a:xfrm>
          <a:prstGeom prst="rect">
            <a:avLst/>
          </a:prstGeom>
        </p:spPr>
      </p:pic>
      <p:pic>
        <p:nvPicPr>
          <p:cNvPr id="13" name="Picture 12" descr="Efpia-PPT_template_254x190,5mm_LAYOUT_V08_P3_LOGO_forMS.png"/>
          <p:cNvPicPr>
            <a:picLocks noChangeAspect="1"/>
          </p:cNvPicPr>
          <p:nvPr userDrawn="1"/>
        </p:nvPicPr>
        <p:blipFill>
          <a:blip r:embed="rId8" cstate="print"/>
          <a:stretch>
            <a:fillRect/>
          </a:stretch>
        </p:blipFill>
        <p:spPr>
          <a:xfrm>
            <a:off x="252951" y="6309000"/>
            <a:ext cx="566881" cy="335252"/>
          </a:xfrm>
          <a:prstGeom prst="rect">
            <a:avLst/>
          </a:prstGeom>
        </p:spPr>
      </p:pic>
      <p:sp>
        <p:nvSpPr>
          <p:cNvPr id="15" name="Text Placeholder 13"/>
          <p:cNvSpPr>
            <a:spLocks noGrp="1"/>
          </p:cNvSpPr>
          <p:nvPr>
            <p:ph type="body" sz="quarter" idx="14"/>
          </p:nvPr>
        </p:nvSpPr>
        <p:spPr>
          <a:xfrm>
            <a:off x="4677550" y="1643064"/>
            <a:ext cx="4105276"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26836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mp;G Title Onl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Health &amp; Growth</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pic>
        <p:nvPicPr>
          <p:cNvPr id="10" name="Picture 9" descr="Efpia-PPT_template_254x190,5mm_LAYOUT_V08_P3_LOGO_forMS.png"/>
          <p:cNvPicPr>
            <a:picLocks noChangeAspect="1"/>
          </p:cNvPicPr>
          <p:nvPr userDrawn="1"/>
        </p:nvPicPr>
        <p:blipFill>
          <a:blip r:embed="rId4" cstate="print"/>
          <a:stretch>
            <a:fillRect/>
          </a:stretch>
        </p:blipFill>
        <p:spPr>
          <a:xfrm>
            <a:off x="252951" y="6309000"/>
            <a:ext cx="566881" cy="335252"/>
          </a:xfrm>
          <a:prstGeom prst="rect">
            <a:avLst/>
          </a:prstGeom>
        </p:spPr>
      </p:pic>
    </p:spTree>
    <p:extLst>
      <p:ext uri="{BB962C8B-B14F-4D97-AF65-F5344CB8AC3E}">
        <p14:creationId xmlns:p14="http://schemas.microsoft.com/office/powerpoint/2010/main" val="343991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mp;G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192179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8807"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userDrawn="1"/>
        </p:nvSpPr>
        <p:spPr>
          <a:xfrm>
            <a:off x="3175" y="-9376"/>
            <a:ext cx="9144000" cy="6867376"/>
          </a:xfrm>
          <a:prstGeom prst="rect">
            <a:avLst/>
          </a:prstGeom>
          <a:solidFill>
            <a:srgbClr val="008898"/>
          </a:solidFill>
          <a:ln w="25400" cap="flat" cmpd="sng" algn="ctr">
            <a:noFill/>
            <a:prstDash val="solid"/>
          </a:ln>
          <a:effectLst/>
        </p:spPr>
        <p:txBody>
          <a:bodyPr anchor="ctr"/>
          <a:lstStyle/>
          <a:p>
            <a:pPr algn="ctr">
              <a:defRPr/>
            </a:pPr>
            <a:endParaRPr lang="en-US" kern="0">
              <a:solidFill>
                <a:srgbClr val="FFFFFF"/>
              </a:solidFill>
              <a:latin typeface="Arial"/>
            </a:endParaRPr>
          </a:p>
        </p:txBody>
      </p:sp>
      <p:sp>
        <p:nvSpPr>
          <p:cNvPr id="12" name="Slide Number Placeholder 6"/>
          <p:cNvSpPr txBox="1">
            <a:spLocks/>
          </p:cNvSpPr>
          <p:nvPr userDrawn="1"/>
        </p:nvSpPr>
        <p:spPr bwMode="auto">
          <a:xfrm>
            <a:off x="8570913" y="6505724"/>
            <a:ext cx="481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58A6A5B-F970-4A2C-82DA-69FF201AC55E}" type="slidenum">
              <a:rPr lang="fr-BE" sz="700" b="1">
                <a:solidFill>
                  <a:srgbClr val="FFFFFF"/>
                </a:solidFill>
              </a:rPr>
              <a:pPr/>
              <a:t>‹#›</a:t>
            </a:fld>
            <a:endParaRPr lang="fr-BE" sz="700" b="1" dirty="0">
              <a:solidFill>
                <a:srgbClr val="FFFFFF"/>
              </a:solidFill>
            </a:endParaRPr>
          </a:p>
        </p:txBody>
      </p:sp>
      <p:sp>
        <p:nvSpPr>
          <p:cNvPr id="13" name="Footer Placeholder 4"/>
          <p:cNvSpPr txBox="1">
            <a:spLocks/>
          </p:cNvSpPr>
          <p:nvPr userDrawn="1"/>
        </p:nvSpPr>
        <p:spPr>
          <a:xfrm>
            <a:off x="5619750" y="6524774"/>
            <a:ext cx="2808288" cy="144463"/>
          </a:xfrm>
          <a:prstGeom prst="rect">
            <a:avLst/>
          </a:prstGeom>
        </p:spPr>
        <p:txBody>
          <a:bodyPr lIns="0" tIns="0" rIns="0" bIns="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FFFFFF"/>
                </a:solidFill>
              </a:rPr>
              <a:t>Health &amp; growth</a:t>
            </a:r>
            <a:endParaRPr lang="fr-BE" dirty="0">
              <a:solidFill>
                <a:srgbClr val="FFFFFF"/>
              </a:solidFill>
            </a:endParaRPr>
          </a:p>
        </p:txBody>
      </p:sp>
      <p:pic>
        <p:nvPicPr>
          <p:cNvPr id="14" name="Picture 15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9037" y="6219974"/>
            <a:ext cx="792162"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fr-BE"/>
          </a:p>
        </p:txBody>
      </p:sp>
      <p:sp>
        <p:nvSpPr>
          <p:cNvPr id="10" name="6-Point Star 9"/>
          <p:cNvSpPr/>
          <p:nvPr userDrawn="1"/>
        </p:nvSpPr>
        <p:spPr>
          <a:xfrm>
            <a:off x="8460440" y="6525352"/>
            <a:ext cx="72000" cy="72000"/>
          </a:xfrm>
          <a:prstGeom prst="star6">
            <a:avLst/>
          </a:prstGeom>
          <a:solidFill>
            <a:srgbClr val="F58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Tree>
    <p:extLst>
      <p:ext uri="{BB962C8B-B14F-4D97-AF65-F5344CB8AC3E}">
        <p14:creationId xmlns:p14="http://schemas.microsoft.com/office/powerpoint/2010/main" val="40538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mp;G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268145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983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a:xfrm>
            <a:off x="250825" y="1643063"/>
            <a:ext cx="8518775" cy="4483100"/>
          </a:xfrm>
          <a:prstGeom prst="rect">
            <a:avLst/>
          </a:prstGeom>
        </p:spPr>
        <p:txBody>
          <a:bodyPr lIns="0" tIns="0" rIns="0" bIns="0">
            <a:normAutofit/>
          </a:bodyPr>
          <a:lstStyle>
            <a:lvl1pPr marL="361950" indent="-361950">
              <a:defRPr sz="1200"/>
            </a:lvl1pPr>
            <a:lvl2pPr marL="712788" indent="-350838">
              <a:defRPr sz="1100"/>
            </a:lvl2pPr>
            <a:lvl3pPr marL="1073150" indent="-360363">
              <a:defRPr sz="1050"/>
            </a:lvl3pPr>
            <a:lvl4pPr marL="1435100" indent="-361950">
              <a:defRPr sz="1000"/>
            </a:lvl4pPr>
            <a:lvl5pPr marL="1797050" indent="-361950">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fr-BE" dirty="0"/>
          </a:p>
        </p:txBody>
      </p:sp>
      <p:sp>
        <p:nvSpPr>
          <p:cNvPr id="5" name="Footer Placeholder 4"/>
          <p:cNvSpPr>
            <a:spLocks noGrp="1"/>
          </p:cNvSpPr>
          <p:nvPr>
            <p:ph type="ftr" sz="quarter" idx="11"/>
          </p:nvPr>
        </p:nvSpPr>
        <p:spPr/>
        <p:txBody>
          <a:bodyPr/>
          <a:lstStyle/>
          <a:p>
            <a:r>
              <a:rPr lang="en-US" dirty="0" smtClean="0">
                <a:solidFill>
                  <a:srgbClr val="000000">
                    <a:tint val="75000"/>
                  </a:srgbClr>
                </a:solidFill>
              </a:rPr>
              <a:t>Health &amp; Growth</a:t>
            </a:r>
            <a:endParaRPr lang="en-US" dirty="0">
              <a:solidFill>
                <a:srgbClr val="000000">
                  <a:tint val="75000"/>
                </a:srgbClr>
              </a:solidFill>
            </a:endParaRPr>
          </a:p>
        </p:txBody>
      </p:sp>
      <p:sp>
        <p:nvSpPr>
          <p:cNvPr id="6" name="Slide Number Placeholder 5"/>
          <p:cNvSpPr>
            <a:spLocks noGrp="1"/>
          </p:cNvSpPr>
          <p:nvPr>
            <p:ph type="sldNum" sz="quarter" idx="12"/>
          </p:nvPr>
        </p:nvSpPr>
        <p:spPr>
          <a:xfrm>
            <a:off x="8568000" y="6514921"/>
            <a:ext cx="396488" cy="154439"/>
          </a:xfrm>
        </p:spPr>
        <p:txBody>
          <a:bodyPr/>
          <a:lstStyle/>
          <a:p>
            <a:fld id="{F2B5B6FF-6742-42ED-922D-A405021672AA}" type="slidenum">
              <a:rPr lang="fr-BE" smtClean="0"/>
              <a:pPr/>
              <a:t>‹#›</a:t>
            </a:fld>
            <a:endParaRPr lang="fr-BE" dirty="0"/>
          </a:p>
        </p:txBody>
      </p:sp>
      <p:pic>
        <p:nvPicPr>
          <p:cNvPr id="8" name="Picture 7" descr="Efpia-PPT_template_254x190,5mm_LAYOUT_V08_P3_footnote_forMS.png"/>
          <p:cNvPicPr>
            <a:picLocks noChangeAspect="1"/>
          </p:cNvPicPr>
          <p:nvPr userDrawn="1"/>
        </p:nvPicPr>
        <p:blipFill>
          <a:blip r:embed="rId7" cstate="print"/>
          <a:srcRect l="92548" t="8467" r="3893" b="26282"/>
          <a:stretch>
            <a:fillRect/>
          </a:stretch>
        </p:blipFill>
        <p:spPr>
          <a:xfrm>
            <a:off x="8460432" y="6525344"/>
            <a:ext cx="72008" cy="72008"/>
          </a:xfrm>
          <a:prstGeom prst="rect">
            <a:avLst/>
          </a:prstGeom>
        </p:spPr>
      </p:pic>
      <p:pic>
        <p:nvPicPr>
          <p:cNvPr id="11" name="Picture 10" descr="Efpia-PPT_template_254x190,5mm_LAYOUT_V08_P3_LOGO_forMS.png"/>
          <p:cNvPicPr>
            <a:picLocks noChangeAspect="1"/>
          </p:cNvPicPr>
          <p:nvPr userDrawn="1"/>
        </p:nvPicPr>
        <p:blipFill>
          <a:blip r:embed="rId8" cstate="print"/>
          <a:stretch>
            <a:fillRect/>
          </a:stretch>
        </p:blipFill>
        <p:spPr>
          <a:xfrm>
            <a:off x="252951" y="6309000"/>
            <a:ext cx="566881" cy="335252"/>
          </a:xfrm>
          <a:prstGeom prst="rect">
            <a:avLst/>
          </a:prstGeom>
        </p:spPr>
      </p:pic>
    </p:spTree>
    <p:extLst>
      <p:ext uri="{BB962C8B-B14F-4D97-AF65-F5344CB8AC3E}">
        <p14:creationId xmlns:p14="http://schemas.microsoft.com/office/powerpoint/2010/main" val="2659375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730400" y="3781800"/>
            <a:ext cx="3744416" cy="2118529"/>
          </a:xfrm>
          <a:prstGeom prst="rect">
            <a:avLst/>
          </a:prstGeom>
          <a:noFill/>
        </p:spPr>
        <p:txBody>
          <a:bodyPr wrap="square" lIns="0" tIns="0" rIns="0" bIns="0" rtlCol="0">
            <a:spAutoFit/>
          </a:bodyPr>
          <a:lstStyle/>
          <a:p>
            <a:pPr>
              <a:spcAft>
                <a:spcPts val="1417"/>
              </a:spcAft>
            </a:pPr>
            <a:r>
              <a:rPr lang="fr-BE" b="1" dirty="0" smtClean="0">
                <a:solidFill>
                  <a:srgbClr val="FFFFFF"/>
                </a:solidFill>
                <a:latin typeface="Arial" pitchFamily="34" charset="0"/>
                <a:cs typeface="Arial" pitchFamily="34" charset="0"/>
              </a:rPr>
              <a:t>EFPIA Brussels Office</a:t>
            </a:r>
          </a:p>
          <a:p>
            <a:r>
              <a:rPr lang="fr-BE" dirty="0" err="1" smtClean="0">
                <a:solidFill>
                  <a:srgbClr val="FFFFFF"/>
                </a:solidFill>
                <a:latin typeface="Arial" pitchFamily="34" charset="0"/>
                <a:cs typeface="Arial" pitchFamily="34" charset="0"/>
              </a:rPr>
              <a:t>Leopold</a:t>
            </a:r>
            <a:r>
              <a:rPr lang="fr-BE" dirty="0" smtClean="0">
                <a:solidFill>
                  <a:srgbClr val="FFFFFF"/>
                </a:solidFill>
                <a:latin typeface="Arial" pitchFamily="34" charset="0"/>
                <a:cs typeface="Arial" pitchFamily="34" charset="0"/>
              </a:rPr>
              <a:t> </a:t>
            </a:r>
            <a:r>
              <a:rPr lang="fr-BE" dirty="0" err="1" smtClean="0">
                <a:solidFill>
                  <a:srgbClr val="FFFFFF"/>
                </a:solidFill>
                <a:latin typeface="Arial" pitchFamily="34" charset="0"/>
                <a:cs typeface="Arial" pitchFamily="34" charset="0"/>
              </a:rPr>
              <a:t>Plaza</a:t>
            </a:r>
            <a:r>
              <a:rPr lang="fr-BE" dirty="0" smtClean="0">
                <a:solidFill>
                  <a:srgbClr val="FFFFFF"/>
                </a:solidFill>
                <a:latin typeface="Arial" pitchFamily="34" charset="0"/>
                <a:cs typeface="Arial" pitchFamily="34" charset="0"/>
              </a:rPr>
              <a:t> Building</a:t>
            </a:r>
          </a:p>
          <a:p>
            <a:r>
              <a:rPr lang="fr-BE" dirty="0" smtClean="0">
                <a:solidFill>
                  <a:srgbClr val="FFFFFF"/>
                </a:solidFill>
                <a:latin typeface="Arial" pitchFamily="34" charset="0"/>
                <a:cs typeface="Arial" pitchFamily="34" charset="0"/>
              </a:rPr>
              <a:t>Rue du Trône 108</a:t>
            </a:r>
          </a:p>
          <a:p>
            <a:r>
              <a:rPr lang="fr-BE" dirty="0" smtClean="0">
                <a:solidFill>
                  <a:srgbClr val="FFFFFF"/>
                </a:solidFill>
                <a:latin typeface="Arial" pitchFamily="34" charset="0"/>
                <a:cs typeface="Arial" pitchFamily="34" charset="0"/>
              </a:rPr>
              <a:t>B-1050 Brussels - </a:t>
            </a:r>
            <a:r>
              <a:rPr lang="fr-BE" dirty="0" err="1" smtClean="0">
                <a:solidFill>
                  <a:srgbClr val="FFFFFF"/>
                </a:solidFill>
                <a:latin typeface="Arial" pitchFamily="34" charset="0"/>
                <a:cs typeface="Arial" pitchFamily="34" charset="0"/>
              </a:rPr>
              <a:t>Belgium</a:t>
            </a:r>
            <a:r>
              <a:rPr lang="fr-BE" dirty="0" smtClean="0">
                <a:solidFill>
                  <a:srgbClr val="FFFFFF"/>
                </a:solidFill>
                <a:latin typeface="Arial" pitchFamily="34" charset="0"/>
                <a:cs typeface="Arial" pitchFamily="34" charset="0"/>
              </a:rPr>
              <a:t> </a:t>
            </a:r>
          </a:p>
          <a:p>
            <a:r>
              <a:rPr lang="fr-BE" dirty="0" smtClean="0">
                <a:solidFill>
                  <a:srgbClr val="FFFFFF"/>
                </a:solidFill>
                <a:latin typeface="Arial" pitchFamily="34" charset="0"/>
                <a:cs typeface="Arial" pitchFamily="34" charset="0"/>
              </a:rPr>
              <a:t>Tel: +32 (0)2 626 25 55</a:t>
            </a:r>
          </a:p>
          <a:p>
            <a:endParaRPr lang="fr-BE" dirty="0" smtClean="0">
              <a:solidFill>
                <a:srgbClr val="FFFFFF"/>
              </a:solidFill>
              <a:latin typeface="Arial" pitchFamily="34" charset="0"/>
              <a:cs typeface="Arial" pitchFamily="34" charset="0"/>
            </a:endParaRPr>
          </a:p>
          <a:p>
            <a:r>
              <a:rPr lang="fr-BE" dirty="0" smtClean="0">
                <a:solidFill>
                  <a:srgbClr val="F5841F"/>
                </a:solidFill>
                <a:latin typeface="Arial" pitchFamily="34" charset="0"/>
                <a:cs typeface="Arial" pitchFamily="34" charset="0"/>
              </a:rPr>
              <a:t>www.efpia.eu</a:t>
            </a:r>
            <a:endParaRPr lang="fr-BE" dirty="0">
              <a:solidFill>
                <a:srgbClr val="F5841F"/>
              </a:solidFill>
              <a:latin typeface="Arial" pitchFamily="34" charset="0"/>
              <a:cs typeface="Arial" pitchFamily="34" charset="0"/>
            </a:endParaRPr>
          </a:p>
        </p:txBody>
      </p:sp>
    </p:spTree>
    <p:extLst>
      <p:ext uri="{BB962C8B-B14F-4D97-AF65-F5344CB8AC3E}">
        <p14:creationId xmlns:p14="http://schemas.microsoft.com/office/powerpoint/2010/main" val="619221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9"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a:xfrm>
            <a:off x="540000" y="666003"/>
            <a:ext cx="8136456" cy="512736"/>
          </a:xfrm>
        </p:spPr>
        <p:txBody>
          <a:bodyPr/>
          <a:lstStyle>
            <a:lvl1pPr>
              <a:defRPr baseline="0">
                <a:solidFill>
                  <a:srgbClr val="BEC0C2"/>
                </a:solidFill>
              </a:defRPr>
            </a:lvl1pPr>
          </a:lstStyle>
          <a:p>
            <a:r>
              <a:rPr lang="en-US" smtClean="0"/>
              <a:t>Click to edit Master title style</a:t>
            </a:r>
            <a:endParaRPr lang="fr-BE" dirty="0"/>
          </a:p>
        </p:txBody>
      </p:sp>
      <p:sp>
        <p:nvSpPr>
          <p:cNvPr id="3" name="Text Placeholder 2"/>
          <p:cNvSpPr>
            <a:spLocks noGrp="1"/>
          </p:cNvSpPr>
          <p:nvPr>
            <p:ph type="body" idx="1"/>
          </p:nvPr>
        </p:nvSpPr>
        <p:spPr>
          <a:xfrm>
            <a:off x="540008" y="1360800"/>
            <a:ext cx="4040188" cy="639762"/>
          </a:xfrm>
        </p:spPr>
        <p:txBody>
          <a:bodyPr>
            <a:noAutofit/>
          </a:bodyPr>
          <a:lstStyle>
            <a:lvl1pPr marL="0" indent="0">
              <a:lnSpc>
                <a:spcPts val="2800"/>
              </a:lnSpc>
              <a:buNone/>
              <a:defRPr sz="2800" b="0">
                <a:solidFill>
                  <a:srgbClr val="008898"/>
                </a:solidFill>
              </a:defRPr>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08" y="2174875"/>
            <a:ext cx="4040188"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Text Placeholder 4"/>
          <p:cNvSpPr>
            <a:spLocks noGrp="1"/>
          </p:cNvSpPr>
          <p:nvPr>
            <p:ph type="body" sz="quarter" idx="3"/>
          </p:nvPr>
        </p:nvSpPr>
        <p:spPr>
          <a:xfrm>
            <a:off x="4644017" y="1359000"/>
            <a:ext cx="4041775" cy="639762"/>
          </a:xfrm>
        </p:spPr>
        <p:txBody>
          <a:bodyPr>
            <a:noAutofit/>
          </a:bodyPr>
          <a:lstStyle>
            <a:lvl1pPr marL="0" indent="0">
              <a:lnSpc>
                <a:spcPts val="2800"/>
              </a:lnSpc>
              <a:buNone/>
              <a:defRPr sz="2800" b="0">
                <a:solidFill>
                  <a:srgbClr val="008898"/>
                </a:solidFill>
              </a:defRPr>
            </a:lvl1pPr>
            <a:lvl2pPr marL="456768" indent="0">
              <a:buNone/>
              <a:defRPr sz="2000" b="1"/>
            </a:lvl2pPr>
            <a:lvl3pPr marL="913529" indent="0">
              <a:buNone/>
              <a:defRPr sz="1800" b="1"/>
            </a:lvl3pPr>
            <a:lvl4pPr marL="1370292" indent="0">
              <a:buNone/>
              <a:defRPr sz="1600" b="1"/>
            </a:lvl4pPr>
            <a:lvl5pPr marL="1827056" indent="0">
              <a:buNone/>
              <a:defRPr sz="1600" b="1"/>
            </a:lvl5pPr>
            <a:lvl6pPr marL="2283821" indent="0">
              <a:buNone/>
              <a:defRPr sz="1600" b="1"/>
            </a:lvl6pPr>
            <a:lvl7pPr marL="2740585" indent="0">
              <a:buNone/>
              <a:defRPr sz="1600" b="1"/>
            </a:lvl7pPr>
            <a:lvl8pPr marL="3197349" indent="0">
              <a:buNone/>
              <a:defRPr sz="1600" b="1"/>
            </a:lvl8pPr>
            <a:lvl9pPr marL="36541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17" y="2174875"/>
            <a:ext cx="4041775" cy="3951288"/>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Footer Placeholder 7"/>
          <p:cNvSpPr>
            <a:spLocks noGrp="1"/>
          </p:cNvSpPr>
          <p:nvPr>
            <p:ph type="ftr" sz="quarter" idx="10"/>
          </p:nvPr>
        </p:nvSpPr>
        <p:spPr/>
        <p:txBody>
          <a:bodyPr/>
          <a:lstStyle>
            <a:lvl1pPr fontAlgn="base">
              <a:spcBef>
                <a:spcPct val="0"/>
              </a:spcBef>
              <a:spcAft>
                <a:spcPct val="0"/>
              </a:spcAft>
              <a:defRPr>
                <a:ea typeface="MS PGothic" charset="0"/>
              </a:defRPr>
            </a:lvl1pPr>
          </a:lstStyle>
          <a:p>
            <a:pPr>
              <a:defRPr/>
            </a:pPr>
            <a:r>
              <a:rPr lang="fr-BE">
                <a:solidFill>
                  <a:srgbClr val="000000">
                    <a:tint val="75000"/>
                  </a:srgbClr>
                </a:solidFill>
              </a:rPr>
              <a:t>Title of the powerpoint</a:t>
            </a:r>
          </a:p>
        </p:txBody>
      </p:sp>
      <p:sp>
        <p:nvSpPr>
          <p:cNvPr id="11" name="Slide Number Placeholder 8"/>
          <p:cNvSpPr>
            <a:spLocks noGrp="1"/>
          </p:cNvSpPr>
          <p:nvPr>
            <p:ph type="sldNum" sz="quarter" idx="11"/>
          </p:nvPr>
        </p:nvSpPr>
        <p:spPr/>
        <p:txBody>
          <a:bodyPr/>
          <a:lstStyle>
            <a:lvl1pPr>
              <a:defRPr/>
            </a:lvl1pPr>
          </a:lstStyle>
          <a:p>
            <a:pPr>
              <a:defRPr/>
            </a:pPr>
            <a:fld id="{AB1C8D56-E285-41E7-992F-ED2ECF0B4944}" type="slidenum">
              <a:rPr lang="fr-BE">
                <a:latin typeface="Arial"/>
              </a:rPr>
              <a:pPr>
                <a:defRPr/>
              </a:pPr>
              <a:t>‹#›</a:t>
            </a:fld>
            <a:endParaRPr lang="fr-BE">
              <a:latin typeface="Arial"/>
            </a:endParaRPr>
          </a:p>
        </p:txBody>
      </p:sp>
    </p:spTree>
    <p:extLst>
      <p:ext uri="{BB962C8B-B14F-4D97-AF65-F5344CB8AC3E}">
        <p14:creationId xmlns:p14="http://schemas.microsoft.com/office/powerpoint/2010/main" val="276606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mp;G Title and TwoGre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3229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30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a:xfrm>
            <a:off x="250826" y="1645708"/>
            <a:ext cx="8532000" cy="4511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p:cNvSpPr>
            <a:spLocks noGrp="1"/>
          </p:cNvSpPr>
          <p:nvPr>
            <p:ph type="body" sz="quarter" idx="13"/>
          </p:nvPr>
        </p:nvSpPr>
        <p:spPr>
          <a:xfrm>
            <a:off x="257638" y="1643064"/>
            <a:ext cx="4104000"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smtClean="0"/>
              <a:t>Click to edit Master text styles</a:t>
            </a:r>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a:xfrm>
            <a:off x="250825" y="540000"/>
            <a:ext cx="8425631" cy="369332"/>
          </a:xfrm>
        </p:spPr>
        <p:txBody>
          <a:bodyPr/>
          <a:lstStyle/>
          <a:p>
            <a:r>
              <a:rPr lang="en-GB" smtClean="0"/>
              <a:t>Click to edit Master title style</a:t>
            </a:r>
            <a:endParaRPr lang="fr-BE" dirty="0"/>
          </a:p>
        </p:txBody>
      </p:sp>
      <p:pic>
        <p:nvPicPr>
          <p:cNvPr id="13" name="Picture 12" descr="Efpia-PPT_template_254x190,5mm_LAYOUT_V08_P3_LOGO_forMS.png"/>
          <p:cNvPicPr>
            <a:picLocks noChangeAspect="1"/>
          </p:cNvPicPr>
          <p:nvPr userDrawn="1"/>
        </p:nvPicPr>
        <p:blipFill>
          <a:blip r:embed="rId7" cstate="print"/>
          <a:stretch>
            <a:fillRect/>
          </a:stretch>
        </p:blipFill>
        <p:spPr>
          <a:xfrm>
            <a:off x="252951" y="6309000"/>
            <a:ext cx="566881" cy="335252"/>
          </a:xfrm>
          <a:prstGeom prst="rect">
            <a:avLst/>
          </a:prstGeom>
        </p:spPr>
      </p:pic>
      <p:sp>
        <p:nvSpPr>
          <p:cNvPr id="15" name="Text Placeholder 13"/>
          <p:cNvSpPr>
            <a:spLocks noGrp="1"/>
          </p:cNvSpPr>
          <p:nvPr>
            <p:ph type="body" sz="quarter" idx="14"/>
          </p:nvPr>
        </p:nvSpPr>
        <p:spPr>
          <a:xfrm>
            <a:off x="4677550" y="1643064"/>
            <a:ext cx="4105276" cy="434116"/>
          </a:xfrm>
          <a:solidFill>
            <a:schemeClr val="bg1">
              <a:lumMod val="85000"/>
            </a:schemeClr>
          </a:solidFill>
        </p:spPr>
        <p:txBody>
          <a:bodyPr lIns="72000" tIns="72000" rIns="72000" bIns="72000" anchor="ctr" anchorCtr="0">
            <a:noAutofit/>
          </a:bodyPr>
          <a:lstStyle>
            <a:lvl1pPr marL="0" indent="0">
              <a:buNone/>
              <a:defRPr sz="1300" b="1"/>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r>
              <a:rPr lang="en-GB" smtClean="0"/>
              <a:t>Click to edit Master text styles</a:t>
            </a:r>
          </a:p>
        </p:txBody>
      </p:sp>
      <p:sp>
        <p:nvSpPr>
          <p:cNvPr id="12" name="Slide Number Placeholder 5"/>
          <p:cNvSpPr txBox="1">
            <a:spLocks/>
          </p:cNvSpPr>
          <p:nvPr userDrawn="1"/>
        </p:nvSpPr>
        <p:spPr>
          <a:xfrm>
            <a:off x="8568000" y="6514921"/>
            <a:ext cx="396488" cy="154439"/>
          </a:xfrm>
          <a:prstGeom prst="rect">
            <a:avLst/>
          </a:prstGeom>
        </p:spPr>
        <p:txBody>
          <a:bodyPr vert="horz" lIns="0" tIns="0" rIns="0" bIns="0" rtlCol="0" anchor="t" anchorCtr="0"/>
          <a:lstStyle>
            <a:defPPr>
              <a:defRPr lang="fr-FR"/>
            </a:defPPr>
            <a:lvl1pPr marL="0" algn="l" defTabSz="914400" rtl="0" eaLnBrk="1" latinLnBrk="0" hangingPunct="1">
              <a:defRPr sz="700" b="1" kern="1200">
                <a:solidFill>
                  <a:srgbClr val="77787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5B6FF-6742-42ED-922D-A405021672AA}" type="slidenum">
              <a:rPr lang="fr-BE" smtClean="0"/>
              <a:pPr/>
              <a:t>‹#›</a:t>
            </a:fld>
            <a:endParaRPr lang="fr-BE" dirty="0"/>
          </a:p>
        </p:txBody>
      </p:sp>
      <p:pic>
        <p:nvPicPr>
          <p:cNvPr id="16" name="Picture 15" descr="Efpia-PPT_template_254x190,5mm_LAYOUT_V08_P3_footnote_forMS.png"/>
          <p:cNvPicPr>
            <a:picLocks noChangeAspect="1"/>
          </p:cNvPicPr>
          <p:nvPr userDrawn="1"/>
        </p:nvPicPr>
        <p:blipFill>
          <a:blip r:embed="rId8" cstate="print"/>
          <a:srcRect l="92548" t="8467" r="3893" b="26282"/>
          <a:stretch>
            <a:fillRect/>
          </a:stretch>
        </p:blipFill>
        <p:spPr>
          <a:xfrm>
            <a:off x="8460432" y="6525344"/>
            <a:ext cx="72008" cy="72008"/>
          </a:xfrm>
          <a:prstGeom prst="rect">
            <a:avLst/>
          </a:prstGeom>
        </p:spPr>
      </p:pic>
      <p:sp>
        <p:nvSpPr>
          <p:cNvPr id="17" name="Footer Placeholder 4"/>
          <p:cNvSpPr txBox="1">
            <a:spLocks/>
          </p:cNvSpPr>
          <p:nvPr userDrawn="1"/>
        </p:nvSpPr>
        <p:spPr>
          <a:xfrm>
            <a:off x="5616000" y="6534000"/>
            <a:ext cx="2808312" cy="144016"/>
          </a:xfrm>
          <a:prstGeom prst="rect">
            <a:avLst/>
          </a:prstGeom>
        </p:spPr>
        <p:txBody>
          <a:bodyPr vert="horz" lIns="0" tIns="0" rIns="0" bIns="0" rtlCol="0" anchor="t" anchorCtr="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Health &amp; growth</a:t>
            </a:r>
            <a:endParaRPr lang="en-US" dirty="0"/>
          </a:p>
        </p:txBody>
      </p:sp>
    </p:spTree>
    <p:extLst>
      <p:ext uri="{BB962C8B-B14F-4D97-AF65-F5344CB8AC3E}">
        <p14:creationId xmlns:p14="http://schemas.microsoft.com/office/powerpoint/2010/main" val="5918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6" name="Picture 5"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pic>
        <p:nvPicPr>
          <p:cNvPr id="7" name="Picture 6" descr="Efpia-PPT_template_254x190,5mm_LAYOUT_V08_P3_footnote_forMS.png"/>
          <p:cNvPicPr>
            <a:picLocks noChangeAspect="1"/>
          </p:cNvPicPr>
          <p:nvPr userDrawn="1"/>
        </p:nvPicPr>
        <p:blipFill>
          <a:blip r:embed="rId3" cstate="print"/>
          <a:srcRect l="92548" t="8467" r="3893" b="26282"/>
          <a:stretch>
            <a:fillRect/>
          </a:stretch>
        </p:blipFill>
        <p:spPr>
          <a:xfrm>
            <a:off x="8460432" y="6525344"/>
            <a:ext cx="72008" cy="72008"/>
          </a:xfrm>
          <a:prstGeom prst="rect">
            <a:avLst/>
          </a:prstGeom>
        </p:spPr>
      </p:pic>
      <p:sp>
        <p:nvSpPr>
          <p:cNvPr id="2" name="Title 1"/>
          <p:cNvSpPr>
            <a:spLocks noGrp="1"/>
          </p:cNvSpPr>
          <p:nvPr>
            <p:ph type="title"/>
          </p:nvPr>
        </p:nvSpPr>
        <p:spPr/>
        <p:txBody>
          <a:bodyPr/>
          <a:lstStyle>
            <a:lvl1pPr>
              <a:defRPr>
                <a:solidFill>
                  <a:srgbClr val="77787B"/>
                </a:solidFill>
              </a:defRPr>
            </a:lvl1pPr>
          </a:lstStyle>
          <a:p>
            <a:r>
              <a:rPr lang="en-GB" smtClean="0"/>
              <a:t>Click to edit Master title style</a:t>
            </a:r>
            <a:endParaRPr lang="fr-BE" dirty="0"/>
          </a:p>
        </p:txBody>
      </p:sp>
      <p:sp>
        <p:nvSpPr>
          <p:cNvPr id="4" name="Footer Placeholder 3"/>
          <p:cNvSpPr>
            <a:spLocks noGrp="1"/>
          </p:cNvSpPr>
          <p:nvPr>
            <p:ph type="ftr" sz="quarter" idx="11"/>
          </p:nvPr>
        </p:nvSpPr>
        <p:spPr/>
        <p:txBody>
          <a:bodyPr/>
          <a:lstStyle/>
          <a:p>
            <a:r>
              <a:rPr lang="fr-BE" smtClean="0">
                <a:solidFill>
                  <a:srgbClr val="000000">
                    <a:tint val="75000"/>
                  </a:srgbClr>
                </a:solidFill>
              </a:rPr>
              <a:t>Title of the powerpoint</a:t>
            </a:r>
            <a:endParaRPr lang="fr-BE">
              <a:solidFill>
                <a:srgbClr val="000000">
                  <a:tint val="75000"/>
                </a:srgbClr>
              </a:solidFill>
            </a:endParaRPr>
          </a:p>
        </p:txBody>
      </p:sp>
      <p:sp>
        <p:nvSpPr>
          <p:cNvPr id="5" name="Slide Number Placeholder 4"/>
          <p:cNvSpPr>
            <a:spLocks noGrp="1"/>
          </p:cNvSpPr>
          <p:nvPr>
            <p:ph type="sldNum" sz="quarter" idx="12"/>
          </p:nvPr>
        </p:nvSpPr>
        <p:spPr/>
        <p:txBody>
          <a:bodyPr/>
          <a:lstStyle/>
          <a:p>
            <a:fld id="{F2B5B6FF-6742-42ED-922D-A405021672AA}" type="slidenum">
              <a:rPr lang="fr-BE" smtClean="0"/>
              <a:pPr/>
              <a:t>‹#›</a:t>
            </a:fld>
            <a:endParaRPr lang="fr-BE"/>
          </a:p>
        </p:txBody>
      </p:sp>
      <p:pic>
        <p:nvPicPr>
          <p:cNvPr id="8" name="Picture 7" descr="Efpia-PPT_template_254x190,5mm_LAYOUT_V08_P3_LOGO_forMS.png"/>
          <p:cNvPicPr>
            <a:picLocks noChangeAspect="1"/>
          </p:cNvPicPr>
          <p:nvPr userDrawn="1"/>
        </p:nvPicPr>
        <p:blipFill>
          <a:blip r:embed="rId4" cstate="print"/>
          <a:stretch>
            <a:fillRect/>
          </a:stretch>
        </p:blipFill>
        <p:spPr>
          <a:xfrm>
            <a:off x="504000" y="6309000"/>
            <a:ext cx="566881" cy="335252"/>
          </a:xfrm>
          <a:prstGeom prst="rect">
            <a:avLst/>
          </a:prstGeom>
        </p:spPr>
      </p:pic>
    </p:spTree>
    <p:extLst>
      <p:ext uri="{BB962C8B-B14F-4D97-AF65-F5344CB8AC3E}">
        <p14:creationId xmlns:p14="http://schemas.microsoft.com/office/powerpoint/2010/main" val="143363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mp;G Title Only">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GB" smtClean="0"/>
              <a:t>Click to edit Master title style</a:t>
            </a:r>
            <a:endParaRPr lang="fr-BE" dirty="0"/>
          </a:p>
        </p:txBody>
      </p:sp>
      <p:pic>
        <p:nvPicPr>
          <p:cNvPr id="10" name="Picture 9" descr="Efpia-PPT_template_254x190,5mm_LAYOUT_V08_P3_LOGO_forMS.png"/>
          <p:cNvPicPr>
            <a:picLocks noChangeAspect="1"/>
          </p:cNvPicPr>
          <p:nvPr userDrawn="1"/>
        </p:nvPicPr>
        <p:blipFill>
          <a:blip r:embed="rId3" cstate="print"/>
          <a:stretch>
            <a:fillRect/>
          </a:stretch>
        </p:blipFill>
        <p:spPr>
          <a:xfrm>
            <a:off x="252951" y="6309000"/>
            <a:ext cx="566881" cy="335252"/>
          </a:xfrm>
          <a:prstGeom prst="rect">
            <a:avLst/>
          </a:prstGeom>
        </p:spPr>
      </p:pic>
      <p:sp>
        <p:nvSpPr>
          <p:cNvPr id="12" name="Slide Number Placeholder 5"/>
          <p:cNvSpPr txBox="1">
            <a:spLocks/>
          </p:cNvSpPr>
          <p:nvPr userDrawn="1"/>
        </p:nvSpPr>
        <p:spPr>
          <a:xfrm>
            <a:off x="8568000" y="6514921"/>
            <a:ext cx="396488" cy="154439"/>
          </a:xfrm>
          <a:prstGeom prst="rect">
            <a:avLst/>
          </a:prstGeom>
        </p:spPr>
        <p:txBody>
          <a:bodyPr vert="horz" lIns="0" tIns="0" rIns="0" bIns="0" rtlCol="0" anchor="t" anchorCtr="0"/>
          <a:lstStyle>
            <a:defPPr>
              <a:defRPr lang="fr-FR"/>
            </a:defPPr>
            <a:lvl1pPr marL="0" algn="l" defTabSz="914400" rtl="0" eaLnBrk="1" latinLnBrk="0" hangingPunct="1">
              <a:defRPr sz="700" b="1" kern="1200">
                <a:solidFill>
                  <a:srgbClr val="77787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5B6FF-6742-42ED-922D-A405021672AA}" type="slidenum">
              <a:rPr lang="fr-BE" smtClean="0"/>
              <a:pPr/>
              <a:t>‹#›</a:t>
            </a:fld>
            <a:endParaRPr lang="fr-BE" dirty="0"/>
          </a:p>
        </p:txBody>
      </p:sp>
      <p:pic>
        <p:nvPicPr>
          <p:cNvPr id="13" name="Picture 12" descr="Efpia-PPT_template_254x190,5mm_LAYOUT_V08_P3_footnote_forMS.png"/>
          <p:cNvPicPr>
            <a:picLocks noChangeAspect="1"/>
          </p:cNvPicPr>
          <p:nvPr userDrawn="1"/>
        </p:nvPicPr>
        <p:blipFill>
          <a:blip r:embed="rId4" cstate="print"/>
          <a:srcRect l="92548" t="8467" r="3893" b="26282"/>
          <a:stretch>
            <a:fillRect/>
          </a:stretch>
        </p:blipFill>
        <p:spPr>
          <a:xfrm>
            <a:off x="8460432" y="6525344"/>
            <a:ext cx="72008" cy="72008"/>
          </a:xfrm>
          <a:prstGeom prst="rect">
            <a:avLst/>
          </a:prstGeom>
        </p:spPr>
      </p:pic>
      <p:sp>
        <p:nvSpPr>
          <p:cNvPr id="15" name="Footer Placeholder 4"/>
          <p:cNvSpPr txBox="1">
            <a:spLocks/>
          </p:cNvSpPr>
          <p:nvPr userDrawn="1"/>
        </p:nvSpPr>
        <p:spPr>
          <a:xfrm>
            <a:off x="5616000" y="6534000"/>
            <a:ext cx="2808312" cy="144016"/>
          </a:xfrm>
          <a:prstGeom prst="rect">
            <a:avLst/>
          </a:prstGeom>
        </p:spPr>
        <p:txBody>
          <a:bodyPr vert="horz" lIns="0" tIns="0" rIns="0" bIns="0" rtlCol="0" anchor="t" anchorCtr="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Health &amp; growth</a:t>
            </a:r>
            <a:endParaRPr lang="en-US" dirty="0"/>
          </a:p>
        </p:txBody>
      </p:sp>
    </p:spTree>
    <p:extLst>
      <p:ext uri="{BB962C8B-B14F-4D97-AF65-F5344CB8AC3E}">
        <p14:creationId xmlns:p14="http://schemas.microsoft.com/office/powerpoint/2010/main" val="407747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mp;G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9517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62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userDrawn="1"/>
        </p:nvSpPr>
        <p:spPr>
          <a:xfrm>
            <a:off x="3175" y="-9376"/>
            <a:ext cx="9144000" cy="6867376"/>
          </a:xfrm>
          <a:prstGeom prst="rect">
            <a:avLst/>
          </a:prstGeom>
          <a:solidFill>
            <a:srgbClr val="008898"/>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 name="Slide Number Placeholder 6"/>
          <p:cNvSpPr txBox="1">
            <a:spLocks/>
          </p:cNvSpPr>
          <p:nvPr userDrawn="1"/>
        </p:nvSpPr>
        <p:spPr bwMode="auto">
          <a:xfrm>
            <a:off x="8570913" y="6505724"/>
            <a:ext cx="481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858A6A5B-F970-4A2C-82DA-69FF201AC55E}" type="slidenum">
              <a:rPr lang="fr-BE" sz="700" b="1">
                <a:solidFill>
                  <a:srgbClr val="FFFFFF"/>
                </a:solidFill>
              </a:rPr>
              <a:pPr/>
              <a:t>‹#›</a:t>
            </a:fld>
            <a:endParaRPr lang="fr-BE" sz="700" b="1" dirty="0">
              <a:solidFill>
                <a:srgbClr val="FFFFFF"/>
              </a:solidFill>
            </a:endParaRPr>
          </a:p>
        </p:txBody>
      </p:sp>
      <p:sp>
        <p:nvSpPr>
          <p:cNvPr id="13" name="Footer Placeholder 4"/>
          <p:cNvSpPr txBox="1">
            <a:spLocks/>
          </p:cNvSpPr>
          <p:nvPr userDrawn="1"/>
        </p:nvSpPr>
        <p:spPr>
          <a:xfrm>
            <a:off x="5619750" y="6524774"/>
            <a:ext cx="2808288" cy="144463"/>
          </a:xfrm>
          <a:prstGeom prst="rect">
            <a:avLst/>
          </a:prstGeom>
        </p:spPr>
        <p:txBody>
          <a:bodyPr lIns="0" tIns="0" rIns="0" bIns="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srgbClr val="FFFFFF"/>
                </a:solidFill>
              </a:rPr>
              <a:t>Health &amp; growth</a:t>
            </a:r>
            <a:endParaRPr lang="fr-BE" dirty="0">
              <a:solidFill>
                <a:srgbClr val="FFFFFF"/>
              </a:solidFill>
            </a:endParaRPr>
          </a:p>
        </p:txBody>
      </p:sp>
      <p:pic>
        <p:nvPicPr>
          <p:cNvPr id="14" name="Picture 15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037" y="6219974"/>
            <a:ext cx="792162"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GB" smtClean="0"/>
              <a:t>Click to edit Master title style</a:t>
            </a:r>
            <a:endParaRPr lang="fr-BE"/>
          </a:p>
        </p:txBody>
      </p:sp>
      <p:sp>
        <p:nvSpPr>
          <p:cNvPr id="10" name="6-Point Star 9"/>
          <p:cNvSpPr/>
          <p:nvPr userDrawn="1"/>
        </p:nvSpPr>
        <p:spPr>
          <a:xfrm>
            <a:off x="8460440" y="6525352"/>
            <a:ext cx="72000" cy="72000"/>
          </a:xfrm>
          <a:prstGeom prst="star6">
            <a:avLst/>
          </a:prstGeom>
          <a:solidFill>
            <a:srgbClr val="F58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mp;G Title and Tex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78285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2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250825" y="1643063"/>
            <a:ext cx="8518775" cy="4483100"/>
          </a:xfrm>
          <a:prstGeom prst="rect">
            <a:avLst/>
          </a:prstGeom>
        </p:spPr>
        <p:txBody>
          <a:bodyPr lIns="0" tIns="0" rIns="0" bIns="0">
            <a:normAutofit/>
          </a:bodyPr>
          <a:lstStyle>
            <a:lvl1pPr marL="361950" indent="-361950">
              <a:defRPr sz="1200"/>
            </a:lvl1pPr>
            <a:lvl2pPr marL="712788" indent="-350838">
              <a:defRPr sz="1100"/>
            </a:lvl2pPr>
            <a:lvl3pPr marL="1073150" indent="-360363">
              <a:defRPr sz="1050"/>
            </a:lvl3pPr>
            <a:lvl4pPr marL="1435100" indent="-361950">
              <a:defRPr sz="1000"/>
            </a:lvl4pPr>
            <a:lvl5pPr marL="1797050" indent="-361950">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BE" dirty="0"/>
          </a:p>
        </p:txBody>
      </p:sp>
      <p:pic>
        <p:nvPicPr>
          <p:cNvPr id="7" name="Picture 6" descr="Efpia-PPT_template_254x190,5mm_LAYOUT_V08_P3_graphisme_forMS.png"/>
          <p:cNvPicPr>
            <a:picLocks noChangeAspect="1"/>
          </p:cNvPicPr>
          <p:nvPr userDrawn="1"/>
        </p:nvPicPr>
        <p:blipFill>
          <a:blip r:embed="rId6" cstate="print"/>
          <a:srcRect t="25392" r="19904"/>
          <a:stretch>
            <a:fillRect/>
          </a:stretch>
        </p:blipFill>
        <p:spPr>
          <a:xfrm>
            <a:off x="7524328" y="0"/>
            <a:ext cx="1619672" cy="1567150"/>
          </a:xfrm>
          <a:prstGeom prst="rect">
            <a:avLst/>
          </a:prstGeom>
        </p:spPr>
      </p:pic>
      <p:sp>
        <p:nvSpPr>
          <p:cNvPr id="2" name="Title 1"/>
          <p:cNvSpPr>
            <a:spLocks noGrp="1"/>
          </p:cNvSpPr>
          <p:nvPr>
            <p:ph type="title"/>
          </p:nvPr>
        </p:nvSpPr>
        <p:spPr/>
        <p:txBody>
          <a:bodyPr/>
          <a:lstStyle/>
          <a:p>
            <a:r>
              <a:rPr lang="en-GB" smtClean="0"/>
              <a:t>Click to edit Master title style</a:t>
            </a:r>
            <a:endParaRPr lang="fr-BE" dirty="0"/>
          </a:p>
        </p:txBody>
      </p:sp>
      <p:pic>
        <p:nvPicPr>
          <p:cNvPr id="11" name="Picture 10" descr="Efpia-PPT_template_254x190,5mm_LAYOUT_V08_P3_LOGO_forMS.png"/>
          <p:cNvPicPr>
            <a:picLocks noChangeAspect="1"/>
          </p:cNvPicPr>
          <p:nvPr userDrawn="1"/>
        </p:nvPicPr>
        <p:blipFill>
          <a:blip r:embed="rId7" cstate="print"/>
          <a:stretch>
            <a:fillRect/>
          </a:stretch>
        </p:blipFill>
        <p:spPr>
          <a:xfrm>
            <a:off x="252951" y="6309000"/>
            <a:ext cx="566881" cy="335252"/>
          </a:xfrm>
          <a:prstGeom prst="rect">
            <a:avLst/>
          </a:prstGeom>
        </p:spPr>
      </p:pic>
      <p:sp>
        <p:nvSpPr>
          <p:cNvPr id="10" name="Slide Number Placeholder 5"/>
          <p:cNvSpPr txBox="1">
            <a:spLocks/>
          </p:cNvSpPr>
          <p:nvPr userDrawn="1"/>
        </p:nvSpPr>
        <p:spPr>
          <a:xfrm>
            <a:off x="8568000" y="6514921"/>
            <a:ext cx="396488" cy="154439"/>
          </a:xfrm>
          <a:prstGeom prst="rect">
            <a:avLst/>
          </a:prstGeom>
        </p:spPr>
        <p:txBody>
          <a:bodyPr vert="horz" lIns="0" tIns="0" rIns="0" bIns="0" rtlCol="0" anchor="t" anchorCtr="0"/>
          <a:lstStyle>
            <a:defPPr>
              <a:defRPr lang="fr-FR"/>
            </a:defPPr>
            <a:lvl1pPr marL="0" algn="l" defTabSz="914400" rtl="0" eaLnBrk="1" latinLnBrk="0" hangingPunct="1">
              <a:defRPr sz="700" b="1" kern="1200">
                <a:solidFill>
                  <a:srgbClr val="77787B"/>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B5B6FF-6742-42ED-922D-A405021672AA}" type="slidenum">
              <a:rPr lang="fr-BE" smtClean="0"/>
              <a:pPr/>
              <a:t>‹#›</a:t>
            </a:fld>
            <a:endParaRPr lang="fr-BE" dirty="0"/>
          </a:p>
        </p:txBody>
      </p:sp>
      <p:pic>
        <p:nvPicPr>
          <p:cNvPr id="12" name="Picture 11" descr="Efpia-PPT_template_254x190,5mm_LAYOUT_V08_P3_footnote_forMS.png"/>
          <p:cNvPicPr>
            <a:picLocks noChangeAspect="1"/>
          </p:cNvPicPr>
          <p:nvPr userDrawn="1"/>
        </p:nvPicPr>
        <p:blipFill>
          <a:blip r:embed="rId8" cstate="print"/>
          <a:srcRect l="92548" t="8467" r="3893" b="26282"/>
          <a:stretch>
            <a:fillRect/>
          </a:stretch>
        </p:blipFill>
        <p:spPr>
          <a:xfrm>
            <a:off x="8460432" y="6525344"/>
            <a:ext cx="72008" cy="72008"/>
          </a:xfrm>
          <a:prstGeom prst="rect">
            <a:avLst/>
          </a:prstGeom>
        </p:spPr>
      </p:pic>
      <p:sp>
        <p:nvSpPr>
          <p:cNvPr id="13" name="Footer Placeholder 4"/>
          <p:cNvSpPr txBox="1">
            <a:spLocks/>
          </p:cNvSpPr>
          <p:nvPr userDrawn="1"/>
        </p:nvSpPr>
        <p:spPr>
          <a:xfrm>
            <a:off x="5616000" y="6534000"/>
            <a:ext cx="2808312" cy="144016"/>
          </a:xfrm>
          <a:prstGeom prst="rect">
            <a:avLst/>
          </a:prstGeom>
        </p:spPr>
        <p:txBody>
          <a:bodyPr vert="horz" lIns="0" tIns="0" rIns="0" bIns="0" rtlCol="0" anchor="t" anchorCtr="0"/>
          <a:lstStyle>
            <a:defPPr>
              <a:defRPr lang="fr-FR"/>
            </a:defPPr>
            <a:lvl1pPr marL="0" algn="r" defTabSz="914400" rtl="0" eaLnBrk="1" latinLnBrk="0" hangingPunct="1">
              <a:defRPr sz="500" b="1" kern="1200" cap="all" spc="340" baseline="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Health &amp; growth</a:t>
            </a:r>
            <a:endParaRPr lang="en-US" dirty="0"/>
          </a:p>
        </p:txBody>
      </p:sp>
    </p:spTree>
    <p:extLst>
      <p:ext uri="{BB962C8B-B14F-4D97-AF65-F5344CB8AC3E}">
        <p14:creationId xmlns:p14="http://schemas.microsoft.com/office/powerpoint/2010/main" val="25766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730400" y="3781800"/>
            <a:ext cx="3744416" cy="2118529"/>
          </a:xfrm>
          <a:prstGeom prst="rect">
            <a:avLst/>
          </a:prstGeom>
          <a:noFill/>
        </p:spPr>
        <p:txBody>
          <a:bodyPr wrap="square" lIns="0" tIns="0" rIns="0" bIns="0" rtlCol="0">
            <a:spAutoFit/>
          </a:bodyPr>
          <a:lstStyle/>
          <a:p>
            <a:pPr>
              <a:spcAft>
                <a:spcPts val="1417"/>
              </a:spcAft>
            </a:pPr>
            <a:r>
              <a:rPr lang="fr-BE" b="1" dirty="0" smtClean="0">
                <a:solidFill>
                  <a:schemeClr val="bg1"/>
                </a:solidFill>
                <a:latin typeface="Arial" pitchFamily="34" charset="0"/>
                <a:cs typeface="Arial" pitchFamily="34" charset="0"/>
              </a:rPr>
              <a:t>EFPIA Brussels Office</a:t>
            </a:r>
          </a:p>
          <a:p>
            <a:r>
              <a:rPr lang="fr-BE" dirty="0" err="1" smtClean="0">
                <a:solidFill>
                  <a:schemeClr val="bg1"/>
                </a:solidFill>
                <a:latin typeface="Arial" pitchFamily="34" charset="0"/>
                <a:cs typeface="Arial" pitchFamily="34" charset="0"/>
              </a:rPr>
              <a:t>Leopold</a:t>
            </a:r>
            <a:r>
              <a:rPr lang="fr-BE" dirty="0" smtClean="0">
                <a:solidFill>
                  <a:schemeClr val="bg1"/>
                </a:solidFill>
                <a:latin typeface="Arial" pitchFamily="34" charset="0"/>
                <a:cs typeface="Arial" pitchFamily="34" charset="0"/>
              </a:rPr>
              <a:t> </a:t>
            </a:r>
            <a:r>
              <a:rPr lang="fr-BE" dirty="0" err="1" smtClean="0">
                <a:solidFill>
                  <a:schemeClr val="bg1"/>
                </a:solidFill>
                <a:latin typeface="Arial" pitchFamily="34" charset="0"/>
                <a:cs typeface="Arial" pitchFamily="34" charset="0"/>
              </a:rPr>
              <a:t>Plaza</a:t>
            </a:r>
            <a:r>
              <a:rPr lang="fr-BE" dirty="0" smtClean="0">
                <a:solidFill>
                  <a:schemeClr val="bg1"/>
                </a:solidFill>
                <a:latin typeface="Arial" pitchFamily="34" charset="0"/>
                <a:cs typeface="Arial" pitchFamily="34" charset="0"/>
              </a:rPr>
              <a:t> Building</a:t>
            </a:r>
          </a:p>
          <a:p>
            <a:r>
              <a:rPr lang="fr-BE" dirty="0" smtClean="0">
                <a:solidFill>
                  <a:schemeClr val="bg1"/>
                </a:solidFill>
                <a:latin typeface="Arial" pitchFamily="34" charset="0"/>
                <a:cs typeface="Arial" pitchFamily="34" charset="0"/>
              </a:rPr>
              <a:t>Rue du Trône 108</a:t>
            </a:r>
          </a:p>
          <a:p>
            <a:r>
              <a:rPr lang="fr-BE" dirty="0" smtClean="0">
                <a:solidFill>
                  <a:schemeClr val="bg1"/>
                </a:solidFill>
                <a:latin typeface="Arial" pitchFamily="34" charset="0"/>
                <a:cs typeface="Arial" pitchFamily="34" charset="0"/>
              </a:rPr>
              <a:t>B-1050 Brussels - </a:t>
            </a:r>
            <a:r>
              <a:rPr lang="fr-BE" dirty="0" err="1" smtClean="0">
                <a:solidFill>
                  <a:schemeClr val="bg1"/>
                </a:solidFill>
                <a:latin typeface="Arial" pitchFamily="34" charset="0"/>
                <a:cs typeface="Arial" pitchFamily="34" charset="0"/>
              </a:rPr>
              <a:t>Belgium</a:t>
            </a:r>
            <a:r>
              <a:rPr lang="fr-BE" dirty="0" smtClean="0">
                <a:solidFill>
                  <a:schemeClr val="bg1"/>
                </a:solidFill>
                <a:latin typeface="Arial" pitchFamily="34" charset="0"/>
                <a:cs typeface="Arial" pitchFamily="34" charset="0"/>
              </a:rPr>
              <a:t> </a:t>
            </a:r>
          </a:p>
          <a:p>
            <a:r>
              <a:rPr lang="fr-BE" dirty="0" smtClean="0">
                <a:solidFill>
                  <a:schemeClr val="bg1"/>
                </a:solidFill>
                <a:latin typeface="Arial" pitchFamily="34" charset="0"/>
                <a:cs typeface="Arial" pitchFamily="34" charset="0"/>
              </a:rPr>
              <a:t>Tel: +32 (0)2 626 25 55</a:t>
            </a:r>
          </a:p>
          <a:p>
            <a:endParaRPr lang="fr-BE" dirty="0" smtClean="0">
              <a:solidFill>
                <a:schemeClr val="bg1"/>
              </a:solidFill>
              <a:latin typeface="Arial" pitchFamily="34" charset="0"/>
              <a:cs typeface="Arial" pitchFamily="34" charset="0"/>
            </a:endParaRPr>
          </a:p>
          <a:p>
            <a:r>
              <a:rPr lang="fr-BE" dirty="0" smtClean="0">
                <a:solidFill>
                  <a:srgbClr val="F5841F"/>
                </a:solidFill>
                <a:latin typeface="Arial" pitchFamily="34" charset="0"/>
                <a:cs typeface="Arial" pitchFamily="34" charset="0"/>
              </a:rPr>
              <a:t>www.efpia.eu</a:t>
            </a:r>
            <a:endParaRPr lang="fr-BE" dirty="0">
              <a:solidFill>
                <a:srgbClr val="F5841F"/>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11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TK CoverWhite 2012/01">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244800" y="6353323"/>
            <a:ext cx="3311525" cy="193899"/>
          </a:xfrm>
        </p:spPr>
        <p:txBody>
          <a:bodyPr anchor="b" anchorCtr="0"/>
          <a:lstStyle>
            <a:lvl1pPr marL="0" indent="0">
              <a:spcBef>
                <a:spcPts val="0"/>
              </a:spcBef>
              <a:buNone/>
              <a:defRPr sz="1400"/>
            </a:lvl1pPr>
            <a:lvl2pPr marL="182880" indent="0">
              <a:buNone/>
              <a:defRPr sz="1000"/>
            </a:lvl2pPr>
            <a:lvl3pPr marL="323238" indent="0">
              <a:buNone/>
              <a:defRPr sz="1000"/>
            </a:lvl3pPr>
            <a:lvl4pPr marL="510840" indent="0">
              <a:buNone/>
              <a:defRPr sz="1000"/>
            </a:lvl4pPr>
            <a:lvl5pPr marL="655200" indent="0">
              <a:buNone/>
              <a:defRPr sz="1000"/>
            </a:lvl5pPr>
          </a:lstStyle>
          <a:p>
            <a:pPr lvl="0"/>
            <a:r>
              <a:rPr lang="en-US" dirty="0" smtClean="0"/>
              <a:t>Author(s) here</a:t>
            </a:r>
            <a:endParaRPr lang="en-US" dirty="0"/>
          </a:p>
        </p:txBody>
      </p:sp>
      <p:sp>
        <p:nvSpPr>
          <p:cNvPr id="9" name="Text Placeholder 8"/>
          <p:cNvSpPr>
            <a:spLocks noGrp="1"/>
          </p:cNvSpPr>
          <p:nvPr>
            <p:ph type="body" sz="quarter" idx="15" hasCustomPrompt="1"/>
            <p:custDataLst>
              <p:tags r:id="rId1"/>
            </p:custDataLst>
          </p:nvPr>
        </p:nvSpPr>
        <p:spPr>
          <a:xfrm>
            <a:off x="244800" y="5073438"/>
            <a:ext cx="3967917" cy="193899"/>
          </a:xfrm>
          <a:noFill/>
          <a:ln w="6350" cap="flat">
            <a:noFill/>
          </a:ln>
        </p:spPr>
        <p:txBody>
          <a:bodyPr vert="horz" wrap="square" lIns="0" tIns="0" rIns="0" bIns="0" rtlCol="0">
            <a:spAutoFit/>
          </a:bodyPr>
          <a:lstStyle>
            <a:lvl1pPr marL="180000" indent="-180000">
              <a:buNone/>
              <a:defRPr lang="en-US" sz="1400" baseline="0" smtClean="0"/>
            </a:lvl1pPr>
            <a:lvl2pPr>
              <a:defRPr lang="en-US" smtClean="0"/>
            </a:lvl2pPr>
            <a:lvl3pPr>
              <a:defRPr lang="en-US" smtClean="0"/>
            </a:lvl3pPr>
            <a:lvl4pPr>
              <a:defRPr lang="en-US" smtClean="0"/>
            </a:lvl4pPr>
            <a:lvl5pPr>
              <a:defRPr lang="en-US"/>
            </a:lvl5pPr>
          </a:lstStyle>
          <a:p>
            <a:r>
              <a:rPr lang="en-US" dirty="0" smtClean="0"/>
              <a:t>Date here</a:t>
            </a:r>
            <a:endParaRPr lang="en-US" dirty="0"/>
          </a:p>
        </p:txBody>
      </p:sp>
      <p:sp>
        <p:nvSpPr>
          <p:cNvPr id="7" name="Text Placeholder 8"/>
          <p:cNvSpPr>
            <a:spLocks noGrp="1"/>
          </p:cNvSpPr>
          <p:nvPr>
            <p:ph type="body" sz="quarter" idx="12" hasCustomPrompt="1"/>
            <p:custDataLst>
              <p:tags r:id="rId2"/>
            </p:custDataLst>
          </p:nvPr>
        </p:nvSpPr>
        <p:spPr>
          <a:xfrm>
            <a:off x="244800" y="4858080"/>
            <a:ext cx="3966838" cy="193899"/>
          </a:xfrm>
          <a:noFill/>
          <a:ln w="6350" cap="flat">
            <a:noFill/>
          </a:ln>
        </p:spPr>
        <p:txBody>
          <a:bodyPr/>
          <a:lstStyle>
            <a:lvl1pPr marL="0" indent="0">
              <a:spcBef>
                <a:spcPts val="0"/>
              </a:spcBef>
              <a:buFontTx/>
              <a:buNone/>
              <a:defRPr sz="1400" baseline="0"/>
            </a:lvl1pPr>
          </a:lstStyle>
          <a:p>
            <a:r>
              <a:rPr lang="en-US" dirty="0" smtClean="0"/>
              <a:t>Report type here</a:t>
            </a:r>
            <a:endParaRPr lang="en-US" dirty="0"/>
          </a:p>
        </p:txBody>
      </p:sp>
      <p:pic>
        <p:nvPicPr>
          <p:cNvPr id="8" name="Picture 7" descr="006_PPT-seven-eighths-top-band-09_27-logo-on-bottom-left.pn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a:xfrm>
            <a:off x="0" y="0"/>
            <a:ext cx="9144000" cy="722376"/>
          </a:xfrm>
          <a:prstGeom prst="rect">
            <a:avLst/>
          </a:prstGeom>
        </p:spPr>
      </p:pic>
      <p:sp>
        <p:nvSpPr>
          <p:cNvPr id="3" name="Title 1"/>
          <p:cNvSpPr>
            <a:spLocks noGrp="1"/>
          </p:cNvSpPr>
          <p:nvPr>
            <p:ph type="ctrTitle" hasCustomPrompt="1"/>
            <p:custDataLst>
              <p:tags r:id="rId4"/>
            </p:custDataLst>
          </p:nvPr>
        </p:nvSpPr>
        <p:spPr>
          <a:xfrm>
            <a:off x="244800" y="3685032"/>
            <a:ext cx="8642350" cy="498598"/>
          </a:xfrm>
          <a:prstGeom prst="rect">
            <a:avLst/>
          </a:prstGeom>
          <a:noFill/>
          <a:ln w="6350" cap="flat">
            <a:noFill/>
          </a:ln>
        </p:spPr>
        <p:txBody>
          <a:bodyPr/>
          <a:lstStyle>
            <a:lvl1pPr algn="l">
              <a:lnSpc>
                <a:spcPct val="90000"/>
              </a:lnSpc>
              <a:defRPr sz="3600" b="0" baseline="0">
                <a:latin typeface="Arial" pitchFamily="34" charset="0"/>
                <a:cs typeface="Arial" pitchFamily="34" charset="0"/>
              </a:defRPr>
            </a:lvl1pPr>
          </a:lstStyle>
          <a:p>
            <a:r>
              <a:rPr lang="en-US" dirty="0" smtClean="0"/>
              <a:t>Presentation title here</a:t>
            </a:r>
            <a:endParaRPr lang="de-DE" dirty="0"/>
          </a:p>
        </p:txBody>
      </p:sp>
      <p:cxnSp>
        <p:nvCxnSpPr>
          <p:cNvPr id="5" name="Straight Connector 4"/>
          <p:cNvCxnSpPr/>
          <p:nvPr>
            <p:custDataLst>
              <p:tags r:id="rId5"/>
            </p:custDataLst>
          </p:nvPr>
        </p:nvCxnSpPr>
        <p:spPr>
          <a:xfrm>
            <a:off x="0" y="3547872"/>
            <a:ext cx="9144000" cy="0"/>
          </a:xfrm>
          <a:prstGeom prst="line">
            <a:avLst/>
          </a:prstGeom>
          <a:ln w="6350" cap="flat">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Subtitle 2"/>
          <p:cNvSpPr>
            <a:spLocks noGrp="1"/>
          </p:cNvSpPr>
          <p:nvPr>
            <p:ph type="subTitle" idx="1" hasCustomPrompt="1"/>
            <p:custDataLst>
              <p:tags r:id="rId6"/>
            </p:custDataLst>
          </p:nvPr>
        </p:nvSpPr>
        <p:spPr>
          <a:xfrm>
            <a:off x="244800" y="3154680"/>
            <a:ext cx="8642350" cy="249299"/>
          </a:xfrm>
          <a:prstGeom prst="rect">
            <a:avLst/>
          </a:prstGeom>
          <a:noFill/>
          <a:ln w="6350" cap="flat">
            <a:noFill/>
          </a:ln>
        </p:spPr>
        <p:txBody>
          <a:bodyPr/>
          <a:lstStyle>
            <a:lvl1pPr marL="0" indent="0" algn="l">
              <a:lnSpc>
                <a:spcPct val="90000"/>
              </a:lnSpc>
              <a:spcBef>
                <a:spcPts val="900"/>
              </a:spcBef>
              <a:buNone/>
              <a:defRPr sz="1800" b="1" i="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or client name here</a:t>
            </a:r>
            <a:endParaRPr lang="en-US" dirty="0"/>
          </a:p>
        </p:txBody>
      </p:sp>
    </p:spTree>
    <p:extLst>
      <p:ext uri="{BB962C8B-B14F-4D97-AF65-F5344CB8AC3E}">
        <p14:creationId xmlns:p14="http://schemas.microsoft.com/office/powerpoint/2010/main" val="153829388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ags" Target="../tags/tag2.xml"/><Relationship Id="rId12" Type="http://schemas.openxmlformats.org/officeDocument/2006/relationships/oleObject" Target="../embeddings/oleObject1.bin"/><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2.xml"/><Relationship Id="rId15"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1"/>
            </p:custDataLst>
            <p:extLst>
              <p:ext uri="{D42A27DB-BD31-4B8C-83A1-F6EECF244321}">
                <p14:modId xmlns:p14="http://schemas.microsoft.com/office/powerpoint/2010/main" val="1063784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239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5" name="Footer Placeholder 4"/>
          <p:cNvSpPr>
            <a:spLocks noGrp="1"/>
          </p:cNvSpPr>
          <p:nvPr>
            <p:ph type="ftr" sz="quarter" idx="3"/>
          </p:nvPr>
        </p:nvSpPr>
        <p:spPr>
          <a:xfrm>
            <a:off x="5616000" y="6534000"/>
            <a:ext cx="2808312" cy="144016"/>
          </a:xfrm>
          <a:prstGeom prst="rect">
            <a:avLst/>
          </a:prstGeom>
        </p:spPr>
        <p:txBody>
          <a:bodyPr vert="horz" lIns="0" tIns="0" rIns="0" bIns="0" rtlCol="0" anchor="t" anchorCtr="0"/>
          <a:lstStyle>
            <a:lvl1pPr algn="r">
              <a:defRPr sz="500" b="1" cap="all" spc="340" baseline="0">
                <a:solidFill>
                  <a:schemeClr val="tx1">
                    <a:tint val="75000"/>
                  </a:schemeClr>
                </a:solidFill>
                <a:latin typeface="Arial" pitchFamily="34" charset="0"/>
                <a:cs typeface="Arial" pitchFamily="34" charset="0"/>
              </a:defRPr>
            </a:lvl1pPr>
          </a:lstStyle>
          <a:p>
            <a:r>
              <a:rPr lang="en-US" noProof="0" dirty="0" smtClean="0"/>
              <a:t>Health &amp; Growth</a:t>
            </a:r>
            <a:endParaRPr lang="en-US" noProof="0" dirty="0"/>
          </a:p>
        </p:txBody>
      </p:sp>
      <p:sp>
        <p:nvSpPr>
          <p:cNvPr id="2" name="Title Placeholder 1"/>
          <p:cNvSpPr>
            <a:spLocks noGrp="1"/>
          </p:cNvSpPr>
          <p:nvPr>
            <p:ph type="title"/>
          </p:nvPr>
        </p:nvSpPr>
        <p:spPr>
          <a:xfrm>
            <a:off x="250825" y="540000"/>
            <a:ext cx="8534400" cy="307777"/>
          </a:xfrm>
          <a:prstGeom prst="rect">
            <a:avLst/>
          </a:prstGeom>
        </p:spPr>
        <p:txBody>
          <a:bodyPr vert="horz" wrap="square" lIns="0" tIns="0" rIns="0" bIns="0" rtlCol="0" anchor="t" anchorCtr="0">
            <a:spAutoFit/>
          </a:bodyPr>
          <a:lstStyle/>
          <a:p>
            <a:r>
              <a:rPr lang="en-GB" smtClean="0"/>
              <a:t>Click to edit Master title style</a:t>
            </a:r>
            <a:endParaRPr lang="fr-BE" dirty="0"/>
          </a:p>
        </p:txBody>
      </p:sp>
      <p:sp>
        <p:nvSpPr>
          <p:cNvPr id="6" name="Slide Number Placeholder 5"/>
          <p:cNvSpPr>
            <a:spLocks noGrp="1"/>
          </p:cNvSpPr>
          <p:nvPr>
            <p:ph type="sldNum" sz="quarter" idx="4"/>
          </p:nvPr>
        </p:nvSpPr>
        <p:spPr>
          <a:xfrm>
            <a:off x="8568000" y="6514921"/>
            <a:ext cx="481456" cy="226447"/>
          </a:xfrm>
          <a:prstGeom prst="rect">
            <a:avLst/>
          </a:prstGeom>
        </p:spPr>
        <p:txBody>
          <a:bodyPr vert="horz" lIns="0" tIns="0" rIns="0" bIns="0" rtlCol="0" anchor="t" anchorCtr="0"/>
          <a:lstStyle>
            <a:lvl1pPr algn="l">
              <a:defRPr sz="700" b="1">
                <a:solidFill>
                  <a:srgbClr val="77787B"/>
                </a:solidFill>
                <a:latin typeface="Arial" pitchFamily="34" charset="0"/>
                <a:cs typeface="Arial" pitchFamily="34" charset="0"/>
              </a:defRPr>
            </a:lvl1pPr>
          </a:lstStyle>
          <a:p>
            <a:fld id="{F2B5B6FF-6742-42ED-922D-A405021672AA}" type="slidenum">
              <a:rPr lang="fr-BE" smtClean="0"/>
              <a:pPr/>
              <a:t>‹#›</a:t>
            </a:fld>
            <a:endParaRPr lang="fr-BE" dirty="0"/>
          </a:p>
        </p:txBody>
      </p:sp>
      <p:sp>
        <p:nvSpPr>
          <p:cNvPr id="4" name="Text Placeholder 3"/>
          <p:cNvSpPr>
            <a:spLocks noGrp="1"/>
          </p:cNvSpPr>
          <p:nvPr>
            <p:ph type="body" idx="1"/>
          </p:nvPr>
        </p:nvSpPr>
        <p:spPr>
          <a:xfrm>
            <a:off x="250825" y="1643062"/>
            <a:ext cx="8534400" cy="4522787"/>
          </a:xfrm>
          <a:prstGeom prst="rect">
            <a:avLst/>
          </a:prstGeom>
        </p:spPr>
        <p:txBody>
          <a:bodyPr vert="horz" lIns="0" tIns="0" rIns="0" bIns="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3" r:id="rId4"/>
    <p:sldLayoutId id="2147483652" r:id="rId5"/>
    <p:sldLayoutId id="2147483662" r:id="rId6"/>
    <p:sldLayoutId id="2147483661" r:id="rId7"/>
    <p:sldLayoutId id="2147483683" r:id="rId8"/>
  </p:sldLayoutIdLst>
  <p:hf hdr="0" dt="0"/>
  <p:txStyles>
    <p:titleStyle>
      <a:lvl1pPr algn="l" defTabSz="914400" rtl="0" eaLnBrk="1" latinLnBrk="0" hangingPunct="1">
        <a:spcBef>
          <a:spcPct val="0"/>
        </a:spcBef>
        <a:buNone/>
        <a:defRPr sz="2000" b="1" kern="1200">
          <a:solidFill>
            <a:srgbClr val="008898"/>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ct val="20000"/>
        </a:spcBef>
        <a:spcAft>
          <a:spcPts val="0"/>
        </a:spcAft>
        <a:buClr>
          <a:srgbClr val="F5841F"/>
        </a:buClr>
        <a:buSzTx/>
        <a:buFont typeface="Wingdings 2" pitchFamily="18" charset="2"/>
        <a:buChar char=""/>
        <a:tabLst/>
        <a:defRPr sz="2400" kern="1200">
          <a:solidFill>
            <a:schemeClr val="tx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rgbClr val="008898"/>
        </a:buClr>
        <a:buSzTx/>
        <a:buFont typeface="Wingdings 2" pitchFamily="18" charset="2"/>
        <a:buChar char=""/>
        <a:tabLst/>
        <a:defRPr sz="2000" kern="1200">
          <a:solidFill>
            <a:schemeClr val="tx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
          <a:srgbClr val="9ACA3C"/>
        </a:buClr>
        <a:buSzTx/>
        <a:buFont typeface="Wingdings 2" pitchFamily="18" charset="2"/>
        <a:buChar char=""/>
        <a:tabLst/>
        <a:defRPr sz="1800" kern="1200">
          <a:solidFill>
            <a:schemeClr val="tx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A40E67"/>
        </a:buClr>
        <a:buSzTx/>
        <a:buFont typeface="Wingdings 2" pitchFamily="18" charset="2"/>
        <a:buChar char=""/>
        <a:tabLst/>
        <a:defRPr sz="16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
          <a:srgbClr val="DDB10A"/>
        </a:buClr>
        <a:buSzTx/>
        <a:buFont typeface="Wingdings 2" pitchFamily="18" charset="2"/>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507" y="804672"/>
            <a:ext cx="8641080" cy="338328"/>
          </a:xfrm>
          <a:prstGeom prst="rect">
            <a:avLst/>
          </a:prstGeom>
          <a:noFill/>
          <a:ln w="6350">
            <a:noFill/>
            <a:miter lim="800000"/>
          </a:ln>
        </p:spPr>
        <p:txBody>
          <a:bodyPr vert="horz" wrap="square" lIns="0" tIns="0" rIns="0" bIns="0" rtlCol="0" anchor="t" anchorCtr="0">
            <a:spAutoFit/>
          </a:bodyPr>
          <a:lstStyle/>
          <a:p>
            <a:r>
              <a:rPr lang="en-US" dirty="0" smtClean="0"/>
              <a:t>Headline of maximum two lines here</a:t>
            </a:r>
            <a:endParaRPr lang="en-US" dirty="0"/>
          </a:p>
        </p:txBody>
      </p:sp>
      <p:sp>
        <p:nvSpPr>
          <p:cNvPr id="3" name="Text Placeholder 2"/>
          <p:cNvSpPr>
            <a:spLocks noGrp="1"/>
          </p:cNvSpPr>
          <p:nvPr>
            <p:ph type="body" idx="1"/>
          </p:nvPr>
        </p:nvSpPr>
        <p:spPr>
          <a:xfrm>
            <a:off x="244507" y="2057400"/>
            <a:ext cx="8641080" cy="1338828"/>
          </a:xfrm>
          <a:prstGeom prst="rect">
            <a:avLst/>
          </a:prstGeom>
          <a:noFill/>
          <a:ln w="6350">
            <a:noFill/>
            <a:miter lim="800000"/>
          </a:ln>
        </p:spPr>
        <p:txBody>
          <a:bodyPr vert="horz" lIns="0" tIns="0" rIns="0" bIns="0" rtlCol="0">
            <a:spAutoFit/>
          </a:bodyPr>
          <a:lstStyle/>
          <a:p>
            <a:pPr lvl="0"/>
            <a:r>
              <a:rPr lang="en-US" dirty="0" smtClean="0"/>
              <a:t>Text on first level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p:nvSpPr>
        <p:spPr>
          <a:xfrm>
            <a:off x="6965516" y="6626033"/>
            <a:ext cx="1683153" cy="107722"/>
          </a:xfrm>
          <a:prstGeom prst="rect">
            <a:avLst/>
          </a:prstGeom>
          <a:noFill/>
          <a:ln w="6350">
            <a:noFill/>
            <a:miter lim="800000"/>
          </a:ln>
        </p:spPr>
        <p:txBody>
          <a:bodyPr wrap="none" lIns="0" tIns="0" rIns="0" bIns="0" rtlCol="0" anchor="b" anchorCtr="0">
            <a:spAutoFit/>
          </a:bodyPr>
          <a:lstStyle/>
          <a:p>
            <a:pPr algn="r"/>
            <a:r>
              <a:rPr lang="en-US" sz="700" dirty="0" smtClean="0">
                <a:solidFill>
                  <a:srgbClr val="ADABA1"/>
                </a:solidFill>
              </a:rPr>
              <a:t>A.T. Kearney 18 #13989/13045/YM/</a:t>
            </a:r>
            <a:r>
              <a:rPr lang="en-US" sz="700" dirty="0" err="1" smtClean="0">
                <a:solidFill>
                  <a:srgbClr val="ADABA1"/>
                </a:solidFill>
              </a:rPr>
              <a:t>mb</a:t>
            </a:r>
            <a:r>
              <a:rPr lang="en-US" sz="700" dirty="0" smtClean="0">
                <a:solidFill>
                  <a:srgbClr val="ADABA1"/>
                </a:solidFill>
              </a:rPr>
              <a:t>/01</a:t>
            </a:r>
            <a:endParaRPr lang="en-US" sz="700" dirty="0">
              <a:solidFill>
                <a:srgbClr val="ADABA1"/>
              </a:solidFill>
            </a:endParaRPr>
          </a:p>
        </p:txBody>
      </p:sp>
      <p:sp>
        <p:nvSpPr>
          <p:cNvPr id="15" name="TextBox 14"/>
          <p:cNvSpPr txBox="1"/>
          <p:nvPr/>
        </p:nvSpPr>
        <p:spPr>
          <a:xfrm>
            <a:off x="8641893" y="6595256"/>
            <a:ext cx="265176" cy="138499"/>
          </a:xfrm>
          <a:prstGeom prst="rect">
            <a:avLst/>
          </a:prstGeom>
          <a:noFill/>
          <a:ln w="6350">
            <a:noFill/>
            <a:miter lim="800000"/>
          </a:ln>
        </p:spPr>
        <p:txBody>
          <a:bodyPr wrap="none" lIns="0" tIns="0" rIns="0" bIns="0" rtlCol="0" anchor="b" anchorCtr="0">
            <a:noAutofit/>
          </a:bodyPr>
          <a:lstStyle/>
          <a:p>
            <a:pPr algn="r"/>
            <a:fld id="{6CE8C368-3382-4C28-AE75-DF7C05ACA19D}" type="slidenum">
              <a:rPr lang="en-US" sz="900">
                <a:solidFill>
                  <a:srgbClr val="ADABA1"/>
                </a:solidFill>
              </a:rPr>
              <a:pPr algn="r"/>
              <a:t>‹#›</a:t>
            </a:fld>
            <a:endParaRPr lang="en-US" sz="900" dirty="0">
              <a:solidFill>
                <a:srgbClr val="ADABA1"/>
              </a:solidFill>
            </a:endParaRPr>
          </a:p>
        </p:txBody>
      </p:sp>
      <p:pic>
        <p:nvPicPr>
          <p:cNvPr id="7" name="Picture 6" descr="006_PPT-top-band_rule-30mm-logo.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320040"/>
            <a:ext cx="9144000" cy="270018"/>
          </a:xfrm>
          <a:prstGeom prst="rect">
            <a:avLst/>
          </a:prstGeom>
          <a:ln w="6350">
            <a:noFill/>
            <a:miter lim="800000"/>
          </a:ln>
        </p:spPr>
      </p:pic>
    </p:spTree>
    <p:extLst>
      <p:ext uri="{BB962C8B-B14F-4D97-AF65-F5344CB8AC3E}">
        <p14:creationId xmlns:p14="http://schemas.microsoft.com/office/powerpoint/2010/main" val="21752162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xmlns:p14="http://schemas.microsoft.com/office/powerpoint/2010/main" id="1" dur="indefinite" restart="never" nodeType="tmRoot"/>
      </p:par>
    </p:tnLst>
  </p:timing>
  <p:hf sldNum="0" hdr="0" ftr="0" dt="0"/>
  <p:txStyles>
    <p:titleStyle>
      <a:lvl1pPr marL="0" indent="0" algn="l" defTabSz="914400" rtl="0" eaLnBrk="1" latinLnBrk="0" hangingPunct="1">
        <a:lnSpc>
          <a:spcPct val="90000"/>
        </a:lnSpc>
        <a:spcBef>
          <a:spcPct val="0"/>
        </a:spcBef>
        <a:buNone/>
        <a:defRPr sz="2400" b="0" kern="1200" baseline="0">
          <a:solidFill>
            <a:schemeClr val="tx1"/>
          </a:solidFill>
          <a:latin typeface="Arial" pitchFamily="34" charset="0"/>
          <a:ea typeface="+mj-ea"/>
          <a:cs typeface="Arial" pitchFamily="34" charset="0"/>
        </a:defRPr>
      </a:lvl1pPr>
    </p:titleStyle>
    <p:bodyStyle>
      <a:lvl1pPr marL="180000" indent="-180000" algn="l" defTabSz="914400" rtl="0" eaLnBrk="1" latinLnBrk="0" hangingPunct="1">
        <a:lnSpc>
          <a:spcPct val="90000"/>
        </a:lnSpc>
        <a:spcBef>
          <a:spcPts val="140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1pPr>
      <a:lvl2pPr marL="310896" indent="-128016" algn="l" defTabSz="914400" rtl="0" eaLnBrk="1" latinLnBrk="0" hangingPunct="1">
        <a:lnSpc>
          <a:spcPct val="90000"/>
        </a:lnSpc>
        <a:spcBef>
          <a:spcPts val="900"/>
        </a:spcBef>
        <a:buClr>
          <a:schemeClr val="bg2"/>
        </a:buClr>
        <a:buFont typeface="Arial" pitchFamily="34" charset="0"/>
        <a:buChar char="•"/>
        <a:defRPr sz="1600" kern="1200">
          <a:solidFill>
            <a:schemeClr val="tx1"/>
          </a:solidFill>
          <a:latin typeface="Arial" pitchFamily="34" charset="0"/>
          <a:ea typeface="+mn-ea"/>
          <a:cs typeface="Arial" pitchFamily="34" charset="0"/>
        </a:defRPr>
      </a:lvl2pPr>
      <a:lvl3pPr marL="489600" indent="-180000" algn="l" defTabSz="914400" rtl="0" eaLnBrk="1" latinLnBrk="0" hangingPunct="1">
        <a:lnSpc>
          <a:spcPct val="90000"/>
        </a:lnSpc>
        <a:spcBef>
          <a:spcPts val="600"/>
        </a:spcBef>
        <a:buClr>
          <a:schemeClr val="bg2"/>
        </a:buClr>
        <a:buFont typeface="Arial" pitchFamily="34" charset="0"/>
        <a:buChar char="–"/>
        <a:defRPr sz="1600" kern="1200">
          <a:solidFill>
            <a:schemeClr val="tx1"/>
          </a:solidFill>
          <a:latin typeface="Arial" pitchFamily="34" charset="0"/>
          <a:ea typeface="+mn-ea"/>
          <a:cs typeface="Arial" pitchFamily="34" charset="0"/>
        </a:defRPr>
      </a:lvl3pPr>
      <a:lvl4pPr marL="633600" indent="-137160" algn="l" defTabSz="914400" rtl="0" eaLnBrk="1" latinLnBrk="0" hangingPunct="1">
        <a:lnSpc>
          <a:spcPct val="90000"/>
        </a:lnSpc>
        <a:spcBef>
          <a:spcPts val="200"/>
        </a:spcBef>
        <a:buClr>
          <a:schemeClr val="bg2"/>
        </a:buClr>
        <a:buFont typeface="Arial" pitchFamily="34" charset="0"/>
        <a:buChar char="-"/>
        <a:defRPr sz="1600" kern="1200">
          <a:solidFill>
            <a:schemeClr val="tx1"/>
          </a:solidFill>
          <a:latin typeface="Arial" pitchFamily="34" charset="0"/>
          <a:ea typeface="+mn-ea"/>
          <a:cs typeface="Arial" pitchFamily="34" charset="0"/>
        </a:defRPr>
      </a:lvl4pPr>
      <a:lvl5pPr marL="770400" indent="-136800" algn="l" defTabSz="914400" rtl="0" eaLnBrk="1" latinLnBrk="0" hangingPunct="1">
        <a:lnSpc>
          <a:spcPct val="90000"/>
        </a:lnSpc>
        <a:spcBef>
          <a:spcPts val="100"/>
        </a:spcBef>
        <a:buClr>
          <a:schemeClr val="bg2"/>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16000" y="6534000"/>
            <a:ext cx="2808312" cy="144016"/>
          </a:xfrm>
          <a:prstGeom prst="rect">
            <a:avLst/>
          </a:prstGeom>
        </p:spPr>
        <p:txBody>
          <a:bodyPr vert="horz" lIns="0" tIns="0" rIns="0" bIns="0" rtlCol="0" anchor="t" anchorCtr="0"/>
          <a:lstStyle>
            <a:lvl1pPr algn="r">
              <a:defRPr sz="500" b="1" cap="all" spc="340" baseline="0">
                <a:solidFill>
                  <a:schemeClr val="tx1">
                    <a:tint val="75000"/>
                  </a:schemeClr>
                </a:solidFill>
                <a:latin typeface="Arial" pitchFamily="34" charset="0"/>
                <a:cs typeface="Arial" pitchFamily="34" charset="0"/>
              </a:defRPr>
            </a:lvl1pPr>
          </a:lstStyle>
          <a:p>
            <a:r>
              <a:rPr lang="en-US" dirty="0" smtClean="0">
                <a:solidFill>
                  <a:srgbClr val="000000">
                    <a:tint val="75000"/>
                  </a:srgbClr>
                </a:solidFill>
              </a:rPr>
              <a:t>Health &amp; Growth</a:t>
            </a:r>
            <a:endParaRPr lang="en-US" dirty="0">
              <a:solidFill>
                <a:srgbClr val="000000">
                  <a:tint val="75000"/>
                </a:srgbClr>
              </a:solidFill>
            </a:endParaRPr>
          </a:p>
        </p:txBody>
      </p:sp>
      <p:sp>
        <p:nvSpPr>
          <p:cNvPr id="2" name="Title Placeholder 1"/>
          <p:cNvSpPr>
            <a:spLocks noGrp="1"/>
          </p:cNvSpPr>
          <p:nvPr>
            <p:ph type="title"/>
          </p:nvPr>
        </p:nvSpPr>
        <p:spPr>
          <a:xfrm>
            <a:off x="250825" y="540000"/>
            <a:ext cx="8534400" cy="307777"/>
          </a:xfrm>
          <a:prstGeom prst="rect">
            <a:avLst/>
          </a:prstGeom>
        </p:spPr>
        <p:txBody>
          <a:bodyPr vert="horz" wrap="square" lIns="0" tIns="0" rIns="0" bIns="0" rtlCol="0" anchor="t" anchorCtr="0">
            <a:spAutoFit/>
          </a:bodyPr>
          <a:lstStyle/>
          <a:p>
            <a:r>
              <a:rPr lang="en-US" dirty="0" smtClean="0"/>
              <a:t>Click to edit Master title style</a:t>
            </a:r>
            <a:endParaRPr lang="fr-BE" dirty="0"/>
          </a:p>
        </p:txBody>
      </p:sp>
      <p:sp>
        <p:nvSpPr>
          <p:cNvPr id="6" name="Slide Number Placeholder 5"/>
          <p:cNvSpPr>
            <a:spLocks noGrp="1"/>
          </p:cNvSpPr>
          <p:nvPr>
            <p:ph type="sldNum" sz="quarter" idx="4"/>
          </p:nvPr>
        </p:nvSpPr>
        <p:spPr>
          <a:xfrm>
            <a:off x="8568000" y="6514921"/>
            <a:ext cx="481456" cy="226447"/>
          </a:xfrm>
          <a:prstGeom prst="rect">
            <a:avLst/>
          </a:prstGeom>
        </p:spPr>
        <p:txBody>
          <a:bodyPr vert="horz" lIns="0" tIns="0" rIns="0" bIns="0" rtlCol="0" anchor="t" anchorCtr="0"/>
          <a:lstStyle>
            <a:lvl1pPr algn="l">
              <a:defRPr sz="700" b="1">
                <a:solidFill>
                  <a:srgbClr val="77787B"/>
                </a:solidFill>
                <a:latin typeface="Arial" pitchFamily="34" charset="0"/>
                <a:cs typeface="Arial" pitchFamily="34" charset="0"/>
              </a:defRPr>
            </a:lvl1pPr>
          </a:lstStyle>
          <a:p>
            <a:fld id="{F2B5B6FF-6742-42ED-922D-A405021672AA}" type="slidenum">
              <a:rPr lang="fr-BE" smtClean="0"/>
              <a:pPr/>
              <a:t>‹#›</a:t>
            </a:fld>
            <a:endParaRPr lang="fr-BE" dirty="0"/>
          </a:p>
        </p:txBody>
      </p:sp>
      <p:sp>
        <p:nvSpPr>
          <p:cNvPr id="4" name="Text Placeholder 3"/>
          <p:cNvSpPr>
            <a:spLocks noGrp="1"/>
          </p:cNvSpPr>
          <p:nvPr>
            <p:ph type="body" idx="1"/>
          </p:nvPr>
        </p:nvSpPr>
        <p:spPr>
          <a:xfrm>
            <a:off x="250825" y="1643062"/>
            <a:ext cx="8534400" cy="45227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4332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dt="0"/>
  <p:txStyles>
    <p:titleStyle>
      <a:lvl1pPr algn="l" defTabSz="914400" rtl="0" eaLnBrk="1" latinLnBrk="0" hangingPunct="1">
        <a:spcBef>
          <a:spcPct val="0"/>
        </a:spcBef>
        <a:buNone/>
        <a:defRPr sz="2000" b="1" kern="1200">
          <a:solidFill>
            <a:srgbClr val="008898"/>
          </a:solidFill>
          <a:latin typeface="Arial" pitchFamily="34" charset="0"/>
          <a:ea typeface="+mj-ea"/>
          <a:cs typeface="Arial" pitchFamily="34" charset="0"/>
        </a:defRPr>
      </a:lvl1pPr>
    </p:titleStyle>
    <p:bodyStyle>
      <a:lvl1pPr marL="342900" marR="0" indent="-342900" algn="l" defTabSz="914400" rtl="0" eaLnBrk="1" fontAlgn="auto" latinLnBrk="0" hangingPunct="1">
        <a:lnSpc>
          <a:spcPct val="100000"/>
        </a:lnSpc>
        <a:spcBef>
          <a:spcPct val="20000"/>
        </a:spcBef>
        <a:spcAft>
          <a:spcPts val="0"/>
        </a:spcAft>
        <a:buClr>
          <a:srgbClr val="F5841F"/>
        </a:buClr>
        <a:buSzTx/>
        <a:buFont typeface="Wingdings 2" pitchFamily="18" charset="2"/>
        <a:buChar char=""/>
        <a:tabLst/>
        <a:defRPr sz="2400" kern="1200">
          <a:solidFill>
            <a:schemeClr val="tx1"/>
          </a:solidFill>
          <a:latin typeface="Arial" pitchFamily="34" charset="0"/>
          <a:ea typeface="+mn-ea"/>
          <a:cs typeface="Arial" pitchFamily="34" charset="0"/>
        </a:defRPr>
      </a:lvl1pPr>
      <a:lvl2pPr marL="742950" marR="0" indent="-285750" algn="l" defTabSz="914400" rtl="0" eaLnBrk="1" fontAlgn="auto" latinLnBrk="0" hangingPunct="1">
        <a:lnSpc>
          <a:spcPct val="100000"/>
        </a:lnSpc>
        <a:spcBef>
          <a:spcPct val="20000"/>
        </a:spcBef>
        <a:spcAft>
          <a:spcPts val="0"/>
        </a:spcAft>
        <a:buClr>
          <a:srgbClr val="008898"/>
        </a:buClr>
        <a:buSzTx/>
        <a:buFont typeface="Wingdings 2" pitchFamily="18" charset="2"/>
        <a:buChar char=""/>
        <a:tabLst/>
        <a:defRPr sz="2000" kern="1200">
          <a:solidFill>
            <a:schemeClr val="tx1"/>
          </a:solidFill>
          <a:latin typeface="Arial" pitchFamily="34" charset="0"/>
          <a:ea typeface="+mn-ea"/>
          <a:cs typeface="Arial" pitchFamily="34" charset="0"/>
        </a:defRPr>
      </a:lvl2pPr>
      <a:lvl3pPr marL="1143000" marR="0" indent="-228600" algn="l" defTabSz="914400" rtl="0" eaLnBrk="1" fontAlgn="auto" latinLnBrk="0" hangingPunct="1">
        <a:lnSpc>
          <a:spcPct val="100000"/>
        </a:lnSpc>
        <a:spcBef>
          <a:spcPct val="20000"/>
        </a:spcBef>
        <a:spcAft>
          <a:spcPts val="0"/>
        </a:spcAft>
        <a:buClr>
          <a:srgbClr val="9ACA3C"/>
        </a:buClr>
        <a:buSzTx/>
        <a:buFont typeface="Wingdings 2" pitchFamily="18" charset="2"/>
        <a:buChar char=""/>
        <a:tabLst/>
        <a:defRPr sz="1800" kern="1200">
          <a:solidFill>
            <a:schemeClr val="tx1"/>
          </a:solidFill>
          <a:latin typeface="Arial" pitchFamily="34" charset="0"/>
          <a:ea typeface="+mn-ea"/>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A40E67"/>
        </a:buClr>
        <a:buSzTx/>
        <a:buFont typeface="Wingdings 2" pitchFamily="18" charset="2"/>
        <a:buChar char=""/>
        <a:tabLst/>
        <a:defRPr sz="1600" kern="1200">
          <a:solidFill>
            <a:schemeClr val="tx1"/>
          </a:solidFill>
          <a:latin typeface="Arial" pitchFamily="34" charset="0"/>
          <a:ea typeface="+mn-ea"/>
          <a:cs typeface="Arial" pitchFamily="34" charset="0"/>
        </a:defRPr>
      </a:lvl4pPr>
      <a:lvl5pPr marL="2057400" marR="0" indent="-228600" algn="l" defTabSz="914400" rtl="0" eaLnBrk="1" fontAlgn="auto" latinLnBrk="0" hangingPunct="1">
        <a:lnSpc>
          <a:spcPct val="100000"/>
        </a:lnSpc>
        <a:spcBef>
          <a:spcPct val="20000"/>
        </a:spcBef>
        <a:spcAft>
          <a:spcPts val="0"/>
        </a:spcAft>
        <a:buClr>
          <a:srgbClr val="DDB10A"/>
        </a:buClr>
        <a:buSzTx/>
        <a:buFont typeface="Wingdings 2" pitchFamily="18" charset="2"/>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1" Type="http://schemas.openxmlformats.org/officeDocument/2006/relationships/chart" Target="../charts/chart15.xml"/><Relationship Id="rId12" Type="http://schemas.openxmlformats.org/officeDocument/2006/relationships/chart" Target="../charts/chart16.xml"/><Relationship Id="rId13" Type="http://schemas.openxmlformats.org/officeDocument/2006/relationships/chart" Target="../charts/chart17.xml"/><Relationship Id="rId14" Type="http://schemas.openxmlformats.org/officeDocument/2006/relationships/chart" Target="../charts/chart18.xml"/><Relationship Id="rId1" Type="http://schemas.openxmlformats.org/officeDocument/2006/relationships/vmlDrawing" Target="../drawings/vmlDrawing13.v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slideLayout" Target="../slideLayouts/slideLayout24.xml"/><Relationship Id="rId5" Type="http://schemas.openxmlformats.org/officeDocument/2006/relationships/oleObject" Target="../embeddings/oleObject13.bin"/><Relationship Id="rId6" Type="http://schemas.openxmlformats.org/officeDocument/2006/relationships/image" Target="../media/image13.emf"/><Relationship Id="rId7" Type="http://schemas.openxmlformats.org/officeDocument/2006/relationships/image" Target="../media/image12.png"/><Relationship Id="rId8" Type="http://schemas.openxmlformats.org/officeDocument/2006/relationships/image" Target="../media/image17.png"/><Relationship Id="rId9" Type="http://schemas.openxmlformats.org/officeDocument/2006/relationships/chart" Target="../charts/chart13.xml"/><Relationship Id="rId10" Type="http://schemas.openxmlformats.org/officeDocument/2006/relationships/chart" Target="../charts/char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9" Type="http://schemas.openxmlformats.org/officeDocument/2006/relationships/chart" Target="../charts/chart19.xml"/><Relationship Id="rId20" Type="http://schemas.openxmlformats.org/officeDocument/2006/relationships/image" Target="../media/image21.png"/><Relationship Id="rId21" Type="http://schemas.openxmlformats.org/officeDocument/2006/relationships/image" Target="../media/image22.png"/><Relationship Id="rId22" Type="http://schemas.openxmlformats.org/officeDocument/2006/relationships/image" Target="../media/image23.png"/><Relationship Id="rId23" Type="http://schemas.openxmlformats.org/officeDocument/2006/relationships/image" Target="../media/image24.png"/><Relationship Id="rId24" Type="http://schemas.openxmlformats.org/officeDocument/2006/relationships/image" Target="../media/image25.pn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png"/><Relationship Id="rId10" Type="http://schemas.openxmlformats.org/officeDocument/2006/relationships/chart" Target="../charts/chart20.xml"/><Relationship Id="rId11" Type="http://schemas.openxmlformats.org/officeDocument/2006/relationships/chart" Target="../charts/chart21.xml"/><Relationship Id="rId12" Type="http://schemas.openxmlformats.org/officeDocument/2006/relationships/chart" Target="../charts/chart22.xml"/><Relationship Id="rId13" Type="http://schemas.openxmlformats.org/officeDocument/2006/relationships/chart" Target="../charts/chart23.xml"/><Relationship Id="rId14" Type="http://schemas.openxmlformats.org/officeDocument/2006/relationships/chart" Target="../charts/chart24.xml"/><Relationship Id="rId15" Type="http://schemas.openxmlformats.org/officeDocument/2006/relationships/chart" Target="../charts/chart25.xml"/><Relationship Id="rId16" Type="http://schemas.openxmlformats.org/officeDocument/2006/relationships/chart" Target="../charts/chart26.xml"/><Relationship Id="rId17" Type="http://schemas.openxmlformats.org/officeDocument/2006/relationships/chart" Target="../charts/chart27.xml"/><Relationship Id="rId18" Type="http://schemas.openxmlformats.org/officeDocument/2006/relationships/chart" Target="../charts/chart28.xml"/><Relationship Id="rId19" Type="http://schemas.openxmlformats.org/officeDocument/2006/relationships/image" Target="../media/image20.png"/><Relationship Id="rId1" Type="http://schemas.openxmlformats.org/officeDocument/2006/relationships/vmlDrawing" Target="../drawings/vmlDrawing14.vml"/><Relationship Id="rId2" Type="http://schemas.openxmlformats.org/officeDocument/2006/relationships/tags" Target="../tags/tag40.xml"/><Relationship Id="rId3" Type="http://schemas.openxmlformats.org/officeDocument/2006/relationships/tags" Target="../tags/tag41.xml"/><Relationship Id="rId4" Type="http://schemas.openxmlformats.org/officeDocument/2006/relationships/slideLayout" Target="../slideLayouts/slideLayout23.xml"/><Relationship Id="rId5" Type="http://schemas.openxmlformats.org/officeDocument/2006/relationships/oleObject" Target="../embeddings/oleObject14.bin"/><Relationship Id="rId6" Type="http://schemas.openxmlformats.org/officeDocument/2006/relationships/image" Target="../media/image6.emf"/><Relationship Id="rId7" Type="http://schemas.openxmlformats.org/officeDocument/2006/relationships/image" Target="../media/image19.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23.xml"/><Relationship Id="rId5" Type="http://schemas.openxmlformats.org/officeDocument/2006/relationships/oleObject" Target="../embeddings/oleObject15.bin"/><Relationship Id="rId6" Type="http://schemas.openxmlformats.org/officeDocument/2006/relationships/image" Target="../media/image6.emf"/><Relationship Id="rId7" Type="http://schemas.openxmlformats.org/officeDocument/2006/relationships/image" Target="../media/image12.png"/><Relationship Id="rId8" Type="http://schemas.openxmlformats.org/officeDocument/2006/relationships/chart" Target="../charts/chart29.xml"/><Relationship Id="rId9" Type="http://schemas.openxmlformats.org/officeDocument/2006/relationships/chart" Target="../charts/chart30.xml"/><Relationship Id="rId10" Type="http://schemas.openxmlformats.org/officeDocument/2006/relationships/chart" Target="../charts/chart31.xml"/><Relationship Id="rId1" Type="http://schemas.openxmlformats.org/officeDocument/2006/relationships/vmlDrawing" Target="../drawings/vmlDrawing15.vml"/><Relationship Id="rId2"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Layout" Target="../slideLayouts/slideLayout23.xml"/><Relationship Id="rId5" Type="http://schemas.openxmlformats.org/officeDocument/2006/relationships/oleObject" Target="../embeddings/oleObject16.bin"/><Relationship Id="rId6" Type="http://schemas.openxmlformats.org/officeDocument/2006/relationships/image" Target="../media/image6.emf"/><Relationship Id="rId7" Type="http://schemas.openxmlformats.org/officeDocument/2006/relationships/image" Target="../media/image12.png"/><Relationship Id="rId8" Type="http://schemas.openxmlformats.org/officeDocument/2006/relationships/chart" Target="../charts/chart32.xml"/><Relationship Id="rId9" Type="http://schemas.openxmlformats.org/officeDocument/2006/relationships/chart" Target="../charts/chart33.xml"/><Relationship Id="rId1" Type="http://schemas.openxmlformats.org/officeDocument/2006/relationships/vmlDrawing" Target="../drawings/vmlDrawing16.vml"/><Relationship Id="rId2"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5.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30.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tags" Target="../tags/tag22.xml"/><Relationship Id="rId8" Type="http://schemas.openxmlformats.org/officeDocument/2006/relationships/tags" Target="../tags/tag23.xml"/><Relationship Id="rId9" Type="http://schemas.openxmlformats.org/officeDocument/2006/relationships/slideLayout" Target="../slideLayouts/slideLayout25.xml"/><Relationship Id="rId1" Type="http://schemas.openxmlformats.org/officeDocument/2006/relationships/tags" Target="../tags/tag16.xml"/><Relationship Id="rId2" Type="http://schemas.openxmlformats.org/officeDocument/2006/relationships/tags" Target="../tags/tag17.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chart" Target="../charts/chart2.xml"/><Relationship Id="rId1" Type="http://schemas.openxmlformats.org/officeDocument/2006/relationships/vmlDrawing" Target="../drawings/vmlDrawing8.vml"/><Relationship Id="rId2" Type="http://schemas.openxmlformats.org/officeDocument/2006/relationships/tags" Target="../tags/tag24.xml"/><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tags" Target="../tags/tag29.xml"/><Relationship Id="rId8" Type="http://schemas.openxmlformats.org/officeDocument/2006/relationships/slideLayout" Target="../slideLayouts/slideLayout23.xml"/><Relationship Id="rId9" Type="http://schemas.openxmlformats.org/officeDocument/2006/relationships/oleObject" Target="../embeddings/oleObject8.bin"/><Relationship Id="rId10"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24.xml"/><Relationship Id="rId5" Type="http://schemas.openxmlformats.org/officeDocument/2006/relationships/oleObject" Target="../embeddings/oleObject9.bin"/><Relationship Id="rId6" Type="http://schemas.openxmlformats.org/officeDocument/2006/relationships/image" Target="../media/image13.emf"/><Relationship Id="rId7" Type="http://schemas.openxmlformats.org/officeDocument/2006/relationships/image" Target="../media/image12.png"/><Relationship Id="rId8" Type="http://schemas.openxmlformats.org/officeDocument/2006/relationships/chart" Target="../charts/chart3.xml"/><Relationship Id="rId9" Type="http://schemas.openxmlformats.org/officeDocument/2006/relationships/chart" Target="../charts/chart4.xml"/><Relationship Id="rId10" Type="http://schemas.openxmlformats.org/officeDocument/2006/relationships/chart" Target="../charts/chart5.xml"/><Relationship Id="rId11" Type="http://schemas.openxmlformats.org/officeDocument/2006/relationships/chart" Target="../charts/chart6.xml"/><Relationship Id="rId1" Type="http://schemas.openxmlformats.org/officeDocument/2006/relationships/vmlDrawing" Target="../drawings/vmlDrawing9.vml"/><Relationship Id="rId2"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3.xml"/><Relationship Id="rId5" Type="http://schemas.openxmlformats.org/officeDocument/2006/relationships/oleObject" Target="../embeddings/oleObject10.bin"/><Relationship Id="rId6" Type="http://schemas.openxmlformats.org/officeDocument/2006/relationships/image" Target="../media/image6.emf"/><Relationship Id="rId7" Type="http://schemas.openxmlformats.org/officeDocument/2006/relationships/image" Target="../media/image12.png"/><Relationship Id="rId8" Type="http://schemas.openxmlformats.org/officeDocument/2006/relationships/chart" Target="../charts/chart7.xml"/><Relationship Id="rId1" Type="http://schemas.openxmlformats.org/officeDocument/2006/relationships/vmlDrawing" Target="../drawings/vmlDrawing10.vml"/><Relationship Id="rId2" Type="http://schemas.openxmlformats.org/officeDocument/2006/relationships/tags" Target="../tags/tag32.xml"/></Relationships>
</file>

<file path=ppt/slides/_rels/slide8.xml.rels><?xml version="1.0" encoding="UTF-8" standalone="yes"?>
<Relationships xmlns="http://schemas.openxmlformats.org/package/2006/relationships"><Relationship Id="rId11" Type="http://schemas.openxmlformats.org/officeDocument/2006/relationships/chart" Target="../charts/chart9.xml"/><Relationship Id="rId12" Type="http://schemas.openxmlformats.org/officeDocument/2006/relationships/chart" Target="../charts/chart10.xml"/><Relationship Id="rId1" Type="http://schemas.openxmlformats.org/officeDocument/2006/relationships/vmlDrawing" Target="../drawings/vmlDrawing11.vml"/><Relationship Id="rId2" Type="http://schemas.openxmlformats.org/officeDocument/2006/relationships/tags" Target="../tags/tag34.xml"/><Relationship Id="rId3" Type="http://schemas.openxmlformats.org/officeDocument/2006/relationships/tags" Target="../tags/tag35.xml"/><Relationship Id="rId4" Type="http://schemas.openxmlformats.org/officeDocument/2006/relationships/slideLayout" Target="../slideLayouts/slideLayout24.xml"/><Relationship Id="rId5" Type="http://schemas.openxmlformats.org/officeDocument/2006/relationships/oleObject" Target="../embeddings/oleObject11.bin"/><Relationship Id="rId6" Type="http://schemas.openxmlformats.org/officeDocument/2006/relationships/image" Target="../media/image13.emf"/><Relationship Id="rId7" Type="http://schemas.openxmlformats.org/officeDocument/2006/relationships/image" Target="../media/image12.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24.xml"/><Relationship Id="rId5" Type="http://schemas.openxmlformats.org/officeDocument/2006/relationships/notesSlide" Target="../notesSlides/notesSlide1.xml"/><Relationship Id="rId6" Type="http://schemas.openxmlformats.org/officeDocument/2006/relationships/oleObject" Target="../embeddings/oleObject12.bin"/><Relationship Id="rId7" Type="http://schemas.openxmlformats.org/officeDocument/2006/relationships/image" Target="../media/image13.emf"/><Relationship Id="rId8" Type="http://schemas.openxmlformats.org/officeDocument/2006/relationships/image" Target="../media/image12.png"/><Relationship Id="rId9" Type="http://schemas.openxmlformats.org/officeDocument/2006/relationships/image" Target="../media/image16.png"/><Relationship Id="rId10" Type="http://schemas.openxmlformats.org/officeDocument/2006/relationships/chart" Target="../charts/chart11.xml"/><Relationship Id="rId11" Type="http://schemas.openxmlformats.org/officeDocument/2006/relationships/chart" Target="../charts/chart12.xml"/><Relationship Id="rId1" Type="http://schemas.openxmlformats.org/officeDocument/2006/relationships/vmlDrawing" Target="../drawings/vmlDrawing12.vml"/><Relationship Id="rId2"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1899" y="1772816"/>
            <a:ext cx="5113325" cy="1114256"/>
          </a:xfrm>
        </p:spPr>
        <p:txBody>
          <a:bodyPr>
            <a:noAutofit/>
          </a:bodyPr>
          <a:lstStyle/>
          <a:p>
            <a:pPr>
              <a:lnSpc>
                <a:spcPct val="150000"/>
              </a:lnSpc>
            </a:pPr>
            <a:r>
              <a:rPr lang="en-US" sz="2400" dirty="0" smtClean="0"/>
              <a:t>Barriers to access to innovative medicines</a:t>
            </a:r>
            <a:endParaRPr lang="en-US" sz="2400" dirty="0"/>
          </a:p>
        </p:txBody>
      </p:sp>
      <p:sp>
        <p:nvSpPr>
          <p:cNvPr id="3" name="Subtitle 2"/>
          <p:cNvSpPr>
            <a:spLocks noGrp="1"/>
          </p:cNvSpPr>
          <p:nvPr>
            <p:ph type="subTitle" idx="1"/>
          </p:nvPr>
        </p:nvSpPr>
        <p:spPr>
          <a:xfrm>
            <a:off x="3682800" y="4446048"/>
            <a:ext cx="5137672" cy="1755260"/>
          </a:xfrm>
        </p:spPr>
        <p:txBody>
          <a:bodyPr>
            <a:normAutofit/>
          </a:bodyPr>
          <a:lstStyle/>
          <a:p>
            <a:pPr>
              <a:defRPr/>
            </a:pPr>
            <a:r>
              <a:rPr lang="en-US" sz="1600" dirty="0" err="1" smtClean="0"/>
              <a:t>Dr</a:t>
            </a:r>
            <a:r>
              <a:rPr lang="en-US" sz="1600" dirty="0" smtClean="0"/>
              <a:t> Richard Torbett</a:t>
            </a:r>
          </a:p>
          <a:p>
            <a:pPr>
              <a:defRPr/>
            </a:pPr>
            <a:r>
              <a:rPr lang="en-US" sz="1400" dirty="0" smtClean="0"/>
              <a:t>Chief Economist, EFPIA</a:t>
            </a:r>
            <a:endParaRPr lang="en-US" sz="1400" dirty="0"/>
          </a:p>
          <a:p>
            <a:pPr>
              <a:defRPr/>
            </a:pPr>
            <a:endParaRPr lang="en-US" sz="1400" dirty="0" smtClean="0"/>
          </a:p>
          <a:p>
            <a:pPr>
              <a:defRPr/>
            </a:pPr>
            <a:r>
              <a:rPr lang="en-US" sz="1400" dirty="0" smtClean="0"/>
              <a:t>China/ EU Pharmaceutical Industry Forum</a:t>
            </a:r>
            <a:endParaRPr lang="en-US" sz="1400" dirty="0"/>
          </a:p>
          <a:p>
            <a:pPr>
              <a:defRPr/>
            </a:pPr>
            <a:r>
              <a:rPr lang="en-US" sz="1400" smtClean="0"/>
              <a:t>Shanghai, </a:t>
            </a:r>
            <a:r>
              <a:rPr lang="en-US" sz="1400" dirty="0" smtClean="0"/>
              <a:t>16 May 2015</a:t>
            </a:r>
            <a:endParaRPr lang="en-US" sz="1400" dirty="0"/>
          </a:p>
          <a:p>
            <a:endParaRPr lang="en-US" sz="1800" dirty="0"/>
          </a:p>
        </p:txBody>
      </p:sp>
    </p:spTree>
    <p:extLst>
      <p:ext uri="{BB962C8B-B14F-4D97-AF65-F5344CB8AC3E}">
        <p14:creationId xmlns:p14="http://schemas.microsoft.com/office/powerpoint/2010/main" val="12138586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ext uri="{D42A27DB-BD31-4B8C-83A1-F6EECF244321}">
                <p14:modId xmlns:p14="http://schemas.microsoft.com/office/powerpoint/2010/main" val="21410780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007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000">
              <a:solidFill>
                <a:srgbClr val="FFFFFF"/>
              </a:solidFill>
              <a:latin typeface="Arial"/>
              <a:cs typeface="Arial"/>
              <a:sym typeface="Arial"/>
            </a:endParaRPr>
          </a:p>
        </p:txBody>
      </p:sp>
      <p:sp>
        <p:nvSpPr>
          <p:cNvPr id="2" name="Text Placeholder 1"/>
          <p:cNvSpPr>
            <a:spLocks noGrp="1"/>
          </p:cNvSpPr>
          <p:nvPr>
            <p:ph type="body" sz="quarter" idx="13"/>
          </p:nvPr>
        </p:nvSpPr>
        <p:spPr/>
        <p:txBody>
          <a:bodyPr/>
          <a:lstStyle/>
          <a:p>
            <a:r>
              <a:rPr lang="en-US" kern="0" dirty="0"/>
              <a:t>Total healthcare expenditure by function      </a:t>
            </a:r>
            <a:br>
              <a:rPr lang="en-US" kern="0" dirty="0"/>
            </a:br>
            <a:r>
              <a:rPr lang="en-US" kern="0" dirty="0"/>
              <a:t>(2010, pop.-weighted, current prices, PPP, </a:t>
            </a:r>
            <a:r>
              <a:rPr lang="en-US" kern="0" dirty="0" smtClean="0"/>
              <a:t>$)*</a:t>
            </a:r>
            <a:endParaRPr lang="en-US" kern="0" dirty="0"/>
          </a:p>
        </p:txBody>
      </p:sp>
      <p:sp>
        <p:nvSpPr>
          <p:cNvPr id="3" name="Title 2"/>
          <p:cNvSpPr>
            <a:spLocks noGrp="1"/>
          </p:cNvSpPr>
          <p:nvPr>
            <p:ph type="title"/>
          </p:nvPr>
        </p:nvSpPr>
        <p:spPr>
          <a:xfrm>
            <a:off x="250825" y="540000"/>
            <a:ext cx="8425631" cy="615553"/>
          </a:xfrm>
        </p:spPr>
        <p:txBody>
          <a:bodyPr/>
          <a:lstStyle/>
          <a:p>
            <a:r>
              <a:rPr lang="en-US" dirty="0"/>
              <a:t>Overall medicines across Europe represent less than 15 % of total expenditure although variances exist between therapy </a:t>
            </a:r>
            <a:r>
              <a:rPr lang="en-US" dirty="0" smtClean="0"/>
              <a:t>areas</a:t>
            </a:r>
            <a:endParaRPr lang="en-US" dirty="0"/>
          </a:p>
        </p:txBody>
      </p:sp>
      <p:sp>
        <p:nvSpPr>
          <p:cNvPr id="4" name="Footer Placeholder 3"/>
          <p:cNvSpPr>
            <a:spLocks noGrp="1"/>
          </p:cNvSpPr>
          <p:nvPr>
            <p:ph type="ftr" sz="quarter" idx="11"/>
          </p:nvPr>
        </p:nvSpPr>
        <p:spPr/>
        <p:txBody>
          <a:bodyPr/>
          <a:lstStyle/>
          <a:p>
            <a:r>
              <a:rPr lang="en-US" dirty="0">
                <a:solidFill>
                  <a:srgbClr val="000000">
                    <a:tint val="75000"/>
                  </a:srgbClr>
                </a:solidFill>
              </a:rPr>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10</a:t>
            </a:fld>
            <a:endParaRPr lang="fr-BE" dirty="0"/>
          </a:p>
        </p:txBody>
      </p:sp>
      <p:sp>
        <p:nvSpPr>
          <p:cNvPr id="6" name="Text Placeholder 5"/>
          <p:cNvSpPr>
            <a:spLocks noGrp="1"/>
          </p:cNvSpPr>
          <p:nvPr>
            <p:ph type="body" sz="quarter" idx="14"/>
          </p:nvPr>
        </p:nvSpPr>
        <p:spPr/>
        <p:txBody>
          <a:bodyPr/>
          <a:lstStyle/>
          <a:p>
            <a:r>
              <a:rPr lang="en-US" kern="0" dirty="0"/>
              <a:t>Medicines contribution to disease cost</a:t>
            </a:r>
            <a:br>
              <a:rPr lang="en-US" kern="0" dirty="0"/>
            </a:br>
            <a:r>
              <a:rPr lang="en-US" kern="0" dirty="0"/>
              <a:t>(2011, various diseases</a:t>
            </a:r>
            <a:r>
              <a:rPr lang="en-US" kern="0" dirty="0" smtClean="0"/>
              <a:t>)</a:t>
            </a:r>
            <a:endParaRPr lang="en-US" kern="0" dirty="0"/>
          </a:p>
        </p:txBody>
      </p:sp>
      <p:sp>
        <p:nvSpPr>
          <p:cNvPr id="8" name="Rectangle 7"/>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FFFFFF"/>
                </a:solidFill>
                <a:latin typeface="Arial"/>
              </a:rPr>
              <a:t>Sustainable Financing</a:t>
            </a:r>
            <a:endParaRPr lang="en-US" sz="1400" b="1" dirty="0">
              <a:solidFill>
                <a:srgbClr val="FFFFFF"/>
              </a:solidFill>
              <a:latin typeface="Arial"/>
            </a:endParaRPr>
          </a:p>
        </p:txBody>
      </p:sp>
      <p:pic>
        <p:nvPicPr>
          <p:cNvPr id="13"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932" y="1686405"/>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C:\Users\kbredl01\Documents\1_Clients\EFPIA\1_Policy Deployment\3_Knowledge Base\flags\d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737" y="1686405"/>
            <a:ext cx="360000" cy="36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Table 40"/>
          <p:cNvGraphicFramePr>
            <a:graphicFrameLocks noGrp="1"/>
          </p:cNvGraphicFramePr>
          <p:nvPr>
            <p:extLst>
              <p:ext uri="{D42A27DB-BD31-4B8C-83A1-F6EECF244321}">
                <p14:modId xmlns:p14="http://schemas.microsoft.com/office/powerpoint/2010/main" val="320424447"/>
              </p:ext>
            </p:extLst>
          </p:nvPr>
        </p:nvGraphicFramePr>
        <p:xfrm>
          <a:off x="4669379" y="2132856"/>
          <a:ext cx="4074357" cy="3950542"/>
        </p:xfrm>
        <a:graphic>
          <a:graphicData uri="http://schemas.openxmlformats.org/drawingml/2006/table">
            <a:tbl>
              <a:tblPr firstRow="1" bandRow="1">
                <a:tableStyleId>{5C22544A-7EE6-4342-B048-85BDC9FD1C3A}</a:tableStyleId>
              </a:tblPr>
              <a:tblGrid>
                <a:gridCol w="803637"/>
                <a:gridCol w="654144"/>
                <a:gridCol w="654144"/>
                <a:gridCol w="654144"/>
                <a:gridCol w="654144"/>
                <a:gridCol w="654144"/>
              </a:tblGrid>
              <a:tr h="522445">
                <a:tc>
                  <a:txBody>
                    <a:bodyPr/>
                    <a:lstStyle/>
                    <a:p>
                      <a:pPr algn="ctr"/>
                      <a:r>
                        <a:rPr lang="en-GB" sz="1000" dirty="0" smtClean="0"/>
                        <a:t>Cost factor</a:t>
                      </a:r>
                      <a:endParaRPr lang="en-GB" sz="1000" dirty="0"/>
                    </a:p>
                  </a:txBody>
                  <a:tcPr anchor="ctr"/>
                </a:tc>
                <a:tc>
                  <a:txBody>
                    <a:bodyPr/>
                    <a:lstStyle/>
                    <a:p>
                      <a:pPr algn="ctr"/>
                      <a:r>
                        <a:rPr lang="en-GB" sz="1000" dirty="0" smtClean="0"/>
                        <a:t>COPD</a:t>
                      </a:r>
                      <a:r>
                        <a:rPr lang="en-US" sz="1000" b="1" baseline="30000" dirty="0" smtClean="0">
                          <a:solidFill>
                            <a:schemeClr val="bg1"/>
                          </a:solidFill>
                          <a:latin typeface="+mn-lt"/>
                          <a:cs typeface="Arial" pitchFamily="34" charset="0"/>
                        </a:rPr>
                        <a:t>†</a:t>
                      </a:r>
                      <a:endParaRPr lang="en-GB" sz="1000" dirty="0"/>
                    </a:p>
                  </a:txBody>
                  <a:tcPr marL="18000" marR="18000" anchor="ctr"/>
                </a:tc>
                <a:tc>
                  <a:txBody>
                    <a:bodyPr/>
                    <a:lstStyle/>
                    <a:p>
                      <a:pPr algn="ctr"/>
                      <a:r>
                        <a:rPr lang="en-GB" sz="1000" dirty="0" smtClean="0"/>
                        <a:t>Diabetes</a:t>
                      </a:r>
                      <a:r>
                        <a:rPr lang="en-US" sz="1000" b="1" baseline="30000" dirty="0" smtClean="0">
                          <a:solidFill>
                            <a:schemeClr val="bg1"/>
                          </a:solidFill>
                          <a:latin typeface="+mn-lt"/>
                          <a:cs typeface="Arial" pitchFamily="34" charset="0"/>
                        </a:rPr>
                        <a:t>†</a:t>
                      </a:r>
                      <a:endParaRPr lang="en-GB" sz="1000" dirty="0"/>
                    </a:p>
                  </a:txBody>
                  <a:tcPr marL="18000" marR="18000" anchor="ctr"/>
                </a:tc>
                <a:tc>
                  <a:txBody>
                    <a:bodyPr/>
                    <a:lstStyle/>
                    <a:p>
                      <a:pPr algn="ctr"/>
                      <a:r>
                        <a:rPr lang="en-GB" sz="1000" dirty="0" smtClean="0"/>
                        <a:t>CHF</a:t>
                      </a:r>
                      <a:r>
                        <a:rPr lang="en-US" sz="1000" b="1" baseline="30000" dirty="0" smtClean="0">
                          <a:solidFill>
                            <a:schemeClr val="bg1"/>
                          </a:solidFill>
                          <a:latin typeface="+mn-lt"/>
                          <a:cs typeface="Arial" pitchFamily="34" charset="0"/>
                        </a:rPr>
                        <a:t>†</a:t>
                      </a:r>
                      <a:endParaRPr lang="en-GB" sz="1000" dirty="0"/>
                    </a:p>
                  </a:txBody>
                  <a:tcPr marL="18000" marR="18000" anchor="ctr"/>
                </a:tc>
                <a:tc>
                  <a:txBody>
                    <a:bodyPr/>
                    <a:lstStyle/>
                    <a:p>
                      <a:pPr algn="ctr"/>
                      <a:r>
                        <a:rPr lang="en-GB" sz="1000" dirty="0" err="1" smtClean="0"/>
                        <a:t>Alzhei-mers</a:t>
                      </a:r>
                      <a:r>
                        <a:rPr lang="en-US" sz="1000" b="1" baseline="30000" dirty="0" smtClean="0">
                          <a:solidFill>
                            <a:schemeClr val="bg1"/>
                          </a:solidFill>
                          <a:cs typeface="Arial" pitchFamily="34" charset="0"/>
                        </a:rPr>
                        <a:t>∆</a:t>
                      </a:r>
                      <a:endParaRPr lang="en-GB" sz="1000" dirty="0"/>
                    </a:p>
                  </a:txBody>
                  <a:tcPr marL="18000" marR="18000" anchor="ctr"/>
                </a:tc>
                <a:tc>
                  <a:txBody>
                    <a:bodyPr/>
                    <a:lstStyle/>
                    <a:p>
                      <a:pPr algn="ctr"/>
                      <a:r>
                        <a:rPr lang="en-GB" sz="1000" dirty="0" smtClean="0"/>
                        <a:t>Prostate Cancer</a:t>
                      </a:r>
                      <a:r>
                        <a:rPr lang="en-US" sz="1000" b="1" baseline="30000" dirty="0" smtClean="0">
                          <a:solidFill>
                            <a:schemeClr val="bg1"/>
                          </a:solidFill>
                          <a:latin typeface="+mn-lt"/>
                          <a:cs typeface="Arial" pitchFamily="34" charset="0"/>
                        </a:rPr>
                        <a:t>♯</a:t>
                      </a:r>
                      <a:endParaRPr lang="en-GB" sz="1000" dirty="0"/>
                    </a:p>
                  </a:txBody>
                  <a:tcPr marL="18000" marR="18000" anchor="ctr"/>
                </a:tc>
              </a:tr>
              <a:tr h="522445">
                <a:tc>
                  <a:txBody>
                    <a:bodyPr/>
                    <a:lstStyle/>
                    <a:p>
                      <a:pPr algn="l"/>
                      <a:r>
                        <a:rPr lang="en-GB" sz="1000" b="1" dirty="0" smtClean="0"/>
                        <a:t>Care</a:t>
                      </a:r>
                      <a:endParaRPr lang="en-GB" sz="1000" b="1" dirty="0"/>
                    </a:p>
                  </a:txBody>
                  <a:tcPr marL="72000" marR="36000" anchor="ctr">
                    <a:solidFill>
                      <a:schemeClr val="bg1">
                        <a:lumMod val="85000"/>
                      </a:schemeClr>
                    </a:solidFill>
                  </a:tcPr>
                </a:tc>
                <a:tc>
                  <a:txBody>
                    <a:bodyPr/>
                    <a:lstStyle/>
                    <a:p>
                      <a:pPr algn="ctr"/>
                      <a:r>
                        <a:rPr lang="en-GB" sz="1000" dirty="0" smtClean="0"/>
                        <a:t>21%</a:t>
                      </a:r>
                      <a:endParaRPr lang="en-GB" sz="1000" dirty="0"/>
                    </a:p>
                  </a:txBody>
                  <a:tcPr anchor="ctr">
                    <a:solidFill>
                      <a:schemeClr val="bg1">
                        <a:lumMod val="95000"/>
                      </a:schemeClr>
                    </a:solidFill>
                  </a:tcPr>
                </a:tc>
                <a:tc>
                  <a:txBody>
                    <a:bodyPr/>
                    <a:lstStyle/>
                    <a:p>
                      <a:pPr algn="ctr"/>
                      <a:r>
                        <a:rPr lang="en-GB" sz="1000" dirty="0" smtClean="0"/>
                        <a:t>8%</a:t>
                      </a:r>
                      <a:endParaRPr lang="en-GB" sz="1000" dirty="0"/>
                    </a:p>
                  </a:txBody>
                  <a:tcPr anchor="ctr">
                    <a:solidFill>
                      <a:schemeClr val="bg1">
                        <a:lumMod val="95000"/>
                      </a:schemeClr>
                    </a:solidFill>
                  </a:tcPr>
                </a:tc>
                <a:tc>
                  <a:txBody>
                    <a:bodyPr/>
                    <a:lstStyle/>
                    <a:p>
                      <a:pPr algn="ctr"/>
                      <a:r>
                        <a:rPr lang="en-GB" sz="1000" dirty="0" smtClean="0"/>
                        <a:t>6%</a:t>
                      </a:r>
                      <a:endParaRPr lang="en-GB" sz="1000" dirty="0"/>
                    </a:p>
                  </a:txBody>
                  <a:tcPr anchor="ctr">
                    <a:solidFill>
                      <a:schemeClr val="bg1">
                        <a:lumMod val="95000"/>
                      </a:schemeClr>
                    </a:solidFill>
                  </a:tcPr>
                </a:tc>
                <a:tc>
                  <a:txBody>
                    <a:bodyPr/>
                    <a:lstStyle/>
                    <a:p>
                      <a:pPr algn="ctr"/>
                      <a:r>
                        <a:rPr lang="en-GB" sz="1000" dirty="0" smtClean="0"/>
                        <a:t>9%</a:t>
                      </a:r>
                      <a:endParaRPr lang="en-GB" sz="1000" dirty="0"/>
                    </a:p>
                  </a:txBody>
                  <a:tcPr anchor="ctr">
                    <a:solidFill>
                      <a:schemeClr val="bg1">
                        <a:lumMod val="95000"/>
                      </a:schemeClr>
                    </a:solidFill>
                  </a:tcPr>
                </a:tc>
                <a:tc>
                  <a:txBody>
                    <a:bodyPr/>
                    <a:lstStyle/>
                    <a:p>
                      <a:pPr algn="ctr"/>
                      <a:r>
                        <a:rPr lang="en-GB" sz="1000" dirty="0" smtClean="0"/>
                        <a:t>34%</a:t>
                      </a:r>
                      <a:endParaRPr lang="en-GB" sz="1000" dirty="0"/>
                    </a:p>
                  </a:txBody>
                  <a:tcPr anchor="ctr">
                    <a:solidFill>
                      <a:schemeClr val="bg1">
                        <a:lumMod val="95000"/>
                      </a:schemeClr>
                    </a:solidFill>
                  </a:tcPr>
                </a:tc>
              </a:tr>
              <a:tr h="522445">
                <a:tc>
                  <a:txBody>
                    <a:bodyPr/>
                    <a:lstStyle/>
                    <a:p>
                      <a:pPr algn="l"/>
                      <a:r>
                        <a:rPr lang="en-GB" sz="1000" b="1" dirty="0" err="1" smtClean="0"/>
                        <a:t>Hospitali-sation</a:t>
                      </a:r>
                      <a:endParaRPr lang="en-GB" sz="1000" b="1" dirty="0"/>
                    </a:p>
                  </a:txBody>
                  <a:tcPr marL="72000" marR="36000" anchor="ctr">
                    <a:solidFill>
                      <a:schemeClr val="bg1">
                        <a:lumMod val="85000"/>
                      </a:schemeClr>
                    </a:solidFill>
                  </a:tcPr>
                </a:tc>
                <a:tc>
                  <a:txBody>
                    <a:bodyPr/>
                    <a:lstStyle/>
                    <a:p>
                      <a:pPr algn="ctr"/>
                      <a:r>
                        <a:rPr lang="en-GB" sz="1000" dirty="0" smtClean="0"/>
                        <a:t>30%</a:t>
                      </a:r>
                      <a:endParaRPr lang="en-GB" sz="1000" dirty="0"/>
                    </a:p>
                  </a:txBody>
                  <a:tcPr anchor="ctr">
                    <a:solidFill>
                      <a:schemeClr val="bg1">
                        <a:lumMod val="95000"/>
                      </a:schemeClr>
                    </a:solidFill>
                  </a:tcPr>
                </a:tc>
                <a:tc>
                  <a:txBody>
                    <a:bodyPr/>
                    <a:lstStyle/>
                    <a:p>
                      <a:pPr algn="ctr"/>
                      <a:r>
                        <a:rPr lang="en-GB" sz="1000" dirty="0" smtClean="0"/>
                        <a:t>22%</a:t>
                      </a:r>
                      <a:endParaRPr lang="en-GB" sz="1000" dirty="0"/>
                    </a:p>
                  </a:txBody>
                  <a:tcPr anchor="ctr">
                    <a:solidFill>
                      <a:schemeClr val="bg1">
                        <a:lumMod val="95000"/>
                      </a:schemeClr>
                    </a:solidFill>
                  </a:tcPr>
                </a:tc>
                <a:tc>
                  <a:txBody>
                    <a:bodyPr/>
                    <a:lstStyle/>
                    <a:p>
                      <a:pPr algn="ctr"/>
                      <a:r>
                        <a:rPr lang="en-GB" sz="1000" dirty="0" smtClean="0"/>
                        <a:t>64%</a:t>
                      </a:r>
                      <a:endParaRPr lang="en-GB" sz="1000" dirty="0"/>
                    </a:p>
                  </a:txBody>
                  <a:tcPr anchor="ctr">
                    <a:solidFill>
                      <a:schemeClr val="bg1">
                        <a:lumMod val="95000"/>
                      </a:schemeClr>
                    </a:solidFill>
                  </a:tcPr>
                </a:tc>
                <a:tc>
                  <a:txBody>
                    <a:bodyPr/>
                    <a:lstStyle/>
                    <a:p>
                      <a:pPr algn="ctr"/>
                      <a:r>
                        <a:rPr lang="en-GB" sz="1000" dirty="0" smtClean="0"/>
                        <a:t>11%</a:t>
                      </a:r>
                      <a:endParaRPr lang="en-GB" sz="1000" dirty="0"/>
                    </a:p>
                  </a:txBody>
                  <a:tcPr anchor="ctr">
                    <a:solidFill>
                      <a:schemeClr val="bg1">
                        <a:lumMod val="95000"/>
                      </a:schemeClr>
                    </a:solidFill>
                  </a:tcPr>
                </a:tc>
                <a:tc>
                  <a:txBody>
                    <a:bodyPr/>
                    <a:lstStyle/>
                    <a:p>
                      <a:pPr algn="ctr"/>
                      <a:r>
                        <a:rPr lang="en-GB" sz="1000" dirty="0" smtClean="0"/>
                        <a:t>31%</a:t>
                      </a:r>
                      <a:endParaRPr lang="en-GB" sz="1000" dirty="0"/>
                    </a:p>
                  </a:txBody>
                  <a:tcPr anchor="ctr">
                    <a:solidFill>
                      <a:schemeClr val="bg1">
                        <a:lumMod val="95000"/>
                      </a:schemeClr>
                    </a:solidFill>
                  </a:tcPr>
                </a:tc>
              </a:tr>
              <a:tr h="522445">
                <a:tc>
                  <a:txBody>
                    <a:bodyPr/>
                    <a:lstStyle/>
                    <a:p>
                      <a:pPr algn="l"/>
                      <a:r>
                        <a:rPr lang="en-GB" sz="1000" b="1" dirty="0" smtClean="0"/>
                        <a:t>Indirect</a:t>
                      </a:r>
                      <a:r>
                        <a:rPr lang="en-GB" sz="1000" b="1" baseline="0" dirty="0" smtClean="0"/>
                        <a:t> Cost</a:t>
                      </a:r>
                      <a:endParaRPr lang="en-GB" sz="1000" b="1" dirty="0"/>
                    </a:p>
                  </a:txBody>
                  <a:tcPr marL="72000" marR="36000" anchor="ctr">
                    <a:solidFill>
                      <a:schemeClr val="bg1">
                        <a:lumMod val="85000"/>
                      </a:schemeClr>
                    </a:solidFill>
                  </a:tcPr>
                </a:tc>
                <a:tc>
                  <a:txBody>
                    <a:bodyPr/>
                    <a:lstStyle/>
                    <a:p>
                      <a:pPr algn="ctr"/>
                      <a:r>
                        <a:rPr lang="en-GB" sz="1000" dirty="0" smtClean="0"/>
                        <a:t>22%</a:t>
                      </a:r>
                      <a:endParaRPr lang="en-GB" sz="1000" dirty="0"/>
                    </a:p>
                  </a:txBody>
                  <a:tcPr anchor="ctr">
                    <a:solidFill>
                      <a:schemeClr val="bg1">
                        <a:lumMod val="95000"/>
                      </a:schemeClr>
                    </a:solidFill>
                  </a:tcPr>
                </a:tc>
                <a:tc>
                  <a:txBody>
                    <a:bodyPr/>
                    <a:lstStyle/>
                    <a:p>
                      <a:pPr algn="ctr"/>
                      <a:r>
                        <a:rPr lang="en-GB" sz="1000" dirty="0" smtClean="0"/>
                        <a:t>35%</a:t>
                      </a:r>
                      <a:endParaRPr lang="en-GB" sz="1000" dirty="0"/>
                    </a:p>
                  </a:txBody>
                  <a:tcPr anchor="ctr">
                    <a:solidFill>
                      <a:schemeClr val="bg1">
                        <a:lumMod val="95000"/>
                      </a:schemeClr>
                    </a:solidFill>
                  </a:tcPr>
                </a:tc>
                <a:tc>
                  <a:txBody>
                    <a:bodyPr/>
                    <a:lstStyle/>
                    <a:p>
                      <a:pPr algn="ctr"/>
                      <a:r>
                        <a:rPr lang="en-GB" sz="1000" dirty="0" smtClean="0"/>
                        <a:t>18%</a:t>
                      </a:r>
                      <a:endParaRPr lang="en-GB" sz="1000" dirty="0"/>
                    </a:p>
                  </a:txBody>
                  <a:tcPr anchor="ctr">
                    <a:solidFill>
                      <a:schemeClr val="bg1">
                        <a:lumMod val="95000"/>
                      </a:schemeClr>
                    </a:solidFill>
                  </a:tcPr>
                </a:tc>
                <a:tc>
                  <a:txBody>
                    <a:bodyPr/>
                    <a:lstStyle/>
                    <a:p>
                      <a:pPr algn="ctr"/>
                      <a:r>
                        <a:rPr lang="en-GB" sz="1000" dirty="0" smtClean="0"/>
                        <a:t>76%</a:t>
                      </a:r>
                      <a:endParaRPr lang="en-GB" sz="1000" dirty="0"/>
                    </a:p>
                  </a:txBody>
                  <a:tcPr anchor="ctr">
                    <a:solidFill>
                      <a:schemeClr val="bg1">
                        <a:lumMod val="95000"/>
                      </a:schemeClr>
                    </a:solidFill>
                  </a:tcPr>
                </a:tc>
                <a:tc>
                  <a:txBody>
                    <a:bodyPr/>
                    <a:lstStyle/>
                    <a:p>
                      <a:pPr algn="ctr"/>
                      <a:r>
                        <a:rPr lang="en-GB" sz="1000" dirty="0" smtClean="0"/>
                        <a:t>N/A</a:t>
                      </a:r>
                      <a:endParaRPr lang="en-GB" sz="1000" dirty="0"/>
                    </a:p>
                  </a:txBody>
                  <a:tcPr anchor="ctr">
                    <a:solidFill>
                      <a:schemeClr val="bg1">
                        <a:lumMod val="95000"/>
                      </a:schemeClr>
                    </a:solidFill>
                  </a:tcPr>
                </a:tc>
              </a:tr>
              <a:tr h="522445">
                <a:tc>
                  <a:txBody>
                    <a:bodyPr/>
                    <a:lstStyle/>
                    <a:p>
                      <a:pPr algn="l"/>
                      <a:r>
                        <a:rPr lang="en-GB" sz="1000" b="1" dirty="0" smtClean="0"/>
                        <a:t>Other Cost</a:t>
                      </a:r>
                      <a:endParaRPr lang="en-GB" sz="1000" b="1" dirty="0"/>
                    </a:p>
                  </a:txBody>
                  <a:tcPr marL="72000" marR="36000" anchor="ctr">
                    <a:solidFill>
                      <a:schemeClr val="bg1">
                        <a:lumMod val="85000"/>
                      </a:schemeClr>
                    </a:solidFill>
                  </a:tcPr>
                </a:tc>
                <a:tc>
                  <a:txBody>
                    <a:bodyPr/>
                    <a:lstStyle/>
                    <a:p>
                      <a:pPr algn="ctr"/>
                      <a:r>
                        <a:rPr lang="en-GB" sz="1000" dirty="0" smtClean="0"/>
                        <a:t>14%</a:t>
                      </a:r>
                      <a:endParaRPr lang="en-GB" sz="1000" dirty="0"/>
                    </a:p>
                  </a:txBody>
                  <a:tcPr anchor="ctr">
                    <a:solidFill>
                      <a:schemeClr val="bg1">
                        <a:lumMod val="95000"/>
                      </a:schemeClr>
                    </a:solidFill>
                  </a:tcPr>
                </a:tc>
                <a:tc>
                  <a:txBody>
                    <a:bodyPr/>
                    <a:lstStyle/>
                    <a:p>
                      <a:pPr algn="ctr"/>
                      <a:r>
                        <a:rPr lang="en-GB" sz="1000" dirty="0" smtClean="0"/>
                        <a:t>20%</a:t>
                      </a:r>
                      <a:endParaRPr lang="en-GB" sz="1000" dirty="0"/>
                    </a:p>
                  </a:txBody>
                  <a:tcPr anchor="ctr">
                    <a:solidFill>
                      <a:schemeClr val="bg1">
                        <a:lumMod val="95000"/>
                      </a:schemeClr>
                    </a:solidFill>
                  </a:tcPr>
                </a:tc>
                <a:tc>
                  <a:txBody>
                    <a:bodyPr/>
                    <a:lstStyle/>
                    <a:p>
                      <a:pPr algn="ctr"/>
                      <a:r>
                        <a:rPr lang="en-GB" sz="1000" dirty="0" smtClean="0"/>
                        <a:t>6%</a:t>
                      </a:r>
                      <a:endParaRPr lang="en-GB" sz="1000" dirty="0"/>
                    </a:p>
                  </a:txBody>
                  <a:tcPr anchor="ctr">
                    <a:solidFill>
                      <a:schemeClr val="bg1">
                        <a:lumMod val="95000"/>
                      </a:schemeClr>
                    </a:solidFill>
                  </a:tcPr>
                </a:tc>
                <a:tc>
                  <a:txBody>
                    <a:bodyPr/>
                    <a:lstStyle/>
                    <a:p>
                      <a:pPr algn="ctr"/>
                      <a:r>
                        <a:rPr lang="en-GB" sz="1000" dirty="0" smtClean="0"/>
                        <a:t>1%</a:t>
                      </a:r>
                      <a:endParaRPr lang="en-GB" sz="1000" dirty="0"/>
                    </a:p>
                  </a:txBody>
                  <a:tcPr anchor="ctr">
                    <a:solidFill>
                      <a:schemeClr val="bg1">
                        <a:lumMod val="95000"/>
                      </a:schemeClr>
                    </a:solidFill>
                  </a:tcPr>
                </a:tc>
                <a:tc>
                  <a:txBody>
                    <a:bodyPr/>
                    <a:lstStyle/>
                    <a:p>
                      <a:pPr algn="ctr"/>
                      <a:r>
                        <a:rPr lang="en-GB" sz="1000" dirty="0" smtClean="0"/>
                        <a:t>2%</a:t>
                      </a:r>
                      <a:endParaRPr lang="en-GB" sz="1000" dirty="0"/>
                    </a:p>
                  </a:txBody>
                  <a:tcPr anchor="ctr">
                    <a:solidFill>
                      <a:schemeClr val="bg1">
                        <a:lumMod val="95000"/>
                      </a:schemeClr>
                    </a:solidFill>
                  </a:tcPr>
                </a:tc>
              </a:tr>
              <a:tr h="479503">
                <a:tc rowSpan="2">
                  <a:txBody>
                    <a:bodyPr/>
                    <a:lstStyle/>
                    <a:p>
                      <a:pPr algn="l"/>
                      <a:r>
                        <a:rPr lang="en-GB" sz="1000" b="1" dirty="0" smtClean="0"/>
                        <a:t>Medication</a:t>
                      </a:r>
                      <a:endParaRPr lang="en-GB" sz="1000" b="1" dirty="0"/>
                    </a:p>
                  </a:txBody>
                  <a:tcPr marL="72000" marR="36000" anchor="ctr">
                    <a:solidFill>
                      <a:schemeClr val="bg1">
                        <a:lumMod val="85000"/>
                      </a:schemeClr>
                    </a:solidFill>
                  </a:tcPr>
                </a:tc>
                <a:tc>
                  <a:txBody>
                    <a:bodyPr/>
                    <a:lstStyle/>
                    <a:p>
                      <a:pPr algn="ctr"/>
                      <a:r>
                        <a:rPr lang="en-GB" sz="1000" b="1" dirty="0" smtClean="0">
                          <a:solidFill>
                            <a:schemeClr val="bg1"/>
                          </a:solidFill>
                        </a:rPr>
                        <a:t>14%</a:t>
                      </a:r>
                      <a:endParaRPr lang="en-GB" sz="1000" b="1" dirty="0">
                        <a:solidFill>
                          <a:schemeClr val="bg1"/>
                        </a:solidFill>
                      </a:endParaRPr>
                    </a:p>
                  </a:txBody>
                  <a:tcPr anchor="ctr">
                    <a:solidFill>
                      <a:schemeClr val="tx2"/>
                    </a:solidFill>
                  </a:tcPr>
                </a:tc>
                <a:tc>
                  <a:txBody>
                    <a:bodyPr/>
                    <a:lstStyle/>
                    <a:p>
                      <a:pPr algn="ctr"/>
                      <a:r>
                        <a:rPr lang="en-GB" sz="1000" b="1" dirty="0" smtClean="0">
                          <a:solidFill>
                            <a:schemeClr val="bg1"/>
                          </a:solidFill>
                        </a:rPr>
                        <a:t>15%</a:t>
                      </a:r>
                      <a:endParaRPr lang="en-GB" sz="1000" b="1" dirty="0">
                        <a:solidFill>
                          <a:schemeClr val="bg1"/>
                        </a:solidFill>
                      </a:endParaRPr>
                    </a:p>
                  </a:txBody>
                  <a:tcPr anchor="ctr">
                    <a:solidFill>
                      <a:schemeClr val="tx2"/>
                    </a:solidFill>
                  </a:tcPr>
                </a:tc>
                <a:tc>
                  <a:txBody>
                    <a:bodyPr/>
                    <a:lstStyle/>
                    <a:p>
                      <a:pPr algn="ctr"/>
                      <a:r>
                        <a:rPr lang="en-GB" sz="1000" b="1" dirty="0" smtClean="0">
                          <a:solidFill>
                            <a:schemeClr val="bg1"/>
                          </a:solidFill>
                        </a:rPr>
                        <a:t>5%</a:t>
                      </a:r>
                      <a:endParaRPr lang="en-GB" sz="1000" b="1" dirty="0">
                        <a:solidFill>
                          <a:schemeClr val="bg1"/>
                        </a:solidFill>
                      </a:endParaRPr>
                    </a:p>
                  </a:txBody>
                  <a:tcPr anchor="ctr">
                    <a:solidFill>
                      <a:schemeClr val="tx2"/>
                    </a:solidFill>
                  </a:tcPr>
                </a:tc>
                <a:tc>
                  <a:txBody>
                    <a:bodyPr/>
                    <a:lstStyle/>
                    <a:p>
                      <a:pPr algn="ctr"/>
                      <a:r>
                        <a:rPr lang="en-GB" sz="1000" b="1" dirty="0" smtClean="0">
                          <a:solidFill>
                            <a:schemeClr val="bg1"/>
                          </a:solidFill>
                        </a:rPr>
                        <a:t>3%</a:t>
                      </a:r>
                      <a:endParaRPr lang="en-GB" sz="1000" b="1" dirty="0">
                        <a:solidFill>
                          <a:schemeClr val="bg1"/>
                        </a:solidFill>
                      </a:endParaRPr>
                    </a:p>
                  </a:txBody>
                  <a:tcPr anchor="ctr">
                    <a:solidFill>
                      <a:schemeClr val="tx2"/>
                    </a:solidFill>
                  </a:tcPr>
                </a:tc>
                <a:tc>
                  <a:txBody>
                    <a:bodyPr/>
                    <a:lstStyle/>
                    <a:p>
                      <a:pPr algn="ctr"/>
                      <a:r>
                        <a:rPr lang="en-GB" sz="1000" b="1" dirty="0" smtClean="0">
                          <a:solidFill>
                            <a:schemeClr val="bg1"/>
                          </a:solidFill>
                        </a:rPr>
                        <a:t>34%</a:t>
                      </a:r>
                      <a:endParaRPr lang="en-GB" sz="1000" b="1" dirty="0">
                        <a:solidFill>
                          <a:schemeClr val="bg1"/>
                        </a:solidFill>
                      </a:endParaRPr>
                    </a:p>
                  </a:txBody>
                  <a:tcPr anchor="ctr">
                    <a:solidFill>
                      <a:schemeClr val="tx2"/>
                    </a:solidFill>
                  </a:tcPr>
                </a:tc>
              </a:tr>
              <a:tr h="858814">
                <a:tc vMerge="1">
                  <a:txBody>
                    <a:bodyPr/>
                    <a:lstStyle/>
                    <a:p>
                      <a:pPr algn="l"/>
                      <a:endParaRPr lang="en-GB" sz="1000" b="1" dirty="0"/>
                    </a:p>
                  </a:txBody>
                  <a:tcPr anchor="ctr">
                    <a:solidFill>
                      <a:schemeClr val="bg1">
                        <a:lumMod val="85000"/>
                      </a:schemeClr>
                    </a:solidFill>
                  </a:tcPr>
                </a:tc>
                <a:tc>
                  <a:txBody>
                    <a:bodyPr/>
                    <a:lstStyle/>
                    <a:p>
                      <a:pPr algn="ctr"/>
                      <a:endParaRPr lang="en-GB" sz="1000" b="1" dirty="0">
                        <a:solidFill>
                          <a:schemeClr val="bg1"/>
                        </a:solidFill>
                      </a:endParaRPr>
                    </a:p>
                  </a:txBody>
                  <a:tcPr anchor="ctr">
                    <a:solidFill>
                      <a:schemeClr val="bg1">
                        <a:lumMod val="95000"/>
                      </a:schemeClr>
                    </a:solidFill>
                  </a:tcPr>
                </a:tc>
                <a:tc>
                  <a:txBody>
                    <a:bodyPr/>
                    <a:lstStyle/>
                    <a:p>
                      <a:pPr algn="ctr"/>
                      <a:endParaRPr lang="en-GB" sz="1000" b="1" dirty="0">
                        <a:solidFill>
                          <a:schemeClr val="bg1"/>
                        </a:solidFill>
                      </a:endParaRPr>
                    </a:p>
                  </a:txBody>
                  <a:tcPr anchor="ctr">
                    <a:solidFill>
                      <a:schemeClr val="bg1">
                        <a:lumMod val="95000"/>
                      </a:schemeClr>
                    </a:solidFill>
                  </a:tcPr>
                </a:tc>
                <a:tc>
                  <a:txBody>
                    <a:bodyPr/>
                    <a:lstStyle/>
                    <a:p>
                      <a:pPr algn="ctr"/>
                      <a:endParaRPr lang="en-GB" sz="1000" b="1" dirty="0">
                        <a:solidFill>
                          <a:schemeClr val="bg1"/>
                        </a:solidFill>
                      </a:endParaRPr>
                    </a:p>
                  </a:txBody>
                  <a:tcPr anchor="ctr">
                    <a:solidFill>
                      <a:schemeClr val="bg1">
                        <a:lumMod val="95000"/>
                      </a:schemeClr>
                    </a:solidFill>
                  </a:tcPr>
                </a:tc>
                <a:tc>
                  <a:txBody>
                    <a:bodyPr/>
                    <a:lstStyle/>
                    <a:p>
                      <a:pPr algn="ctr"/>
                      <a:endParaRPr lang="en-GB" sz="1000" b="1" dirty="0">
                        <a:solidFill>
                          <a:schemeClr val="bg1"/>
                        </a:solidFill>
                      </a:endParaRPr>
                    </a:p>
                  </a:txBody>
                  <a:tcPr anchor="ctr">
                    <a:solidFill>
                      <a:schemeClr val="bg1">
                        <a:lumMod val="95000"/>
                      </a:schemeClr>
                    </a:solidFill>
                  </a:tcPr>
                </a:tc>
                <a:tc>
                  <a:txBody>
                    <a:bodyPr/>
                    <a:lstStyle/>
                    <a:p>
                      <a:pPr algn="ctr"/>
                      <a:endParaRPr lang="en-GB" sz="1000" b="1" dirty="0">
                        <a:solidFill>
                          <a:schemeClr val="bg1"/>
                        </a:solidFill>
                      </a:endParaRPr>
                    </a:p>
                  </a:txBody>
                  <a:tcPr anchor="ctr">
                    <a:solidFill>
                      <a:schemeClr val="bg1">
                        <a:lumMod val="95000"/>
                      </a:schemeClr>
                    </a:solidFill>
                  </a:tcPr>
                </a:tc>
              </a:tr>
            </a:tbl>
          </a:graphicData>
        </a:graphic>
      </p:graphicFrame>
      <p:graphicFrame>
        <p:nvGraphicFramePr>
          <p:cNvPr id="42" name="Chart 41"/>
          <p:cNvGraphicFramePr/>
          <p:nvPr>
            <p:extLst>
              <p:ext uri="{D42A27DB-BD31-4B8C-83A1-F6EECF244321}">
                <p14:modId xmlns:p14="http://schemas.microsoft.com/office/powerpoint/2010/main" val="1343542397"/>
              </p:ext>
            </p:extLst>
          </p:nvPr>
        </p:nvGraphicFramePr>
        <p:xfrm>
          <a:off x="5543378" y="5423065"/>
          <a:ext cx="511863" cy="3736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3" name="Chart 42"/>
          <p:cNvGraphicFramePr/>
          <p:nvPr>
            <p:extLst>
              <p:ext uri="{D42A27DB-BD31-4B8C-83A1-F6EECF244321}">
                <p14:modId xmlns:p14="http://schemas.microsoft.com/office/powerpoint/2010/main" val="838345877"/>
              </p:ext>
            </p:extLst>
          </p:nvPr>
        </p:nvGraphicFramePr>
        <p:xfrm>
          <a:off x="6202083" y="5423065"/>
          <a:ext cx="511863" cy="37362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 name="Chart 43"/>
          <p:cNvGraphicFramePr/>
          <p:nvPr>
            <p:extLst>
              <p:ext uri="{D42A27DB-BD31-4B8C-83A1-F6EECF244321}">
                <p14:modId xmlns:p14="http://schemas.microsoft.com/office/powerpoint/2010/main" val="528255557"/>
              </p:ext>
            </p:extLst>
          </p:nvPr>
        </p:nvGraphicFramePr>
        <p:xfrm>
          <a:off x="6836184" y="5423065"/>
          <a:ext cx="511863" cy="37935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5" name="Chart 44"/>
          <p:cNvGraphicFramePr/>
          <p:nvPr>
            <p:extLst>
              <p:ext uri="{D42A27DB-BD31-4B8C-83A1-F6EECF244321}">
                <p14:modId xmlns:p14="http://schemas.microsoft.com/office/powerpoint/2010/main" val="3522356624"/>
              </p:ext>
            </p:extLst>
          </p:nvPr>
        </p:nvGraphicFramePr>
        <p:xfrm>
          <a:off x="7508860" y="5423065"/>
          <a:ext cx="511863" cy="37362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6" name="Chart 45"/>
          <p:cNvGraphicFramePr/>
          <p:nvPr>
            <p:extLst>
              <p:ext uri="{D42A27DB-BD31-4B8C-83A1-F6EECF244321}">
                <p14:modId xmlns:p14="http://schemas.microsoft.com/office/powerpoint/2010/main" val="2141002571"/>
              </p:ext>
            </p:extLst>
          </p:nvPr>
        </p:nvGraphicFramePr>
        <p:xfrm>
          <a:off x="8145750" y="5423065"/>
          <a:ext cx="511863" cy="379358"/>
        </p:xfrm>
        <a:graphic>
          <a:graphicData uri="http://schemas.openxmlformats.org/drawingml/2006/chart">
            <c:chart xmlns:c="http://schemas.openxmlformats.org/drawingml/2006/chart" xmlns:r="http://schemas.openxmlformats.org/officeDocument/2006/relationships" r:id="rId13"/>
          </a:graphicData>
        </a:graphic>
      </p:graphicFrame>
      <p:sp>
        <p:nvSpPr>
          <p:cNvPr id="47" name="TextBox 46"/>
          <p:cNvSpPr txBox="1"/>
          <p:nvPr/>
        </p:nvSpPr>
        <p:spPr>
          <a:xfrm>
            <a:off x="245109" y="6468838"/>
            <a:ext cx="6833553"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solidFill>
                  <a:srgbClr val="000000"/>
                </a:solidFill>
                <a:latin typeface="Arial"/>
              </a:rPr>
              <a:t>Source: * OECD Health Statistics Database (accessed 2013); </a:t>
            </a:r>
            <a:r>
              <a:rPr lang="en-US" sz="800" baseline="30000" dirty="0" smtClean="0">
                <a:solidFill>
                  <a:srgbClr val="000000"/>
                </a:solidFill>
                <a:latin typeface="Arial"/>
              </a:rPr>
              <a:t>†</a:t>
            </a:r>
            <a:r>
              <a:rPr lang="en-US" sz="800" dirty="0" smtClean="0">
                <a:solidFill>
                  <a:srgbClr val="000000"/>
                </a:solidFill>
                <a:latin typeface="Arial"/>
              </a:rPr>
              <a:t> A.T. Kearney analysis (2012); </a:t>
            </a:r>
            <a:r>
              <a:rPr lang="en-US" sz="800" baseline="30000" dirty="0" smtClean="0">
                <a:solidFill>
                  <a:srgbClr val="000000"/>
                </a:solidFill>
                <a:latin typeface="Arial"/>
              </a:rPr>
              <a:t>∆</a:t>
            </a:r>
            <a:r>
              <a:rPr lang="en-US" sz="800" dirty="0">
                <a:solidFill>
                  <a:srgbClr val="000000"/>
                </a:solidFill>
                <a:latin typeface="Arial"/>
              </a:rPr>
              <a:t> </a:t>
            </a:r>
            <a:r>
              <a:rPr lang="en-US" sz="800" dirty="0" err="1">
                <a:solidFill>
                  <a:srgbClr val="000000"/>
                </a:solidFill>
                <a:latin typeface="Arial"/>
              </a:rPr>
              <a:t>Schwarzkop</a:t>
            </a:r>
            <a:r>
              <a:rPr lang="en-US" sz="800" dirty="0">
                <a:solidFill>
                  <a:srgbClr val="000000"/>
                </a:solidFill>
                <a:latin typeface="Arial"/>
              </a:rPr>
              <a:t> </a:t>
            </a:r>
            <a:r>
              <a:rPr lang="en-US" sz="800" dirty="0" smtClean="0">
                <a:solidFill>
                  <a:srgbClr val="000000"/>
                </a:solidFill>
                <a:latin typeface="Arial"/>
              </a:rPr>
              <a:t>et al. (2010); </a:t>
            </a:r>
            <a:r>
              <a:rPr lang="en-US" sz="800" baseline="30000" dirty="0" smtClean="0">
                <a:solidFill>
                  <a:srgbClr val="000000"/>
                </a:solidFill>
                <a:latin typeface="Arial"/>
              </a:rPr>
              <a:t>♯</a:t>
            </a:r>
            <a:r>
              <a:rPr lang="en-US" sz="800" dirty="0" smtClean="0">
                <a:solidFill>
                  <a:srgbClr val="000000"/>
                </a:solidFill>
                <a:latin typeface="Arial"/>
              </a:rPr>
              <a:t> </a:t>
            </a:r>
            <a:r>
              <a:rPr lang="en-US" sz="800" dirty="0" err="1" smtClean="0">
                <a:solidFill>
                  <a:srgbClr val="000000"/>
                </a:solidFill>
                <a:latin typeface="Arial"/>
              </a:rPr>
              <a:t>Damm</a:t>
            </a:r>
            <a:r>
              <a:rPr lang="en-US" sz="800" dirty="0" smtClean="0">
                <a:solidFill>
                  <a:srgbClr val="000000"/>
                </a:solidFill>
                <a:latin typeface="Arial"/>
              </a:rPr>
              <a:t> el al. (2012)   </a:t>
            </a:r>
            <a:endParaRPr lang="en-US" sz="800" dirty="0">
              <a:solidFill>
                <a:srgbClr val="000000"/>
              </a:solidFill>
              <a:latin typeface="Arial"/>
            </a:endParaRPr>
          </a:p>
        </p:txBody>
      </p:sp>
      <p:graphicFrame>
        <p:nvGraphicFramePr>
          <p:cNvPr id="9" name="Chart 8"/>
          <p:cNvGraphicFramePr/>
          <p:nvPr>
            <p:extLst>
              <p:ext uri="{D42A27DB-BD31-4B8C-83A1-F6EECF244321}">
                <p14:modId xmlns:p14="http://schemas.microsoft.com/office/powerpoint/2010/main" val="2760880089"/>
              </p:ext>
            </p:extLst>
          </p:nvPr>
        </p:nvGraphicFramePr>
        <p:xfrm>
          <a:off x="245109" y="2087536"/>
          <a:ext cx="3822835" cy="406400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2422736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540000"/>
            <a:ext cx="8534400" cy="615553"/>
          </a:xfrm>
        </p:spPr>
        <p:txBody>
          <a:bodyPr/>
          <a:lstStyle/>
          <a:p>
            <a:r>
              <a:rPr lang="en-GB" dirty="0" smtClean="0"/>
              <a:t>Our basic medicines life cycle has formed the basis of our narrative for some time</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1295971" y="2586038"/>
            <a:ext cx="6672262"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4"/>
          <p:cNvSpPr>
            <a:spLocks noChangeArrowheads="1"/>
          </p:cNvSpPr>
          <p:nvPr/>
        </p:nvSpPr>
        <p:spPr bwMode="gray">
          <a:xfrm>
            <a:off x="1619821" y="2149475"/>
            <a:ext cx="5795962"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spcBef>
                <a:spcPct val="0"/>
              </a:spcBef>
            </a:pPr>
            <a:endParaRPr lang="en-GB" sz="1400">
              <a:solidFill>
                <a:srgbClr val="000000"/>
              </a:solidFill>
              <a:latin typeface="Arial" charset="0"/>
              <a:cs typeface="Arial" charset="0"/>
            </a:endParaRPr>
          </a:p>
        </p:txBody>
      </p:sp>
      <p:sp>
        <p:nvSpPr>
          <p:cNvPr id="7" name="Line 10"/>
          <p:cNvSpPr>
            <a:spLocks noChangeShapeType="1"/>
          </p:cNvSpPr>
          <p:nvPr/>
        </p:nvSpPr>
        <p:spPr bwMode="gray">
          <a:xfrm flipH="1">
            <a:off x="6653783" y="3321050"/>
            <a:ext cx="630238" cy="290513"/>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8" name="Oval 11"/>
          <p:cNvSpPr>
            <a:spLocks noChangeArrowheads="1"/>
          </p:cNvSpPr>
          <p:nvPr/>
        </p:nvSpPr>
        <p:spPr bwMode="gray">
          <a:xfrm>
            <a:off x="611758" y="1501775"/>
            <a:ext cx="8027988" cy="4105275"/>
          </a:xfrm>
          <a:prstGeom prst="ellipse">
            <a:avLst/>
          </a:prstGeom>
          <a:noFill/>
          <a:ln w="3810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0"/>
              </a:spcBef>
            </a:pPr>
            <a:endParaRPr lang="en-GB" sz="1400">
              <a:solidFill>
                <a:srgbClr val="000000"/>
              </a:solidFill>
              <a:latin typeface="Arial" charset="0"/>
              <a:cs typeface="Arial" charset="0"/>
            </a:endParaRPr>
          </a:p>
        </p:txBody>
      </p:sp>
      <p:sp>
        <p:nvSpPr>
          <p:cNvPr id="9" name="Rectangle 12"/>
          <p:cNvSpPr>
            <a:spLocks noChangeArrowheads="1"/>
          </p:cNvSpPr>
          <p:nvPr/>
        </p:nvSpPr>
        <p:spPr bwMode="gray">
          <a:xfrm>
            <a:off x="4559871" y="1939925"/>
            <a:ext cx="1655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a:solidFill>
                  <a:srgbClr val="000000"/>
                </a:solidFill>
                <a:latin typeface="Arial" charset="0"/>
                <a:cs typeface="Arial" charset="0"/>
              </a:rPr>
              <a:t>Access to patient pool for clinical trials</a:t>
            </a:r>
            <a:endParaRPr lang="en-US" sz="1400">
              <a:solidFill>
                <a:srgbClr val="000000"/>
              </a:solidFill>
              <a:latin typeface="Arial" charset="0"/>
              <a:cs typeface="Arial" charset="0"/>
            </a:endParaRPr>
          </a:p>
        </p:txBody>
      </p:sp>
      <p:sp>
        <p:nvSpPr>
          <p:cNvPr id="10" name="Rectangle 13"/>
          <p:cNvSpPr>
            <a:spLocks noChangeArrowheads="1"/>
          </p:cNvSpPr>
          <p:nvPr/>
        </p:nvSpPr>
        <p:spPr bwMode="gray">
          <a:xfrm>
            <a:off x="7220521" y="2813050"/>
            <a:ext cx="1600200" cy="9731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a:solidFill>
                  <a:srgbClr val="000000"/>
                </a:solidFill>
                <a:latin typeface="Arial" charset="0"/>
                <a:cs typeface="Arial" charset="0"/>
              </a:rPr>
              <a:t>Enhanced competition post loss of exclusivity</a:t>
            </a:r>
          </a:p>
        </p:txBody>
      </p:sp>
      <p:sp>
        <p:nvSpPr>
          <p:cNvPr id="11" name="Rectangle 14"/>
          <p:cNvSpPr>
            <a:spLocks noChangeArrowheads="1"/>
          </p:cNvSpPr>
          <p:nvPr/>
        </p:nvSpPr>
        <p:spPr bwMode="gray">
          <a:xfrm>
            <a:off x="2721546" y="1401763"/>
            <a:ext cx="1778000"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dirty="0" smtClean="0">
                <a:solidFill>
                  <a:srgbClr val="000000"/>
                </a:solidFill>
                <a:latin typeface="Arial" charset="0"/>
                <a:cs typeface="Arial" charset="0"/>
              </a:rPr>
              <a:t>Rapid </a:t>
            </a:r>
            <a:r>
              <a:rPr lang="en-GB" sz="1400" dirty="0">
                <a:solidFill>
                  <a:srgbClr val="000000"/>
                </a:solidFill>
                <a:latin typeface="Arial" charset="0"/>
                <a:cs typeface="Arial" charset="0"/>
              </a:rPr>
              <a:t>patient access to modern medicines</a:t>
            </a:r>
            <a:endParaRPr lang="en-US" sz="1400" dirty="0">
              <a:solidFill>
                <a:srgbClr val="000000"/>
              </a:solidFill>
              <a:latin typeface="Arial" charset="0"/>
              <a:cs typeface="Arial" charset="0"/>
            </a:endParaRPr>
          </a:p>
        </p:txBody>
      </p:sp>
      <p:sp>
        <p:nvSpPr>
          <p:cNvPr id="12" name="Rectangle 16"/>
          <p:cNvSpPr>
            <a:spLocks noChangeArrowheads="1"/>
          </p:cNvSpPr>
          <p:nvPr/>
        </p:nvSpPr>
        <p:spPr bwMode="gray">
          <a:xfrm>
            <a:off x="107504" y="2960688"/>
            <a:ext cx="1330325" cy="126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dirty="0">
                <a:solidFill>
                  <a:srgbClr val="000000"/>
                </a:solidFill>
                <a:latin typeface="Arial" charset="0"/>
                <a:cs typeface="Arial" charset="0"/>
              </a:rPr>
              <a:t>System that supports R&amp;D</a:t>
            </a:r>
            <a:endParaRPr lang="en-US" sz="1400" dirty="0">
              <a:solidFill>
                <a:srgbClr val="000000"/>
              </a:solidFill>
              <a:latin typeface="Arial" charset="0"/>
              <a:cs typeface="Arial" charset="0"/>
            </a:endParaRPr>
          </a:p>
        </p:txBody>
      </p:sp>
      <p:sp>
        <p:nvSpPr>
          <p:cNvPr id="13" name="Line 20"/>
          <p:cNvSpPr>
            <a:spLocks noChangeShapeType="1"/>
          </p:cNvSpPr>
          <p:nvPr/>
        </p:nvSpPr>
        <p:spPr bwMode="gray">
          <a:xfrm flipH="1">
            <a:off x="4602733" y="2430463"/>
            <a:ext cx="111125" cy="469900"/>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14" name="Rectangle 21"/>
          <p:cNvSpPr>
            <a:spLocks noChangeArrowheads="1"/>
          </p:cNvSpPr>
          <p:nvPr/>
        </p:nvSpPr>
        <p:spPr bwMode="gray">
          <a:xfrm>
            <a:off x="5956871" y="2395538"/>
            <a:ext cx="14446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a:solidFill>
                  <a:srgbClr val="000000"/>
                </a:solidFill>
                <a:latin typeface="Arial" charset="0"/>
                <a:cs typeface="Arial" charset="0"/>
              </a:rPr>
              <a:t>Opportunity to generate realistic return</a:t>
            </a:r>
            <a:endParaRPr lang="en-US" sz="1400">
              <a:solidFill>
                <a:srgbClr val="000000"/>
              </a:solidFill>
              <a:latin typeface="Arial" charset="0"/>
              <a:cs typeface="Arial" charset="0"/>
            </a:endParaRPr>
          </a:p>
        </p:txBody>
      </p:sp>
      <p:sp>
        <p:nvSpPr>
          <p:cNvPr id="15" name="Line 7"/>
          <p:cNvSpPr>
            <a:spLocks noChangeShapeType="1"/>
          </p:cNvSpPr>
          <p:nvPr/>
        </p:nvSpPr>
        <p:spPr bwMode="gray">
          <a:xfrm rot="4895563">
            <a:off x="5390133" y="2528888"/>
            <a:ext cx="323850" cy="806450"/>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16" name="Line 22"/>
          <p:cNvSpPr>
            <a:spLocks noChangeShapeType="1"/>
          </p:cNvSpPr>
          <p:nvPr/>
        </p:nvSpPr>
        <p:spPr bwMode="gray">
          <a:xfrm>
            <a:off x="3723258" y="2266950"/>
            <a:ext cx="273050" cy="90487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17" name="Rectangle 28"/>
          <p:cNvSpPr>
            <a:spLocks noChangeArrowheads="1"/>
          </p:cNvSpPr>
          <p:nvPr/>
        </p:nvSpPr>
        <p:spPr bwMode="gray">
          <a:xfrm>
            <a:off x="1937321" y="2363788"/>
            <a:ext cx="1300162" cy="612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Clr>
                <a:srgbClr val="FF9933"/>
              </a:buClr>
              <a:buSzPct val="120000"/>
            </a:pPr>
            <a:r>
              <a:rPr lang="en-GB" sz="1400">
                <a:solidFill>
                  <a:srgbClr val="000000"/>
                </a:solidFill>
                <a:latin typeface="Arial" charset="0"/>
                <a:cs typeface="Arial" charset="0"/>
              </a:rPr>
              <a:t>Recognise and value innovation</a:t>
            </a:r>
            <a:endParaRPr lang="en-US" sz="1400">
              <a:solidFill>
                <a:srgbClr val="000000"/>
              </a:solidFill>
              <a:latin typeface="Arial" charset="0"/>
              <a:cs typeface="Arial" charset="0"/>
            </a:endParaRPr>
          </a:p>
        </p:txBody>
      </p:sp>
      <p:sp>
        <p:nvSpPr>
          <p:cNvPr id="18" name="Line 29"/>
          <p:cNvSpPr>
            <a:spLocks noChangeShapeType="1"/>
          </p:cNvSpPr>
          <p:nvPr/>
        </p:nvSpPr>
        <p:spPr bwMode="gray">
          <a:xfrm>
            <a:off x="3178746" y="2914650"/>
            <a:ext cx="417512" cy="58261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grpSp>
        <p:nvGrpSpPr>
          <p:cNvPr id="19" name="Group 21"/>
          <p:cNvGrpSpPr>
            <a:grpSpLocks/>
          </p:cNvGrpSpPr>
          <p:nvPr/>
        </p:nvGrpSpPr>
        <p:grpSpPr bwMode="auto">
          <a:xfrm>
            <a:off x="1583308" y="4914900"/>
            <a:ext cx="6076950" cy="366713"/>
            <a:chOff x="952" y="3070"/>
            <a:chExt cx="3828" cy="231"/>
          </a:xfrm>
        </p:grpSpPr>
        <p:sp>
          <p:nvSpPr>
            <p:cNvPr id="20" name="Line 35"/>
            <p:cNvSpPr>
              <a:spLocks noChangeShapeType="1"/>
            </p:cNvSpPr>
            <p:nvPr/>
          </p:nvSpPr>
          <p:spPr bwMode="gray">
            <a:xfrm>
              <a:off x="2648" y="3186"/>
              <a:ext cx="2132"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21" name="Line 36"/>
            <p:cNvSpPr>
              <a:spLocks noChangeShapeType="1"/>
            </p:cNvSpPr>
            <p:nvPr/>
          </p:nvSpPr>
          <p:spPr bwMode="gray">
            <a:xfrm flipH="1" flipV="1">
              <a:off x="952" y="3185"/>
              <a:ext cx="1446" cy="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22" name="Text Box 33"/>
            <p:cNvSpPr txBox="1">
              <a:spLocks noChangeArrowheads="1"/>
            </p:cNvSpPr>
            <p:nvPr/>
          </p:nvSpPr>
          <p:spPr bwMode="gray">
            <a:xfrm>
              <a:off x="2160" y="3070"/>
              <a:ext cx="146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sz="2400">
                  <a:solidFill>
                    <a:schemeClr val="tx1"/>
                  </a:solidFill>
                  <a:latin typeface="Verdana" charset="0"/>
                  <a:ea typeface="ＭＳ Ｐゴシック" charset="0"/>
                </a:defRPr>
              </a:lvl1pPr>
              <a:lvl2pPr marL="742950" indent="-285750" algn="l">
                <a:spcBef>
                  <a:spcPct val="0"/>
                </a:spcBef>
                <a:defRPr sz="2400">
                  <a:solidFill>
                    <a:schemeClr val="tx1"/>
                  </a:solidFill>
                  <a:latin typeface="Verdana" charset="0"/>
                  <a:ea typeface="ＭＳ Ｐゴシック" charset="0"/>
                </a:defRPr>
              </a:lvl2pPr>
              <a:lvl3pPr marL="1143000" indent="-228600" algn="l">
                <a:spcBef>
                  <a:spcPct val="0"/>
                </a:spcBef>
                <a:defRPr sz="2400">
                  <a:solidFill>
                    <a:schemeClr val="tx1"/>
                  </a:solidFill>
                  <a:latin typeface="Verdana" charset="0"/>
                  <a:ea typeface="ＭＳ Ｐゴシック" charset="0"/>
                </a:defRPr>
              </a:lvl3pPr>
              <a:lvl4pPr marL="1600200" indent="-228600" algn="l">
                <a:spcBef>
                  <a:spcPct val="0"/>
                </a:spcBef>
                <a:defRPr sz="2400">
                  <a:solidFill>
                    <a:schemeClr val="tx1"/>
                  </a:solidFill>
                  <a:latin typeface="Verdana" charset="0"/>
                  <a:ea typeface="ＭＳ Ｐゴシック" charset="0"/>
                </a:defRPr>
              </a:lvl4pPr>
              <a:lvl5pPr marL="2057400" indent="-228600" algn="l">
                <a:spcBef>
                  <a:spcPct val="0"/>
                </a:spcBef>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spcBef>
                  <a:spcPct val="50000"/>
                </a:spcBef>
              </a:pPr>
              <a:r>
                <a:rPr lang="en-GB" sz="1800">
                  <a:solidFill>
                    <a:srgbClr val="000000"/>
                  </a:solidFill>
                  <a:latin typeface="Arial" charset="0"/>
                  <a:cs typeface="Arial" charset="0"/>
                </a:rPr>
                <a:t>25 years</a:t>
              </a:r>
            </a:p>
          </p:txBody>
        </p:sp>
      </p:grpSp>
      <p:sp>
        <p:nvSpPr>
          <p:cNvPr id="23" name="Line 9"/>
          <p:cNvSpPr>
            <a:spLocks noChangeShapeType="1"/>
          </p:cNvSpPr>
          <p:nvPr/>
        </p:nvSpPr>
        <p:spPr bwMode="gray">
          <a:xfrm>
            <a:off x="1188021" y="3567113"/>
            <a:ext cx="646112" cy="0"/>
          </a:xfrm>
          <a:prstGeom prst="line">
            <a:avLst/>
          </a:prstGeom>
          <a:noFill/>
          <a:ln w="28575">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endParaRPr>
          </a:p>
        </p:txBody>
      </p:sp>
      <p:sp>
        <p:nvSpPr>
          <p:cNvPr id="24" name="TextBox 23"/>
          <p:cNvSpPr txBox="1"/>
          <p:nvPr/>
        </p:nvSpPr>
        <p:spPr>
          <a:xfrm>
            <a:off x="0" y="5554052"/>
            <a:ext cx="9144000" cy="683260"/>
          </a:xfrm>
          <a:prstGeom prst="rect">
            <a:avLst/>
          </a:prstGeom>
          <a:solidFill>
            <a:schemeClr val="accent1"/>
          </a:solidFill>
        </p:spPr>
        <p:txBody>
          <a:bodyPr vert="horz" wrap="square" lIns="252476" tIns="76200" rIns="252476" bIns="76200" rtlCol="0" anchor="ctr" anchorCtr="0">
            <a:noAutofit/>
          </a:bodyPr>
          <a:lstStyle/>
          <a:p>
            <a:pPr>
              <a:lnSpc>
                <a:spcPct val="90000"/>
              </a:lnSpc>
              <a:spcBef>
                <a:spcPct val="0"/>
              </a:spcBef>
              <a:spcAft>
                <a:spcPct val="0"/>
              </a:spcAft>
            </a:pPr>
            <a:r>
              <a:rPr lang="en-US" b="1" dirty="0" smtClean="0">
                <a:solidFill>
                  <a:srgbClr val="FFFFFF"/>
                </a:solidFill>
                <a:latin typeface="Arial"/>
                <a:cs typeface="Arial"/>
              </a:rPr>
              <a:t>Balance across the life cycle has kept the medicines bill in check, but there are new challenges </a:t>
            </a:r>
            <a:endParaRPr lang="en-US" b="1" dirty="0">
              <a:solidFill>
                <a:srgbClr val="FFFFFF"/>
              </a:solidFill>
              <a:latin typeface="Arial"/>
              <a:cs typeface="Arial"/>
            </a:endParaRPr>
          </a:p>
        </p:txBody>
      </p:sp>
    </p:spTree>
    <p:extLst>
      <p:ext uri="{BB962C8B-B14F-4D97-AF65-F5344CB8AC3E}">
        <p14:creationId xmlns:p14="http://schemas.microsoft.com/office/powerpoint/2010/main" val="2146442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15012063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0109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800">
              <a:solidFill>
                <a:srgbClr val="FFFFFF"/>
              </a:solidFill>
              <a:latin typeface="Arial"/>
              <a:sym typeface="+mn-lt"/>
            </a:endParaRPr>
          </a:p>
        </p:txBody>
      </p:sp>
      <p:sp>
        <p:nvSpPr>
          <p:cNvPr id="2" name="Title 1"/>
          <p:cNvSpPr>
            <a:spLocks noGrp="1"/>
          </p:cNvSpPr>
          <p:nvPr>
            <p:ph type="title"/>
          </p:nvPr>
        </p:nvSpPr>
        <p:spPr>
          <a:xfrm>
            <a:off x="250825" y="540000"/>
            <a:ext cx="8893175" cy="615553"/>
          </a:xfrm>
        </p:spPr>
        <p:txBody>
          <a:bodyPr/>
          <a:lstStyle/>
          <a:p>
            <a:r>
              <a:rPr lang="en-US" dirty="0" smtClean="0"/>
              <a:t>Combination </a:t>
            </a:r>
            <a:r>
              <a:rPr lang="en-US" dirty="0"/>
              <a:t>of generic price erosion &amp;</a:t>
            </a:r>
            <a:r>
              <a:rPr lang="en-US" dirty="0" smtClean="0"/>
              <a:t> </a:t>
            </a:r>
            <a:r>
              <a:rPr lang="en-US" dirty="0"/>
              <a:t>price regulation </a:t>
            </a:r>
            <a:r>
              <a:rPr lang="en-US" dirty="0" smtClean="0"/>
              <a:t>resulted </a:t>
            </a:r>
            <a:r>
              <a:rPr lang="en-US" dirty="0"/>
              <a:t>in a </a:t>
            </a:r>
            <a:r>
              <a:rPr lang="en-US" dirty="0" smtClean="0"/>
              <a:t>16% decline in nominal medicines prices vs. </a:t>
            </a:r>
            <a:r>
              <a:rPr lang="en-US" dirty="0"/>
              <a:t>a 25% rise in consumer </a:t>
            </a:r>
            <a:r>
              <a:rPr lang="en-US" dirty="0" smtClean="0"/>
              <a:t>prices</a:t>
            </a:r>
            <a:endParaRPr lang="en-US" dirty="0"/>
          </a:p>
        </p:txBody>
      </p:sp>
      <p:sp>
        <p:nvSpPr>
          <p:cNvPr id="3" name="Footer Placeholder 2"/>
          <p:cNvSpPr>
            <a:spLocks noGrp="1"/>
          </p:cNvSpPr>
          <p:nvPr>
            <p:ph type="ftr" sz="quarter" idx="11"/>
          </p:nvPr>
        </p:nvSpPr>
        <p:spPr/>
        <p:txBody>
          <a:bodyPr/>
          <a:lstStyle/>
          <a:p>
            <a:r>
              <a:rPr lang="en-US" dirty="0">
                <a:solidFill>
                  <a:srgbClr val="000000">
                    <a:tint val="75000"/>
                  </a:srgbClr>
                </a:solidFill>
              </a:rPr>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12</a:t>
            </a:fld>
            <a:endParaRPr lang="fr-BE" dirty="0"/>
          </a:p>
        </p:txBody>
      </p:sp>
      <p:sp>
        <p:nvSpPr>
          <p:cNvPr id="5" name="Text Placeholder 4"/>
          <p:cNvSpPr>
            <a:spLocks noGrp="1"/>
          </p:cNvSpPr>
          <p:nvPr>
            <p:ph type="body" sz="quarter" idx="13"/>
          </p:nvPr>
        </p:nvSpPr>
        <p:spPr/>
        <p:txBody>
          <a:bodyPr/>
          <a:lstStyle/>
          <a:p>
            <a:r>
              <a:rPr lang="en-GB" kern="0" dirty="0"/>
              <a:t>Consumer Price Index (CPI) vs. Medicines Price Index, population weighted, year 2000 = Index </a:t>
            </a:r>
            <a:r>
              <a:rPr lang="en-GB" kern="0" dirty="0" smtClean="0"/>
              <a:t>100</a:t>
            </a:r>
            <a:endParaRPr lang="en-GB" kern="0" dirty="0"/>
          </a:p>
        </p:txBody>
      </p:sp>
      <p:sp>
        <p:nvSpPr>
          <p:cNvPr id="9" name="Rectangle 8"/>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FFFFFF"/>
                </a:solidFill>
                <a:latin typeface="Arial"/>
              </a:rPr>
              <a:t>Sustainable Financing</a:t>
            </a:r>
            <a:endParaRPr lang="en-US" sz="1400" b="1" dirty="0">
              <a:solidFill>
                <a:srgbClr val="FFFFFF"/>
              </a:solidFill>
              <a:latin typeface="Arial"/>
            </a:endParaRPr>
          </a:p>
        </p:txBody>
      </p:sp>
      <p:sp>
        <p:nvSpPr>
          <p:cNvPr id="10" name="TextBox 110"/>
          <p:cNvSpPr txBox="1">
            <a:spLocks noChangeArrowheads="1"/>
          </p:cNvSpPr>
          <p:nvPr/>
        </p:nvSpPr>
        <p:spPr bwMode="auto">
          <a:xfrm>
            <a:off x="239712" y="5949280"/>
            <a:ext cx="846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61950" indent="-361950">
              <a:lnSpc>
                <a:spcPct val="90000"/>
              </a:lnSpc>
              <a:spcBef>
                <a:spcPct val="0"/>
              </a:spcBef>
            </a:pPr>
            <a:r>
              <a:rPr lang="en-US" sz="800" dirty="0" smtClean="0">
                <a:solidFill>
                  <a:srgbClr val="000000"/>
                </a:solidFill>
              </a:rPr>
              <a:t>Note 	Euro-denominated </a:t>
            </a:r>
            <a:r>
              <a:rPr lang="en-US" sz="800" dirty="0">
                <a:solidFill>
                  <a:srgbClr val="000000"/>
                </a:solidFill>
              </a:rPr>
              <a:t>countries producing medicines price index only. Countries included: Austria, Belgium, Finland, France, Germany, Greece, Italy, Spain, Sweden</a:t>
            </a:r>
          </a:p>
          <a:p>
            <a:pPr marL="361950" indent="-361950">
              <a:lnSpc>
                <a:spcPct val="90000"/>
              </a:lnSpc>
              <a:spcBef>
                <a:spcPct val="0"/>
              </a:spcBef>
            </a:pPr>
            <a:r>
              <a:rPr lang="en-US" sz="800" dirty="0" smtClean="0">
                <a:solidFill>
                  <a:srgbClr val="000000"/>
                </a:solidFill>
              </a:rPr>
              <a:t>	For </a:t>
            </a:r>
            <a:r>
              <a:rPr lang="en-US" sz="800" dirty="0">
                <a:solidFill>
                  <a:srgbClr val="000000"/>
                </a:solidFill>
              </a:rPr>
              <a:t>Austria, only data available until 2010</a:t>
            </a:r>
            <a:endParaRPr lang="en-GB" sz="800" dirty="0">
              <a:solidFill>
                <a:srgbClr val="000000"/>
              </a:solidFill>
            </a:endParaRPr>
          </a:p>
        </p:txBody>
      </p:sp>
      <p:sp>
        <p:nvSpPr>
          <p:cNvPr id="11" name="TextBox 10"/>
          <p:cNvSpPr txBox="1"/>
          <p:nvPr/>
        </p:nvSpPr>
        <p:spPr>
          <a:xfrm>
            <a:off x="245109" y="6470521"/>
            <a:ext cx="8791387" cy="368300"/>
          </a:xfrm>
          <a:prstGeom prst="rect">
            <a:avLst/>
          </a:prstGeom>
          <a:noFill/>
        </p:spPr>
        <p:txBody>
          <a:bodyPr vert="horz" wrap="square" lIns="0" tIns="0" rIns="0" bIns="0" rtlCol="0" anchor="b" anchorCtr="0">
            <a:noAutofit/>
          </a:bodyPr>
          <a:lstStyle/>
          <a:p>
            <a:pPr>
              <a:lnSpc>
                <a:spcPct val="90000"/>
              </a:lnSpc>
              <a:spcBef>
                <a:spcPct val="0"/>
              </a:spcBef>
            </a:pPr>
            <a:endParaRPr lang="en-US" sz="800" dirty="0" smtClean="0">
              <a:solidFill>
                <a:srgbClr val="000000"/>
              </a:solidFill>
              <a:latin typeface="Arial"/>
            </a:endParaRPr>
          </a:p>
          <a:p>
            <a:r>
              <a:rPr lang="en-US" sz="800" dirty="0">
                <a:solidFill>
                  <a:srgbClr val="000000"/>
                </a:solidFill>
                <a:latin typeface="Arial"/>
              </a:rPr>
              <a:t>Source: </a:t>
            </a:r>
            <a:r>
              <a:rPr lang="en-US" sz="800" dirty="0" smtClean="0">
                <a:solidFill>
                  <a:srgbClr val="000000"/>
                </a:solidFill>
                <a:latin typeface="Arial"/>
              </a:rPr>
              <a:t>Austria: IFP; Belgium: Pharma.be; Finland: Statistic Finland; France: INSEE; Germany: GKV; Greece: Eurostat; Italy: ISTAT; Spain: INE; Sweden: </a:t>
            </a:r>
            <a:r>
              <a:rPr lang="en-US" sz="800" dirty="0" err="1" smtClean="0">
                <a:solidFill>
                  <a:srgbClr val="000000"/>
                </a:solidFill>
                <a:latin typeface="Arial"/>
              </a:rPr>
              <a:t>Apotekens</a:t>
            </a:r>
            <a:r>
              <a:rPr lang="en-US" sz="800" dirty="0" smtClean="0">
                <a:solidFill>
                  <a:srgbClr val="000000"/>
                </a:solidFill>
                <a:latin typeface="Arial"/>
              </a:rPr>
              <a:t> Service</a:t>
            </a:r>
            <a:endParaRPr lang="en-US" sz="800" dirty="0">
              <a:solidFill>
                <a:srgbClr val="000000"/>
              </a:solidFill>
              <a:latin typeface="Arial"/>
            </a:endParaRPr>
          </a:p>
        </p:txBody>
      </p:sp>
      <p:sp>
        <p:nvSpPr>
          <p:cNvPr id="29" name="TextBox 28"/>
          <p:cNvSpPr txBox="1"/>
          <p:nvPr/>
        </p:nvSpPr>
        <p:spPr>
          <a:xfrm>
            <a:off x="769938" y="2097088"/>
            <a:ext cx="2196000" cy="245442"/>
          </a:xfrm>
          <a:prstGeom prst="rect">
            <a:avLst/>
          </a:prstGeom>
          <a:noFill/>
        </p:spPr>
        <p:txBody>
          <a:bodyPr wrap="square" rtlCol="0">
            <a:spAutoFit/>
          </a:bodyPr>
          <a:lstStyle/>
          <a:p>
            <a:pPr algn="ctr"/>
            <a:r>
              <a:rPr lang="en-GB" sz="1000" b="1" dirty="0" smtClean="0">
                <a:solidFill>
                  <a:srgbClr val="000000"/>
                </a:solidFill>
                <a:latin typeface="Arial"/>
              </a:rPr>
              <a:t>Population-weighted - Europe</a:t>
            </a:r>
            <a:endParaRPr lang="en-GB" sz="1000" b="1" dirty="0">
              <a:solidFill>
                <a:srgbClr val="000000"/>
              </a:solidFill>
              <a:latin typeface="Arial"/>
            </a:endParaRPr>
          </a:p>
        </p:txBody>
      </p:sp>
      <p:pic>
        <p:nvPicPr>
          <p:cNvPr id="30"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 y="2698750"/>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614065" y="2066443"/>
            <a:ext cx="3420116" cy="246221"/>
          </a:xfrm>
          <a:prstGeom prst="rect">
            <a:avLst/>
          </a:prstGeom>
          <a:noFill/>
        </p:spPr>
        <p:txBody>
          <a:bodyPr wrap="square" rtlCol="0">
            <a:spAutoFit/>
          </a:bodyPr>
          <a:lstStyle/>
          <a:p>
            <a:pPr algn="ctr"/>
            <a:r>
              <a:rPr lang="en-GB" sz="1000" b="1" dirty="0" smtClean="0">
                <a:solidFill>
                  <a:srgbClr val="000000"/>
                </a:solidFill>
                <a:latin typeface="Arial"/>
              </a:rPr>
              <a:t>Countries reporting Medicines Price Index Data</a:t>
            </a:r>
            <a:endParaRPr lang="en-GB" sz="1000" b="1" dirty="0">
              <a:solidFill>
                <a:srgbClr val="000000"/>
              </a:solidFill>
              <a:latin typeface="Arial"/>
            </a:endParaRPr>
          </a:p>
        </p:txBody>
      </p:sp>
      <p:pic>
        <p:nvPicPr>
          <p:cNvPr id="157" name="Picture 1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5" name="Chart 134"/>
          <p:cNvGraphicFramePr/>
          <p:nvPr>
            <p:extLst>
              <p:ext uri="{D42A27DB-BD31-4B8C-83A1-F6EECF244321}">
                <p14:modId xmlns:p14="http://schemas.microsoft.com/office/powerpoint/2010/main" val="1301284379"/>
              </p:ext>
            </p:extLst>
          </p:nvPr>
        </p:nvGraphicFramePr>
        <p:xfrm>
          <a:off x="250825" y="2526039"/>
          <a:ext cx="3061035" cy="3341362"/>
        </p:xfrm>
        <a:graphic>
          <a:graphicData uri="http://schemas.openxmlformats.org/drawingml/2006/chart">
            <c:chart xmlns:c="http://schemas.openxmlformats.org/drawingml/2006/chart" xmlns:r="http://schemas.openxmlformats.org/officeDocument/2006/relationships" r:id="rId9"/>
          </a:graphicData>
        </a:graphic>
      </p:graphicFrame>
      <p:sp>
        <p:nvSpPr>
          <p:cNvPr id="136" name="Rectangle 135"/>
          <p:cNvSpPr/>
          <p:nvPr/>
        </p:nvSpPr>
        <p:spPr>
          <a:xfrm>
            <a:off x="2915816" y="2924944"/>
            <a:ext cx="211596" cy="153888"/>
          </a:xfrm>
          <a:prstGeom prst="rect">
            <a:avLst/>
          </a:prstGeom>
        </p:spPr>
        <p:txBody>
          <a:bodyPr wrap="square" lIns="0" tIns="0" rIns="0" bIns="0" anchorCtr="0">
            <a:spAutoFit/>
          </a:bodyPr>
          <a:lstStyle/>
          <a:p>
            <a:fld id="{4DE12076-82C6-4844-979C-B58DC670915E}" type="datetime'''''''''''1''''''''''''''''''''''''''''''''''''''''''''''25'">
              <a:rPr lang="en-US" sz="1000" smtClean="0">
                <a:solidFill>
                  <a:srgbClr val="000000"/>
                </a:solidFill>
                <a:latin typeface="Arial"/>
                <a:cs typeface="Arial"/>
                <a:sym typeface="Arial"/>
              </a:rPr>
              <a:pPr/>
              <a:t>125</a:t>
            </a:fld>
            <a:endParaRPr lang="en-US" sz="1000" dirty="0">
              <a:solidFill>
                <a:srgbClr val="000000"/>
              </a:solidFill>
              <a:latin typeface="Arial"/>
            </a:endParaRPr>
          </a:p>
        </p:txBody>
      </p:sp>
      <p:sp>
        <p:nvSpPr>
          <p:cNvPr id="137" name="Rectangle 136"/>
          <p:cNvSpPr/>
          <p:nvPr/>
        </p:nvSpPr>
        <p:spPr>
          <a:xfrm>
            <a:off x="2946296" y="5111884"/>
            <a:ext cx="211596" cy="153888"/>
          </a:xfrm>
          <a:prstGeom prst="rect">
            <a:avLst/>
          </a:prstGeom>
        </p:spPr>
        <p:txBody>
          <a:bodyPr wrap="square" lIns="0" tIns="0" rIns="0" bIns="0" anchorCtr="0">
            <a:spAutoFit/>
          </a:bodyPr>
          <a:lstStyle/>
          <a:p>
            <a:r>
              <a:rPr lang="en-US" sz="1000" smtClean="0">
                <a:solidFill>
                  <a:srgbClr val="000000"/>
                </a:solidFill>
                <a:latin typeface="Arial"/>
                <a:cs typeface="Arial"/>
                <a:sym typeface="Arial"/>
              </a:rPr>
              <a:t>84</a:t>
            </a:r>
            <a:endParaRPr lang="en-US" sz="1000" dirty="0">
              <a:solidFill>
                <a:srgbClr val="000000"/>
              </a:solidFill>
              <a:latin typeface="Arial"/>
            </a:endParaRPr>
          </a:p>
        </p:txBody>
      </p:sp>
      <p:graphicFrame>
        <p:nvGraphicFramePr>
          <p:cNvPr id="138" name="Chart 137"/>
          <p:cNvGraphicFramePr/>
          <p:nvPr>
            <p:extLst>
              <p:ext uri="{D42A27DB-BD31-4B8C-83A1-F6EECF244321}">
                <p14:modId xmlns:p14="http://schemas.microsoft.com/office/powerpoint/2010/main" val="1416979435"/>
              </p:ext>
            </p:extLst>
          </p:nvPr>
        </p:nvGraphicFramePr>
        <p:xfrm>
          <a:off x="3491880" y="2645149"/>
          <a:ext cx="1143274" cy="139821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39" name="Chart 138"/>
          <p:cNvGraphicFramePr/>
          <p:nvPr>
            <p:extLst>
              <p:ext uri="{D42A27DB-BD31-4B8C-83A1-F6EECF244321}">
                <p14:modId xmlns:p14="http://schemas.microsoft.com/office/powerpoint/2010/main" val="2010706114"/>
              </p:ext>
            </p:extLst>
          </p:nvPr>
        </p:nvGraphicFramePr>
        <p:xfrm>
          <a:off x="4857921" y="2645149"/>
          <a:ext cx="1143274" cy="139821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0" name="Chart 139"/>
          <p:cNvGraphicFramePr/>
          <p:nvPr>
            <p:extLst>
              <p:ext uri="{D42A27DB-BD31-4B8C-83A1-F6EECF244321}">
                <p14:modId xmlns:p14="http://schemas.microsoft.com/office/powerpoint/2010/main" val="3581230525"/>
              </p:ext>
            </p:extLst>
          </p:nvPr>
        </p:nvGraphicFramePr>
        <p:xfrm>
          <a:off x="6223962" y="2645149"/>
          <a:ext cx="1143274" cy="139821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41" name="Chart 140"/>
          <p:cNvGraphicFramePr/>
          <p:nvPr>
            <p:extLst>
              <p:ext uri="{D42A27DB-BD31-4B8C-83A1-F6EECF244321}">
                <p14:modId xmlns:p14="http://schemas.microsoft.com/office/powerpoint/2010/main" val="1348206669"/>
              </p:ext>
            </p:extLst>
          </p:nvPr>
        </p:nvGraphicFramePr>
        <p:xfrm>
          <a:off x="7590004" y="2645149"/>
          <a:ext cx="1143274" cy="139821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2" name="Chart 141"/>
          <p:cNvGraphicFramePr/>
          <p:nvPr>
            <p:extLst>
              <p:ext uri="{D42A27DB-BD31-4B8C-83A1-F6EECF244321}">
                <p14:modId xmlns:p14="http://schemas.microsoft.com/office/powerpoint/2010/main" val="1196956249"/>
              </p:ext>
            </p:extLst>
          </p:nvPr>
        </p:nvGraphicFramePr>
        <p:xfrm>
          <a:off x="3491880" y="4372957"/>
          <a:ext cx="953677" cy="139821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3" name="Chart 142"/>
          <p:cNvGraphicFramePr/>
          <p:nvPr>
            <p:extLst>
              <p:ext uri="{D42A27DB-BD31-4B8C-83A1-F6EECF244321}">
                <p14:modId xmlns:p14="http://schemas.microsoft.com/office/powerpoint/2010/main" val="1433736127"/>
              </p:ext>
            </p:extLst>
          </p:nvPr>
        </p:nvGraphicFramePr>
        <p:xfrm>
          <a:off x="4463988" y="4372957"/>
          <a:ext cx="1003751" cy="139821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44" name="Chart 143"/>
          <p:cNvGraphicFramePr/>
          <p:nvPr>
            <p:extLst>
              <p:ext uri="{D42A27DB-BD31-4B8C-83A1-F6EECF244321}">
                <p14:modId xmlns:p14="http://schemas.microsoft.com/office/powerpoint/2010/main" val="2638953120"/>
              </p:ext>
            </p:extLst>
          </p:nvPr>
        </p:nvGraphicFramePr>
        <p:xfrm>
          <a:off x="5436096" y="4372957"/>
          <a:ext cx="953677" cy="139821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45" name="Chart 144"/>
          <p:cNvGraphicFramePr/>
          <p:nvPr>
            <p:extLst>
              <p:ext uri="{D42A27DB-BD31-4B8C-83A1-F6EECF244321}">
                <p14:modId xmlns:p14="http://schemas.microsoft.com/office/powerpoint/2010/main" val="3889716298"/>
              </p:ext>
            </p:extLst>
          </p:nvPr>
        </p:nvGraphicFramePr>
        <p:xfrm>
          <a:off x="6480212" y="4372957"/>
          <a:ext cx="953677" cy="1398212"/>
        </p:xfrm>
        <a:graphic>
          <a:graphicData uri="http://schemas.openxmlformats.org/drawingml/2006/chart">
            <c:chart xmlns:c="http://schemas.openxmlformats.org/drawingml/2006/chart" xmlns:r="http://schemas.openxmlformats.org/officeDocument/2006/relationships" r:id="rId17"/>
          </a:graphicData>
        </a:graphic>
      </p:graphicFrame>
      <p:sp>
        <p:nvSpPr>
          <p:cNvPr id="146" name="Freeform 16"/>
          <p:cNvSpPr>
            <a:spLocks/>
          </p:cNvSpPr>
          <p:nvPr/>
        </p:nvSpPr>
        <p:spPr bwMode="auto">
          <a:xfrm>
            <a:off x="3142734" y="2630849"/>
            <a:ext cx="324000" cy="3060700"/>
          </a:xfrm>
          <a:custGeom>
            <a:avLst/>
            <a:gdLst>
              <a:gd name="T0" fmla="*/ 0 w 285"/>
              <a:gd name="T1" fmla="*/ 1560 h 2639"/>
              <a:gd name="T2" fmla="*/ 285 w 285"/>
              <a:gd name="T3" fmla="*/ 2639 h 2639"/>
              <a:gd name="T4" fmla="*/ 285 w 285"/>
              <a:gd name="T5" fmla="*/ 0 h 2639"/>
              <a:gd name="T6" fmla="*/ 0 w 285"/>
              <a:gd name="T7" fmla="*/ 1029 h 2639"/>
              <a:gd name="T8" fmla="*/ 0 w 285"/>
              <a:gd name="T9" fmla="*/ 1560 h 2639"/>
              <a:gd name="T10" fmla="*/ 0 60000 65536"/>
              <a:gd name="T11" fmla="*/ 0 60000 65536"/>
              <a:gd name="T12" fmla="*/ 0 60000 65536"/>
              <a:gd name="T13" fmla="*/ 0 60000 65536"/>
              <a:gd name="T14" fmla="*/ 0 60000 65536"/>
              <a:gd name="T15" fmla="*/ 0 w 285"/>
              <a:gd name="T16" fmla="*/ 0 h 2639"/>
              <a:gd name="T17" fmla="*/ 285 w 285"/>
              <a:gd name="T18" fmla="*/ 2639 h 2639"/>
            </a:gdLst>
            <a:ahLst/>
            <a:cxnLst>
              <a:cxn ang="T10">
                <a:pos x="T0" y="T1"/>
              </a:cxn>
              <a:cxn ang="T11">
                <a:pos x="T2" y="T3"/>
              </a:cxn>
              <a:cxn ang="T12">
                <a:pos x="T4" y="T5"/>
              </a:cxn>
              <a:cxn ang="T13">
                <a:pos x="T6" y="T7"/>
              </a:cxn>
              <a:cxn ang="T14">
                <a:pos x="T8" y="T9"/>
              </a:cxn>
            </a:cxnLst>
            <a:rect l="T15" t="T16" r="T17" b="T18"/>
            <a:pathLst>
              <a:path w="285" h="2639">
                <a:moveTo>
                  <a:pt x="0" y="1560"/>
                </a:moveTo>
                <a:lnTo>
                  <a:pt x="285" y="2639"/>
                </a:lnTo>
                <a:lnTo>
                  <a:pt x="285" y="0"/>
                </a:lnTo>
                <a:lnTo>
                  <a:pt x="0" y="1029"/>
                </a:lnTo>
                <a:lnTo>
                  <a:pt x="0" y="1560"/>
                </a:lnTo>
                <a:close/>
              </a:path>
            </a:pathLst>
          </a:custGeom>
          <a:gradFill rotWithShape="1">
            <a:gsLst>
              <a:gs pos="0">
                <a:srgbClr val="F5841F"/>
              </a:gs>
              <a:gs pos="100000">
                <a:srgbClr val="ECECEC"/>
              </a:gs>
            </a:gsLst>
            <a:lin ang="0" scaled="1"/>
          </a:gradFill>
          <a:ln w="3175">
            <a:noFill/>
            <a:round/>
            <a:headEnd/>
            <a:tailEnd/>
          </a:ln>
        </p:spPr>
        <p:txBody>
          <a:bodyPr lIns="72000" tIns="72000" rIns="72000" bIns="72000" anchor="ctr"/>
          <a:lstStyle/>
          <a:p>
            <a:pPr>
              <a:lnSpc>
                <a:spcPct val="90000"/>
              </a:lnSpc>
              <a:spcBef>
                <a:spcPct val="50000"/>
              </a:spcBef>
              <a:buClr>
                <a:srgbClr val="DDB10A"/>
              </a:buClr>
            </a:pPr>
            <a:endParaRPr lang="en-US">
              <a:solidFill>
                <a:srgbClr val="000000"/>
              </a:solidFill>
              <a:latin typeface="Arial"/>
            </a:endParaRPr>
          </a:p>
        </p:txBody>
      </p:sp>
      <p:graphicFrame>
        <p:nvGraphicFramePr>
          <p:cNvPr id="147" name="Chart 146"/>
          <p:cNvGraphicFramePr/>
          <p:nvPr>
            <p:extLst>
              <p:ext uri="{D42A27DB-BD31-4B8C-83A1-F6EECF244321}">
                <p14:modId xmlns:p14="http://schemas.microsoft.com/office/powerpoint/2010/main" val="2755976598"/>
              </p:ext>
            </p:extLst>
          </p:nvPr>
        </p:nvGraphicFramePr>
        <p:xfrm>
          <a:off x="7587687" y="4372957"/>
          <a:ext cx="953677" cy="1398212"/>
        </p:xfrm>
        <a:graphic>
          <a:graphicData uri="http://schemas.openxmlformats.org/drawingml/2006/chart">
            <c:chart xmlns:c="http://schemas.openxmlformats.org/drawingml/2006/chart" xmlns:r="http://schemas.openxmlformats.org/officeDocument/2006/relationships" r:id="rId18"/>
          </a:graphicData>
        </a:graphic>
      </p:graphicFrame>
      <p:sp>
        <p:nvSpPr>
          <p:cNvPr id="148" name="Rectangle 147"/>
          <p:cNvSpPr/>
          <p:nvPr/>
        </p:nvSpPr>
        <p:spPr>
          <a:xfrm>
            <a:off x="3599892" y="4236757"/>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49" name="Rectangle 148"/>
          <p:cNvSpPr/>
          <p:nvPr/>
        </p:nvSpPr>
        <p:spPr>
          <a:xfrm>
            <a:off x="4614658" y="4236757"/>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0" name="Rectangle 149"/>
          <p:cNvSpPr/>
          <p:nvPr/>
        </p:nvSpPr>
        <p:spPr>
          <a:xfrm>
            <a:off x="5629424" y="4236757"/>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1" name="Rectangle 150"/>
          <p:cNvSpPr/>
          <p:nvPr/>
        </p:nvSpPr>
        <p:spPr>
          <a:xfrm>
            <a:off x="6644190" y="4236757"/>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2" name="Rectangle 151"/>
          <p:cNvSpPr/>
          <p:nvPr/>
        </p:nvSpPr>
        <p:spPr>
          <a:xfrm>
            <a:off x="7658955" y="4236757"/>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3" name="Rectangle 152"/>
          <p:cNvSpPr/>
          <p:nvPr/>
        </p:nvSpPr>
        <p:spPr>
          <a:xfrm>
            <a:off x="3599892" y="2526038"/>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4" name="Rectangle 153"/>
          <p:cNvSpPr/>
          <p:nvPr/>
        </p:nvSpPr>
        <p:spPr>
          <a:xfrm>
            <a:off x="4948083" y="2526038"/>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5" name="Rectangle 154"/>
          <p:cNvSpPr/>
          <p:nvPr/>
        </p:nvSpPr>
        <p:spPr>
          <a:xfrm>
            <a:off x="6296274" y="2526038"/>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sp>
        <p:nvSpPr>
          <p:cNvPr id="156" name="Rectangle 155"/>
          <p:cNvSpPr/>
          <p:nvPr/>
        </p:nvSpPr>
        <p:spPr>
          <a:xfrm>
            <a:off x="7644465" y="2526038"/>
            <a:ext cx="333425" cy="110800"/>
          </a:xfrm>
          <a:prstGeom prst="rect">
            <a:avLst/>
          </a:prstGeom>
        </p:spPr>
        <p:txBody>
          <a:bodyPr wrap="square" lIns="0" tIns="0" rIns="0" bIns="0" anchorCtr="0">
            <a:spAutoFit/>
          </a:bodyPr>
          <a:lstStyle/>
          <a:p>
            <a:pPr algn="ctr">
              <a:lnSpc>
                <a:spcPct val="90000"/>
              </a:lnSpc>
              <a:spcBef>
                <a:spcPct val="0"/>
              </a:spcBef>
              <a:spcAft>
                <a:spcPct val="0"/>
              </a:spcAft>
            </a:pPr>
            <a:r>
              <a:rPr lang="en-US" sz="800" b="1" dirty="0" smtClean="0">
                <a:solidFill>
                  <a:srgbClr val="000000"/>
                </a:solidFill>
                <a:latin typeface="Arial"/>
                <a:sym typeface="+mn-lt"/>
              </a:rPr>
              <a:t>Index</a:t>
            </a:r>
            <a:endParaRPr lang="en-US" sz="800" b="1" dirty="0">
              <a:solidFill>
                <a:srgbClr val="000000"/>
              </a:solidFill>
              <a:latin typeface="Arial"/>
              <a:sym typeface="+mn-lt"/>
            </a:endParaRPr>
          </a:p>
        </p:txBody>
      </p:sp>
      <p:pic>
        <p:nvPicPr>
          <p:cNvPr id="185" name="Picture 87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99804" y="2618940"/>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87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82516" y="2618940"/>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87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89029" y="2618940"/>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1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938404" y="2618940"/>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87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782015" y="4383136"/>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12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93070" y="4383136"/>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87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43470" y="4383136"/>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87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52275" y="4383136"/>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 name="Picture 87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896107" y="4383136"/>
            <a:ext cx="270000" cy="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702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3514681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211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800">
              <a:solidFill>
                <a:srgbClr val="FFFFFF"/>
              </a:solidFill>
              <a:latin typeface="Arial"/>
              <a:sym typeface="+mn-lt"/>
            </a:endParaRPr>
          </a:p>
        </p:txBody>
      </p:sp>
      <p:sp>
        <p:nvSpPr>
          <p:cNvPr id="2" name="Title 1"/>
          <p:cNvSpPr>
            <a:spLocks noGrp="1"/>
          </p:cNvSpPr>
          <p:nvPr>
            <p:ph type="title"/>
          </p:nvPr>
        </p:nvSpPr>
        <p:spPr>
          <a:xfrm>
            <a:off x="250825" y="540000"/>
            <a:ext cx="8534399" cy="615553"/>
          </a:xfrm>
        </p:spPr>
        <p:txBody>
          <a:bodyPr/>
          <a:lstStyle/>
          <a:p>
            <a:r>
              <a:rPr lang="en-US" dirty="0"/>
              <a:t>For many therapy areas the average cost of medicine has decreased over time, while more patients are being </a:t>
            </a:r>
            <a:r>
              <a:rPr lang="en-US" dirty="0" smtClean="0"/>
              <a:t>treated</a:t>
            </a:r>
            <a:endParaRPr lang="en-US" dirty="0"/>
          </a:p>
        </p:txBody>
      </p:sp>
      <p:sp>
        <p:nvSpPr>
          <p:cNvPr id="3" name="Footer Placeholder 2"/>
          <p:cNvSpPr>
            <a:spLocks noGrp="1"/>
          </p:cNvSpPr>
          <p:nvPr>
            <p:ph type="ftr" sz="quarter" idx="11"/>
          </p:nvPr>
        </p:nvSpPr>
        <p:spPr/>
        <p:txBody>
          <a:bodyPr/>
          <a:lstStyle/>
          <a:p>
            <a:r>
              <a:rPr lang="en-US" dirty="0">
                <a:solidFill>
                  <a:srgbClr val="000000">
                    <a:tint val="75000"/>
                  </a:srgbClr>
                </a:solidFill>
              </a:rPr>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13</a:t>
            </a:fld>
            <a:endParaRPr lang="fr-BE" dirty="0"/>
          </a:p>
        </p:txBody>
      </p:sp>
      <p:sp>
        <p:nvSpPr>
          <p:cNvPr id="5" name="Text Placeholder 4"/>
          <p:cNvSpPr>
            <a:spLocks noGrp="1"/>
          </p:cNvSpPr>
          <p:nvPr>
            <p:ph type="body" sz="quarter" idx="13"/>
          </p:nvPr>
        </p:nvSpPr>
        <p:spPr/>
        <p:txBody>
          <a:bodyPr/>
          <a:lstStyle/>
          <a:p>
            <a:r>
              <a:rPr lang="en-US" kern="0" dirty="0"/>
              <a:t>% Change in price per treatment day vs. % Change in number of treatment </a:t>
            </a:r>
            <a:r>
              <a:rPr lang="en-US" kern="0" dirty="0" smtClean="0"/>
              <a:t>days</a:t>
            </a:r>
            <a:endParaRPr lang="en-US" kern="0" dirty="0"/>
          </a:p>
        </p:txBody>
      </p:sp>
      <p:sp>
        <p:nvSpPr>
          <p:cNvPr id="9" name="Rectangle 8"/>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FFFFFF"/>
                </a:solidFill>
                <a:latin typeface="Arial"/>
              </a:rPr>
              <a:t>Sustainable Financing</a:t>
            </a:r>
            <a:endParaRPr lang="en-US" sz="1400" b="1" dirty="0">
              <a:solidFill>
                <a:srgbClr val="FFFFFF"/>
              </a:solidFill>
              <a:latin typeface="Arial"/>
            </a:endParaRPr>
          </a:p>
        </p:txBody>
      </p:sp>
      <p:pic>
        <p:nvPicPr>
          <p:cNvPr id="10"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5109" y="6470521"/>
            <a:ext cx="8791387" cy="368300"/>
          </a:xfrm>
          <a:prstGeom prst="rect">
            <a:avLst/>
          </a:prstGeom>
          <a:noFill/>
        </p:spPr>
        <p:txBody>
          <a:bodyPr vert="horz" wrap="square" lIns="0" tIns="0" rIns="0" bIns="0" rtlCol="0" anchor="b" anchorCtr="0">
            <a:noAutofit/>
          </a:bodyPr>
          <a:lstStyle/>
          <a:p>
            <a:pPr>
              <a:lnSpc>
                <a:spcPct val="90000"/>
              </a:lnSpc>
              <a:spcBef>
                <a:spcPct val="0"/>
              </a:spcBef>
            </a:pPr>
            <a:endParaRPr lang="en-US" sz="800" dirty="0" smtClean="0">
              <a:solidFill>
                <a:srgbClr val="000000"/>
              </a:solidFill>
              <a:latin typeface="Arial"/>
            </a:endParaRPr>
          </a:p>
          <a:p>
            <a:r>
              <a:rPr lang="en-US" sz="800" dirty="0" smtClean="0">
                <a:solidFill>
                  <a:srgbClr val="000000"/>
                </a:solidFill>
                <a:latin typeface="Arial"/>
              </a:rPr>
              <a:t>Source: IMS </a:t>
            </a:r>
            <a:r>
              <a:rPr lang="en-US" sz="800" dirty="0">
                <a:solidFill>
                  <a:srgbClr val="000000"/>
                </a:solidFill>
                <a:latin typeface="Arial"/>
              </a:rPr>
              <a:t>MIDAS, MAT 09 2012 (</a:t>
            </a:r>
            <a:r>
              <a:rPr lang="en-US" sz="800" dirty="0" smtClean="0">
                <a:solidFill>
                  <a:srgbClr val="000000"/>
                </a:solidFill>
                <a:latin typeface="Arial"/>
              </a:rPr>
              <a:t>2012)</a:t>
            </a:r>
            <a:endParaRPr lang="en-US" sz="800" dirty="0">
              <a:solidFill>
                <a:srgbClr val="000000"/>
              </a:solidFill>
              <a:latin typeface="Arial"/>
            </a:endParaRPr>
          </a:p>
        </p:txBody>
      </p:sp>
      <p:sp>
        <p:nvSpPr>
          <p:cNvPr id="66" name="TextBox 65"/>
          <p:cNvSpPr txBox="1"/>
          <p:nvPr/>
        </p:nvSpPr>
        <p:spPr>
          <a:xfrm>
            <a:off x="565150" y="2205038"/>
            <a:ext cx="2196000" cy="246221"/>
          </a:xfrm>
          <a:prstGeom prst="rect">
            <a:avLst/>
          </a:prstGeom>
          <a:noFill/>
        </p:spPr>
        <p:txBody>
          <a:bodyPr wrap="square" rtlCol="0">
            <a:spAutoFit/>
          </a:bodyPr>
          <a:lstStyle/>
          <a:p>
            <a:pPr algn="ctr"/>
            <a:r>
              <a:rPr lang="en-GB" sz="1000" b="1" dirty="0">
                <a:solidFill>
                  <a:srgbClr val="000000"/>
                </a:solidFill>
                <a:latin typeface="Arial"/>
              </a:rPr>
              <a:t>Anti-depressants</a:t>
            </a:r>
          </a:p>
        </p:txBody>
      </p:sp>
      <p:sp>
        <p:nvSpPr>
          <p:cNvPr id="67" name="TextBox 66"/>
          <p:cNvSpPr txBox="1"/>
          <p:nvPr/>
        </p:nvSpPr>
        <p:spPr>
          <a:xfrm>
            <a:off x="3446463" y="2205038"/>
            <a:ext cx="2196000" cy="246221"/>
          </a:xfrm>
          <a:prstGeom prst="rect">
            <a:avLst/>
          </a:prstGeom>
          <a:noFill/>
        </p:spPr>
        <p:txBody>
          <a:bodyPr wrap="square" rtlCol="0">
            <a:spAutoFit/>
          </a:bodyPr>
          <a:lstStyle/>
          <a:p>
            <a:pPr algn="ctr"/>
            <a:r>
              <a:rPr lang="en-GB" sz="1000" b="1" dirty="0">
                <a:solidFill>
                  <a:srgbClr val="000000"/>
                </a:solidFill>
                <a:latin typeface="Arial"/>
              </a:rPr>
              <a:t>Angiotensin II </a:t>
            </a:r>
            <a:r>
              <a:rPr lang="en-GB" sz="1000" b="1" dirty="0" smtClean="0">
                <a:solidFill>
                  <a:srgbClr val="000000"/>
                </a:solidFill>
                <a:latin typeface="Arial"/>
              </a:rPr>
              <a:t>Antagonists</a:t>
            </a:r>
            <a:endParaRPr lang="en-GB" sz="1000" b="1" dirty="0">
              <a:solidFill>
                <a:srgbClr val="000000"/>
              </a:solidFill>
              <a:latin typeface="Arial"/>
            </a:endParaRPr>
          </a:p>
        </p:txBody>
      </p:sp>
      <p:sp>
        <p:nvSpPr>
          <p:cNvPr id="68" name="TextBox 67"/>
          <p:cNvSpPr txBox="1"/>
          <p:nvPr/>
        </p:nvSpPr>
        <p:spPr>
          <a:xfrm>
            <a:off x="6264275" y="2205038"/>
            <a:ext cx="2196000" cy="246221"/>
          </a:xfrm>
          <a:prstGeom prst="rect">
            <a:avLst/>
          </a:prstGeom>
          <a:noFill/>
        </p:spPr>
        <p:txBody>
          <a:bodyPr wrap="square" rtlCol="0">
            <a:spAutoFit/>
          </a:bodyPr>
          <a:lstStyle/>
          <a:p>
            <a:pPr algn="ctr"/>
            <a:r>
              <a:rPr lang="en-GB" sz="1000" b="1" dirty="0">
                <a:solidFill>
                  <a:srgbClr val="000000"/>
                </a:solidFill>
                <a:latin typeface="Arial"/>
              </a:rPr>
              <a:t>Anti-</a:t>
            </a:r>
            <a:r>
              <a:rPr lang="en-GB" sz="1000" b="1" dirty="0" err="1">
                <a:solidFill>
                  <a:srgbClr val="000000"/>
                </a:solidFill>
                <a:latin typeface="Arial"/>
              </a:rPr>
              <a:t>ulcerants</a:t>
            </a:r>
            <a:endParaRPr lang="en-GB" sz="1000" b="1" dirty="0">
              <a:solidFill>
                <a:srgbClr val="000000"/>
              </a:solidFill>
              <a:latin typeface="Arial"/>
            </a:endParaRPr>
          </a:p>
        </p:txBody>
      </p:sp>
      <p:graphicFrame>
        <p:nvGraphicFramePr>
          <p:cNvPr id="81" name="Chart 80"/>
          <p:cNvGraphicFramePr/>
          <p:nvPr>
            <p:extLst>
              <p:ext uri="{D42A27DB-BD31-4B8C-83A1-F6EECF244321}">
                <p14:modId xmlns:p14="http://schemas.microsoft.com/office/powerpoint/2010/main" val="3496915362"/>
              </p:ext>
            </p:extLst>
          </p:nvPr>
        </p:nvGraphicFramePr>
        <p:xfrm>
          <a:off x="323530" y="2620962"/>
          <a:ext cx="2609242" cy="320895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2" name="Chart 81"/>
          <p:cNvGraphicFramePr/>
          <p:nvPr>
            <p:extLst>
              <p:ext uri="{D42A27DB-BD31-4B8C-83A1-F6EECF244321}">
                <p14:modId xmlns:p14="http://schemas.microsoft.com/office/powerpoint/2010/main" val="1770312817"/>
              </p:ext>
            </p:extLst>
          </p:nvPr>
        </p:nvGraphicFramePr>
        <p:xfrm>
          <a:off x="3189393" y="2620962"/>
          <a:ext cx="2609242" cy="320895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3" name="Chart 82"/>
          <p:cNvGraphicFramePr/>
          <p:nvPr>
            <p:extLst>
              <p:ext uri="{D42A27DB-BD31-4B8C-83A1-F6EECF244321}">
                <p14:modId xmlns:p14="http://schemas.microsoft.com/office/powerpoint/2010/main" val="2672656712"/>
              </p:ext>
            </p:extLst>
          </p:nvPr>
        </p:nvGraphicFramePr>
        <p:xfrm>
          <a:off x="6055256" y="2620962"/>
          <a:ext cx="2609242" cy="3208953"/>
        </p:xfrm>
        <a:graphic>
          <a:graphicData uri="http://schemas.openxmlformats.org/drawingml/2006/chart">
            <c:chart xmlns:c="http://schemas.openxmlformats.org/drawingml/2006/chart" xmlns:r="http://schemas.openxmlformats.org/officeDocument/2006/relationships" r:id="rId10"/>
          </a:graphicData>
        </a:graphic>
      </p:graphicFrame>
      <p:sp>
        <p:nvSpPr>
          <p:cNvPr id="84" name="TextBox 83"/>
          <p:cNvSpPr txBox="1"/>
          <p:nvPr/>
        </p:nvSpPr>
        <p:spPr>
          <a:xfrm>
            <a:off x="356841"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sp>
        <p:nvSpPr>
          <p:cNvPr id="85" name="TextBox 84"/>
          <p:cNvSpPr txBox="1"/>
          <p:nvPr/>
        </p:nvSpPr>
        <p:spPr>
          <a:xfrm>
            <a:off x="2319455"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sp>
        <p:nvSpPr>
          <p:cNvPr id="86" name="TextBox 85"/>
          <p:cNvSpPr txBox="1"/>
          <p:nvPr/>
        </p:nvSpPr>
        <p:spPr>
          <a:xfrm>
            <a:off x="3245007"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sp>
        <p:nvSpPr>
          <p:cNvPr id="87" name="TextBox 86"/>
          <p:cNvSpPr txBox="1"/>
          <p:nvPr/>
        </p:nvSpPr>
        <p:spPr>
          <a:xfrm>
            <a:off x="5207621"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sp>
        <p:nvSpPr>
          <p:cNvPr id="88" name="TextBox 87"/>
          <p:cNvSpPr txBox="1"/>
          <p:nvPr/>
        </p:nvSpPr>
        <p:spPr>
          <a:xfrm>
            <a:off x="6099719"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sp>
        <p:nvSpPr>
          <p:cNvPr id="89" name="TextBox 88"/>
          <p:cNvSpPr txBox="1"/>
          <p:nvPr/>
        </p:nvSpPr>
        <p:spPr>
          <a:xfrm>
            <a:off x="8062333" y="2386706"/>
            <a:ext cx="495649" cy="246221"/>
          </a:xfrm>
          <a:prstGeom prst="rect">
            <a:avLst/>
          </a:prstGeom>
          <a:noFill/>
        </p:spPr>
        <p:txBody>
          <a:bodyPr wrap="none" rtlCol="0">
            <a:spAutoFit/>
          </a:bodyPr>
          <a:lstStyle/>
          <a:p>
            <a:r>
              <a:rPr lang="en-US" sz="1000" dirty="0" smtClean="0">
                <a:solidFill>
                  <a:srgbClr val="000000"/>
                </a:solidFill>
                <a:latin typeface="Arial"/>
              </a:rPr>
              <a:t>Index</a:t>
            </a:r>
            <a:endParaRPr lang="en-US" sz="1000" dirty="0">
              <a:solidFill>
                <a:srgbClr val="000000"/>
              </a:solidFill>
              <a:latin typeface="Arial"/>
            </a:endParaRPr>
          </a:p>
        </p:txBody>
      </p:sp>
      <p:grpSp>
        <p:nvGrpSpPr>
          <p:cNvPr id="78" name="Group 77"/>
          <p:cNvGrpSpPr/>
          <p:nvPr/>
        </p:nvGrpSpPr>
        <p:grpSpPr>
          <a:xfrm>
            <a:off x="479425" y="5937577"/>
            <a:ext cx="7940675" cy="153888"/>
            <a:chOff x="479425" y="5937577"/>
            <a:chExt cx="7940675" cy="153888"/>
          </a:xfrm>
        </p:grpSpPr>
        <p:sp>
          <p:nvSpPr>
            <p:cNvPr id="75" name="Rectangle 74"/>
            <p:cNvSpPr/>
            <p:nvPr/>
          </p:nvSpPr>
          <p:spPr>
            <a:xfrm>
              <a:off x="479425" y="5965904"/>
              <a:ext cx="175895" cy="1003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09" name="TextBox 108"/>
            <p:cNvSpPr txBox="1"/>
            <p:nvPr/>
          </p:nvSpPr>
          <p:spPr>
            <a:xfrm>
              <a:off x="698151" y="5937577"/>
              <a:ext cx="3778599" cy="153888"/>
            </a:xfrm>
            <a:prstGeom prst="rect">
              <a:avLst/>
            </a:prstGeom>
            <a:noFill/>
          </p:spPr>
          <p:txBody>
            <a:bodyPr wrap="square" lIns="0" tIns="0" rIns="0" bIns="0" rtlCol="0" anchorCtr="0">
              <a:spAutoFit/>
            </a:bodyPr>
            <a:lstStyle/>
            <a:p>
              <a:r>
                <a:rPr lang="en-US" sz="1000" b="1" dirty="0">
                  <a:solidFill>
                    <a:srgbClr val="000000"/>
                  </a:solidFill>
                  <a:latin typeface="Arial"/>
                </a:rPr>
                <a:t>% Change in number of treatment days  (Q4 2010 = Index 100)</a:t>
              </a:r>
            </a:p>
          </p:txBody>
        </p:sp>
        <p:sp>
          <p:nvSpPr>
            <p:cNvPr id="111" name="TextBox 110"/>
            <p:cNvSpPr txBox="1"/>
            <p:nvPr/>
          </p:nvSpPr>
          <p:spPr>
            <a:xfrm>
              <a:off x="4713517" y="5937577"/>
              <a:ext cx="3706583" cy="153888"/>
            </a:xfrm>
            <a:prstGeom prst="rect">
              <a:avLst/>
            </a:prstGeom>
            <a:noFill/>
          </p:spPr>
          <p:txBody>
            <a:bodyPr wrap="square" lIns="0" tIns="0" rIns="0" bIns="0" rtlCol="0" anchorCtr="0">
              <a:spAutoFit/>
            </a:bodyPr>
            <a:lstStyle/>
            <a:p>
              <a:r>
                <a:rPr lang="en-US" sz="1000" b="1" dirty="0">
                  <a:solidFill>
                    <a:srgbClr val="000000"/>
                  </a:solidFill>
                  <a:latin typeface="Arial"/>
                </a:rPr>
                <a:t>% Change in price per treatment day  (Q4 2010 = Index 100)</a:t>
              </a:r>
            </a:p>
          </p:txBody>
        </p:sp>
        <p:cxnSp>
          <p:nvCxnSpPr>
            <p:cNvPr id="77" name="Straight Connector 76"/>
            <p:cNvCxnSpPr/>
            <p:nvPr/>
          </p:nvCxnSpPr>
          <p:spPr>
            <a:xfrm>
              <a:off x="4480232" y="6014521"/>
              <a:ext cx="16057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Freeform 20"/>
          <p:cNvSpPr/>
          <p:nvPr/>
        </p:nvSpPr>
        <p:spPr>
          <a:xfrm>
            <a:off x="777240" y="2825750"/>
            <a:ext cx="1684020" cy="290830"/>
          </a:xfrm>
          <a:custGeom>
            <a:avLst/>
            <a:gdLst>
              <a:gd name="connsiteX0" fmla="*/ 0 w 1684020"/>
              <a:gd name="connsiteY0" fmla="*/ 190500 h 190500"/>
              <a:gd name="connsiteX1" fmla="*/ 0 w 1684020"/>
              <a:gd name="connsiteY1" fmla="*/ 0 h 190500"/>
              <a:gd name="connsiteX2" fmla="*/ 1684020 w 1684020"/>
              <a:gd name="connsiteY2" fmla="*/ 0 h 190500"/>
              <a:gd name="connsiteX3" fmla="*/ 1684020 w 168402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684020" h="190500">
                <a:moveTo>
                  <a:pt x="0" y="190500"/>
                </a:moveTo>
                <a:lnTo>
                  <a:pt x="0" y="0"/>
                </a:lnTo>
                <a:lnTo>
                  <a:pt x="1684020" y="0"/>
                </a:lnTo>
                <a:lnTo>
                  <a:pt x="1684020" y="19050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91" name="Oval 90"/>
          <p:cNvSpPr/>
          <p:nvPr/>
        </p:nvSpPr>
        <p:spPr>
          <a:xfrm>
            <a:off x="1366920" y="2722849"/>
            <a:ext cx="496386" cy="216396"/>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000" b="1" dirty="0" smtClean="0">
                <a:solidFill>
                  <a:srgbClr val="FFFFFF"/>
                </a:solidFill>
                <a:latin typeface="Arial"/>
              </a:rPr>
              <a:t>+</a:t>
            </a:r>
            <a:r>
              <a:rPr lang="en-US" sz="1000" b="1" i="1" dirty="0" smtClean="0">
                <a:solidFill>
                  <a:srgbClr val="FFFFFF"/>
                </a:solidFill>
                <a:latin typeface="Arial"/>
              </a:rPr>
              <a:t>3%</a:t>
            </a:r>
            <a:endParaRPr lang="en-US" sz="1000" b="1" i="1" dirty="0">
              <a:solidFill>
                <a:srgbClr val="FFFFFF"/>
              </a:solidFill>
              <a:latin typeface="Arial"/>
            </a:endParaRPr>
          </a:p>
        </p:txBody>
      </p:sp>
      <p:sp>
        <p:nvSpPr>
          <p:cNvPr id="50" name="Freeform 49"/>
          <p:cNvSpPr/>
          <p:nvPr/>
        </p:nvSpPr>
        <p:spPr>
          <a:xfrm>
            <a:off x="3649980" y="2720340"/>
            <a:ext cx="1684020" cy="396240"/>
          </a:xfrm>
          <a:custGeom>
            <a:avLst/>
            <a:gdLst>
              <a:gd name="connsiteX0" fmla="*/ 0 w 1684020"/>
              <a:gd name="connsiteY0" fmla="*/ 190500 h 190500"/>
              <a:gd name="connsiteX1" fmla="*/ 0 w 1684020"/>
              <a:gd name="connsiteY1" fmla="*/ 0 h 190500"/>
              <a:gd name="connsiteX2" fmla="*/ 1684020 w 1684020"/>
              <a:gd name="connsiteY2" fmla="*/ 0 h 190500"/>
              <a:gd name="connsiteX3" fmla="*/ 1684020 w 1684020"/>
              <a:gd name="connsiteY3" fmla="*/ 190500 h 190500"/>
              <a:gd name="connsiteX0" fmla="*/ 0 w 1684020"/>
              <a:gd name="connsiteY0" fmla="*/ 300182 h 300182"/>
              <a:gd name="connsiteX1" fmla="*/ 0 w 1684020"/>
              <a:gd name="connsiteY1" fmla="*/ 0 h 300182"/>
              <a:gd name="connsiteX2" fmla="*/ 1684020 w 1684020"/>
              <a:gd name="connsiteY2" fmla="*/ 0 h 300182"/>
              <a:gd name="connsiteX3" fmla="*/ 1684020 w 1684020"/>
              <a:gd name="connsiteY3" fmla="*/ 190500 h 300182"/>
            </a:gdLst>
            <a:ahLst/>
            <a:cxnLst>
              <a:cxn ang="0">
                <a:pos x="connsiteX0" y="connsiteY0"/>
              </a:cxn>
              <a:cxn ang="0">
                <a:pos x="connsiteX1" y="connsiteY1"/>
              </a:cxn>
              <a:cxn ang="0">
                <a:pos x="connsiteX2" y="connsiteY2"/>
              </a:cxn>
              <a:cxn ang="0">
                <a:pos x="connsiteX3" y="connsiteY3"/>
              </a:cxn>
            </a:cxnLst>
            <a:rect l="l" t="t" r="r" b="b"/>
            <a:pathLst>
              <a:path w="1684020" h="300182">
                <a:moveTo>
                  <a:pt x="0" y="300182"/>
                </a:moveTo>
                <a:lnTo>
                  <a:pt x="0" y="0"/>
                </a:lnTo>
                <a:lnTo>
                  <a:pt x="1684020" y="0"/>
                </a:lnTo>
                <a:lnTo>
                  <a:pt x="1684020" y="19050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00" name="Oval 99"/>
          <p:cNvSpPr/>
          <p:nvPr/>
        </p:nvSpPr>
        <p:spPr>
          <a:xfrm>
            <a:off x="4232040" y="2608549"/>
            <a:ext cx="496386" cy="216396"/>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000" b="1" dirty="0" smtClean="0">
                <a:solidFill>
                  <a:srgbClr val="FFFFFF"/>
                </a:solidFill>
                <a:latin typeface="Arial"/>
              </a:rPr>
              <a:t>+</a:t>
            </a:r>
            <a:r>
              <a:rPr lang="en-US" sz="1000" b="1" i="1" dirty="0" smtClean="0">
                <a:solidFill>
                  <a:srgbClr val="FFFFFF"/>
                </a:solidFill>
                <a:latin typeface="Arial"/>
              </a:rPr>
              <a:t>6%</a:t>
            </a:r>
            <a:endParaRPr lang="en-US" sz="1000" b="1" i="1" dirty="0">
              <a:solidFill>
                <a:srgbClr val="FFFFFF"/>
              </a:solidFill>
              <a:latin typeface="Arial"/>
            </a:endParaRPr>
          </a:p>
        </p:txBody>
      </p:sp>
      <p:sp>
        <p:nvSpPr>
          <p:cNvPr id="51" name="Freeform 50"/>
          <p:cNvSpPr/>
          <p:nvPr/>
        </p:nvSpPr>
        <p:spPr>
          <a:xfrm>
            <a:off x="6499860" y="2674620"/>
            <a:ext cx="1684020" cy="396240"/>
          </a:xfrm>
          <a:custGeom>
            <a:avLst/>
            <a:gdLst>
              <a:gd name="connsiteX0" fmla="*/ 0 w 1684020"/>
              <a:gd name="connsiteY0" fmla="*/ 190500 h 190500"/>
              <a:gd name="connsiteX1" fmla="*/ 0 w 1684020"/>
              <a:gd name="connsiteY1" fmla="*/ 0 h 190500"/>
              <a:gd name="connsiteX2" fmla="*/ 1684020 w 1684020"/>
              <a:gd name="connsiteY2" fmla="*/ 0 h 190500"/>
              <a:gd name="connsiteX3" fmla="*/ 1684020 w 1684020"/>
              <a:gd name="connsiteY3" fmla="*/ 190500 h 190500"/>
              <a:gd name="connsiteX0" fmla="*/ 0 w 1684020"/>
              <a:gd name="connsiteY0" fmla="*/ 300182 h 300182"/>
              <a:gd name="connsiteX1" fmla="*/ 0 w 1684020"/>
              <a:gd name="connsiteY1" fmla="*/ 0 h 300182"/>
              <a:gd name="connsiteX2" fmla="*/ 1684020 w 1684020"/>
              <a:gd name="connsiteY2" fmla="*/ 0 h 300182"/>
              <a:gd name="connsiteX3" fmla="*/ 1684020 w 1684020"/>
              <a:gd name="connsiteY3" fmla="*/ 190500 h 300182"/>
            </a:gdLst>
            <a:ahLst/>
            <a:cxnLst>
              <a:cxn ang="0">
                <a:pos x="connsiteX0" y="connsiteY0"/>
              </a:cxn>
              <a:cxn ang="0">
                <a:pos x="connsiteX1" y="connsiteY1"/>
              </a:cxn>
              <a:cxn ang="0">
                <a:pos x="connsiteX2" y="connsiteY2"/>
              </a:cxn>
              <a:cxn ang="0">
                <a:pos x="connsiteX3" y="connsiteY3"/>
              </a:cxn>
            </a:cxnLst>
            <a:rect l="l" t="t" r="r" b="b"/>
            <a:pathLst>
              <a:path w="1684020" h="300182">
                <a:moveTo>
                  <a:pt x="0" y="300182"/>
                </a:moveTo>
                <a:lnTo>
                  <a:pt x="0" y="0"/>
                </a:lnTo>
                <a:lnTo>
                  <a:pt x="1684020" y="0"/>
                </a:lnTo>
                <a:lnTo>
                  <a:pt x="1684020" y="19050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04" name="Oval 103"/>
          <p:cNvSpPr/>
          <p:nvPr/>
        </p:nvSpPr>
        <p:spPr>
          <a:xfrm>
            <a:off x="7114082" y="2578069"/>
            <a:ext cx="496386" cy="216396"/>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000" b="1" dirty="0" smtClean="0">
                <a:solidFill>
                  <a:srgbClr val="FFFFFF"/>
                </a:solidFill>
                <a:latin typeface="Arial"/>
              </a:rPr>
              <a:t>+</a:t>
            </a:r>
            <a:r>
              <a:rPr lang="en-US" sz="1000" b="1" i="1" dirty="0" smtClean="0">
                <a:solidFill>
                  <a:srgbClr val="FFFFFF"/>
                </a:solidFill>
                <a:latin typeface="Arial"/>
              </a:rPr>
              <a:t>7%</a:t>
            </a:r>
            <a:endParaRPr lang="en-US" sz="1000" b="1" i="1" dirty="0">
              <a:solidFill>
                <a:srgbClr val="FFFFFF"/>
              </a:solidFill>
              <a:latin typeface="Arial"/>
            </a:endParaRPr>
          </a:p>
        </p:txBody>
      </p:sp>
    </p:spTree>
    <p:extLst>
      <p:ext uri="{BB962C8B-B14F-4D97-AF65-F5344CB8AC3E}">
        <p14:creationId xmlns:p14="http://schemas.microsoft.com/office/powerpoint/2010/main" val="4052066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647560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314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a:solidFill>
                <a:srgbClr val="FFFFFF"/>
              </a:solidFill>
              <a:latin typeface="Arial"/>
              <a:cs typeface="Arial"/>
              <a:sym typeface="Arial"/>
            </a:endParaRPr>
          </a:p>
        </p:txBody>
      </p:sp>
      <p:sp>
        <p:nvSpPr>
          <p:cNvPr id="2" name="Title 1"/>
          <p:cNvSpPr>
            <a:spLocks noGrp="1"/>
          </p:cNvSpPr>
          <p:nvPr>
            <p:ph type="title"/>
          </p:nvPr>
        </p:nvSpPr>
        <p:spPr>
          <a:xfrm>
            <a:off x="250825" y="540000"/>
            <a:ext cx="8534399" cy="615553"/>
          </a:xfrm>
        </p:spPr>
        <p:txBody>
          <a:bodyPr/>
          <a:lstStyle/>
          <a:p>
            <a:r>
              <a:rPr lang="en-US" dirty="0"/>
              <a:t>Across Europe growth in medicines expenditure is lagging behind growth in total healthcare </a:t>
            </a:r>
            <a:r>
              <a:rPr lang="en-US" dirty="0" smtClean="0"/>
              <a:t>expenditure</a:t>
            </a:r>
            <a:endParaRPr lang="en-US" dirty="0"/>
          </a:p>
        </p:txBody>
      </p:sp>
      <p:sp>
        <p:nvSpPr>
          <p:cNvPr id="3" name="Footer Placeholder 2"/>
          <p:cNvSpPr>
            <a:spLocks noGrp="1"/>
          </p:cNvSpPr>
          <p:nvPr>
            <p:ph type="ftr" sz="quarter" idx="11"/>
          </p:nvPr>
        </p:nvSpPr>
        <p:spPr/>
        <p:txBody>
          <a:bodyPr/>
          <a:lstStyle/>
          <a:p>
            <a:r>
              <a:rPr lang="en-US" dirty="0">
                <a:solidFill>
                  <a:srgbClr val="000000">
                    <a:tint val="75000"/>
                  </a:srgbClr>
                </a:solidFill>
              </a:rPr>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14</a:t>
            </a:fld>
            <a:endParaRPr lang="fr-BE" dirty="0"/>
          </a:p>
        </p:txBody>
      </p:sp>
      <p:sp>
        <p:nvSpPr>
          <p:cNvPr id="5" name="Text Placeholder 4"/>
          <p:cNvSpPr>
            <a:spLocks noGrp="1"/>
          </p:cNvSpPr>
          <p:nvPr>
            <p:ph type="body" sz="quarter" idx="13"/>
          </p:nvPr>
        </p:nvSpPr>
        <p:spPr/>
        <p:txBody>
          <a:bodyPr/>
          <a:lstStyle/>
          <a:p>
            <a:r>
              <a:rPr lang="en-GB" kern="0" dirty="0"/>
              <a:t>Total healthcare expenditure per capita and total medicines expenditure per capita </a:t>
            </a:r>
            <a:br>
              <a:rPr lang="en-GB" kern="0" dirty="0"/>
            </a:br>
            <a:r>
              <a:rPr lang="en-GB" kern="0" dirty="0"/>
              <a:t>(2004 – 2010, 21 EU OECD Countries, population-weighted, current prices, PPP, </a:t>
            </a:r>
            <a:r>
              <a:rPr lang="en-GB" kern="0" dirty="0" smtClean="0"/>
              <a:t>$)</a:t>
            </a:r>
            <a:endParaRPr lang="en-GB" kern="0" dirty="0"/>
          </a:p>
        </p:txBody>
      </p:sp>
      <p:sp>
        <p:nvSpPr>
          <p:cNvPr id="9" name="Rectangle 8"/>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FFFFFF"/>
                </a:solidFill>
                <a:latin typeface="Arial"/>
              </a:rPr>
              <a:t>Sustainable Financing</a:t>
            </a:r>
            <a:endParaRPr lang="en-US" sz="1400" b="1" dirty="0">
              <a:solidFill>
                <a:srgbClr val="FFFFFF"/>
              </a:solidFill>
              <a:latin typeface="Arial"/>
            </a:endParaRPr>
          </a:p>
        </p:txBody>
      </p:sp>
      <p:pic>
        <p:nvPicPr>
          <p:cNvPr id="10"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110"/>
          <p:cNvSpPr txBox="1">
            <a:spLocks noChangeArrowheads="1"/>
          </p:cNvSpPr>
          <p:nvPr/>
        </p:nvSpPr>
        <p:spPr bwMode="auto">
          <a:xfrm>
            <a:off x="239712" y="5949280"/>
            <a:ext cx="846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361950" indent="-361950">
              <a:lnSpc>
                <a:spcPct val="90000"/>
              </a:lnSpc>
              <a:spcBef>
                <a:spcPct val="0"/>
              </a:spcBef>
            </a:pPr>
            <a:r>
              <a:rPr lang="en-US" sz="800" dirty="0">
                <a:solidFill>
                  <a:srgbClr val="000000"/>
                </a:solidFill>
              </a:rPr>
              <a:t>Note: </a:t>
            </a:r>
            <a:r>
              <a:rPr lang="en-US" sz="800" dirty="0" smtClean="0">
                <a:solidFill>
                  <a:srgbClr val="000000"/>
                </a:solidFill>
              </a:rPr>
              <a:t>	Countries </a:t>
            </a:r>
            <a:r>
              <a:rPr lang="en-US" sz="800" dirty="0">
                <a:solidFill>
                  <a:srgbClr val="000000"/>
                </a:solidFill>
              </a:rPr>
              <a:t>included: Austria, Belgium, Czech Republic, Denmark, Estonia, Finland, France, Germany, Greece, Hungary, Ireland, Italy, Luxembourg, Netherlands, Poland, Portugal, Slovakia, Slovenia, Spain, Sweden, UK</a:t>
            </a:r>
            <a:endParaRPr lang="en-GB" sz="800" dirty="0">
              <a:solidFill>
                <a:srgbClr val="000000"/>
              </a:solidFill>
            </a:endParaRPr>
          </a:p>
        </p:txBody>
      </p:sp>
      <p:sp>
        <p:nvSpPr>
          <p:cNvPr id="24" name="TextBox 23"/>
          <p:cNvSpPr txBox="1"/>
          <p:nvPr/>
        </p:nvSpPr>
        <p:spPr>
          <a:xfrm>
            <a:off x="245109" y="6468838"/>
            <a:ext cx="6833553" cy="368300"/>
          </a:xfrm>
          <a:prstGeom prst="rect">
            <a:avLst/>
          </a:prstGeom>
          <a:noFill/>
        </p:spPr>
        <p:txBody>
          <a:bodyPr vert="horz" wrap="square" lIns="0" tIns="0" rIns="0" bIns="0" rtlCol="0" anchor="b" anchorCtr="0">
            <a:noAutofit/>
          </a:bodyPr>
          <a:lstStyle/>
          <a:p>
            <a:pPr>
              <a:lnSpc>
                <a:spcPct val="90000"/>
              </a:lnSpc>
              <a:spcBef>
                <a:spcPct val="0"/>
              </a:spcBef>
            </a:pPr>
            <a:r>
              <a:rPr lang="en-US" sz="800" dirty="0" smtClean="0">
                <a:solidFill>
                  <a:srgbClr val="000000"/>
                </a:solidFill>
                <a:latin typeface="Arial"/>
              </a:rPr>
              <a:t>Source: OECD Health Statistics Database (accessed 2013); Eurostat Database (accessed 2013)</a:t>
            </a:r>
            <a:endParaRPr lang="en-US" sz="800" dirty="0">
              <a:solidFill>
                <a:srgbClr val="000000"/>
              </a:solidFill>
              <a:latin typeface="Arial"/>
            </a:endParaRPr>
          </a:p>
        </p:txBody>
      </p:sp>
      <p:graphicFrame>
        <p:nvGraphicFramePr>
          <p:cNvPr id="28" name="Chart 27"/>
          <p:cNvGraphicFramePr/>
          <p:nvPr>
            <p:extLst>
              <p:ext uri="{D42A27DB-BD31-4B8C-83A1-F6EECF244321}">
                <p14:modId xmlns:p14="http://schemas.microsoft.com/office/powerpoint/2010/main" val="1765717938"/>
              </p:ext>
            </p:extLst>
          </p:nvPr>
        </p:nvGraphicFramePr>
        <p:xfrm>
          <a:off x="250826" y="2162175"/>
          <a:ext cx="4364148" cy="351675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p:cNvGraphicFramePr/>
          <p:nvPr>
            <p:extLst>
              <p:ext uri="{D42A27DB-BD31-4B8C-83A1-F6EECF244321}">
                <p14:modId xmlns:p14="http://schemas.microsoft.com/office/powerpoint/2010/main" val="1520686261"/>
              </p:ext>
            </p:extLst>
          </p:nvPr>
        </p:nvGraphicFramePr>
        <p:xfrm>
          <a:off x="4537076" y="2162175"/>
          <a:ext cx="4216399" cy="351675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149292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540000"/>
            <a:ext cx="8534400" cy="615553"/>
          </a:xfrm>
        </p:spPr>
        <p:txBody>
          <a:bodyPr/>
          <a:lstStyle/>
          <a:p>
            <a:r>
              <a:rPr lang="en-GB" dirty="0" smtClean="0"/>
              <a:t>There is still a need to put the medicines bill in context – but the case needs to be made for growth of investment due to new innovations</a:t>
            </a:r>
            <a:endParaRPr lang="en-GB" dirty="0"/>
          </a:p>
        </p:txBody>
      </p:sp>
      <p:grpSp>
        <p:nvGrpSpPr>
          <p:cNvPr id="9" name="Group 8"/>
          <p:cNvGrpSpPr/>
          <p:nvPr/>
        </p:nvGrpSpPr>
        <p:grpSpPr>
          <a:xfrm>
            <a:off x="359532" y="2780928"/>
            <a:ext cx="3815916" cy="2946720"/>
            <a:chOff x="539552" y="2780928"/>
            <a:chExt cx="3815916" cy="2946720"/>
          </a:xfrm>
        </p:grpSpPr>
        <p:pic>
          <p:nvPicPr>
            <p:cNvPr id="5" name="Picture 4"/>
            <p:cNvPicPr>
              <a:picLocks noChangeAspect="1"/>
            </p:cNvPicPr>
            <p:nvPr/>
          </p:nvPicPr>
          <p:blipFill>
            <a:blip r:embed="rId2"/>
            <a:stretch>
              <a:fillRect/>
            </a:stretch>
          </p:blipFill>
          <p:spPr>
            <a:xfrm>
              <a:off x="539552" y="2780928"/>
              <a:ext cx="2879812" cy="2150605"/>
            </a:xfrm>
            <a:prstGeom prst="rect">
              <a:avLst/>
            </a:prstGeom>
            <a:ln>
              <a:solidFill>
                <a:schemeClr val="tx1">
                  <a:lumMod val="65000"/>
                  <a:lumOff val="35000"/>
                </a:schemeClr>
              </a:solidFill>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1583668" y="3650579"/>
              <a:ext cx="2771800" cy="2077069"/>
            </a:xfrm>
            <a:prstGeom prst="rect">
              <a:avLst/>
            </a:prstGeom>
            <a:ln>
              <a:solidFill>
                <a:schemeClr val="tx1">
                  <a:lumMod val="65000"/>
                  <a:lumOff val="35000"/>
                </a:schemeClr>
              </a:solidFill>
            </a:ln>
            <a:effectLst>
              <a:outerShdw blurRad="50800" dist="38100" dir="2700000" algn="tl" rotWithShape="0">
                <a:srgbClr val="000000">
                  <a:alpha val="43000"/>
                </a:srgbClr>
              </a:outerShdw>
            </a:effectLst>
          </p:spPr>
        </p:pic>
      </p:grpSp>
      <p:pic>
        <p:nvPicPr>
          <p:cNvPr id="7" name="Picture 6"/>
          <p:cNvPicPr>
            <a:picLocks noChangeAspect="1"/>
          </p:cNvPicPr>
          <p:nvPr/>
        </p:nvPicPr>
        <p:blipFill>
          <a:blip r:embed="rId4"/>
          <a:stretch>
            <a:fillRect/>
          </a:stretch>
        </p:blipFill>
        <p:spPr>
          <a:xfrm>
            <a:off x="5473365" y="3054164"/>
            <a:ext cx="3203091" cy="240024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10" name="TextBox 9"/>
          <p:cNvSpPr txBox="1"/>
          <p:nvPr/>
        </p:nvSpPr>
        <p:spPr>
          <a:xfrm>
            <a:off x="359532" y="1808820"/>
            <a:ext cx="3815916" cy="646331"/>
          </a:xfrm>
          <a:prstGeom prst="rect">
            <a:avLst/>
          </a:prstGeom>
          <a:noFill/>
        </p:spPr>
        <p:txBody>
          <a:bodyPr wrap="square" rtlCol="0">
            <a:spAutoFit/>
          </a:bodyPr>
          <a:lstStyle/>
          <a:p>
            <a:r>
              <a:rPr lang="en-GB" i="1" dirty="0" smtClean="0">
                <a:solidFill>
                  <a:srgbClr val="000000">
                    <a:lumMod val="75000"/>
                    <a:lumOff val="25000"/>
                  </a:srgbClr>
                </a:solidFill>
                <a:latin typeface="Arial"/>
              </a:rPr>
              <a:t>Powerful story on declining share of HC Spending driven by </a:t>
            </a:r>
            <a:r>
              <a:rPr lang="en-GB" i="1" dirty="0" err="1" smtClean="0">
                <a:solidFill>
                  <a:srgbClr val="000000">
                    <a:lumMod val="75000"/>
                    <a:lumOff val="25000"/>
                  </a:srgbClr>
                </a:solidFill>
                <a:latin typeface="Arial"/>
              </a:rPr>
              <a:t>LoE</a:t>
            </a:r>
            <a:r>
              <a:rPr lang="en-GB" i="1" dirty="0" smtClean="0">
                <a:solidFill>
                  <a:srgbClr val="000000">
                    <a:lumMod val="75000"/>
                    <a:lumOff val="25000"/>
                  </a:srgbClr>
                </a:solidFill>
                <a:latin typeface="Arial"/>
              </a:rPr>
              <a:t> </a:t>
            </a:r>
            <a:endParaRPr lang="en-GB" i="1" dirty="0">
              <a:solidFill>
                <a:srgbClr val="000000">
                  <a:lumMod val="75000"/>
                  <a:lumOff val="25000"/>
                </a:srgbClr>
              </a:solidFill>
              <a:latin typeface="Arial"/>
            </a:endParaRPr>
          </a:p>
        </p:txBody>
      </p:sp>
      <p:sp>
        <p:nvSpPr>
          <p:cNvPr id="11" name="TextBox 10"/>
          <p:cNvSpPr txBox="1"/>
          <p:nvPr/>
        </p:nvSpPr>
        <p:spPr>
          <a:xfrm>
            <a:off x="4953527" y="1808820"/>
            <a:ext cx="3815916" cy="923330"/>
          </a:xfrm>
          <a:prstGeom prst="rect">
            <a:avLst/>
          </a:prstGeom>
          <a:noFill/>
          <a:ln>
            <a:solidFill>
              <a:srgbClr val="FFFFFF"/>
            </a:solidFill>
            <a:prstDash val="solid"/>
          </a:ln>
        </p:spPr>
        <p:txBody>
          <a:bodyPr wrap="square" rtlCol="0">
            <a:spAutoFit/>
          </a:bodyPr>
          <a:lstStyle/>
          <a:p>
            <a:pPr algn="r"/>
            <a:r>
              <a:rPr lang="en-GB" i="1" dirty="0" smtClean="0">
                <a:solidFill>
                  <a:srgbClr val="000000">
                    <a:lumMod val="75000"/>
                    <a:lumOff val="25000"/>
                  </a:srgbClr>
                </a:solidFill>
                <a:latin typeface="Arial"/>
              </a:rPr>
              <a:t>Bur strong recent performance of high value – high budget impact products</a:t>
            </a:r>
            <a:endParaRPr lang="en-GB" i="1" dirty="0">
              <a:solidFill>
                <a:srgbClr val="000000">
                  <a:lumMod val="75000"/>
                  <a:lumOff val="25000"/>
                </a:srgbClr>
              </a:solidFill>
              <a:latin typeface="Arial"/>
            </a:endParaRPr>
          </a:p>
        </p:txBody>
      </p:sp>
      <p:sp>
        <p:nvSpPr>
          <p:cNvPr id="12" name="Isosceles Triangle 11"/>
          <p:cNvSpPr/>
          <p:nvPr/>
        </p:nvSpPr>
        <p:spPr>
          <a:xfrm rot="5400000">
            <a:off x="3381858" y="4316313"/>
            <a:ext cx="2683111" cy="1588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i="1">
              <a:solidFill>
                <a:srgbClr val="FFFFFF"/>
              </a:solidFill>
              <a:latin typeface="Arial"/>
            </a:endParaRPr>
          </a:p>
        </p:txBody>
      </p:sp>
    </p:spTree>
    <p:extLst>
      <p:ext uri="{BB962C8B-B14F-4D97-AF65-F5344CB8AC3E}">
        <p14:creationId xmlns:p14="http://schemas.microsoft.com/office/powerpoint/2010/main" val="15793896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Dealing with disruption – the need for a credible solution for the introduction of major high-value innovations</a:t>
            </a:r>
            <a:endParaRPr lang="en-GB" dirty="0"/>
          </a:p>
        </p:txBody>
      </p:sp>
      <p:graphicFrame>
        <p:nvGraphicFramePr>
          <p:cNvPr id="5" name="Group 2"/>
          <p:cNvGraphicFramePr>
            <a:graphicFrameLocks noGrp="1"/>
          </p:cNvGraphicFramePr>
          <p:nvPr>
            <p:extLst>
              <p:ext uri="{D42A27DB-BD31-4B8C-83A1-F6EECF244321}">
                <p14:modId xmlns:p14="http://schemas.microsoft.com/office/powerpoint/2010/main" val="3936836531"/>
              </p:ext>
            </p:extLst>
          </p:nvPr>
        </p:nvGraphicFramePr>
        <p:xfrm>
          <a:off x="958099" y="1716306"/>
          <a:ext cx="3902075" cy="3889374"/>
        </p:xfrm>
        <a:graphic>
          <a:graphicData uri="http://schemas.openxmlformats.org/drawingml/2006/table">
            <a:tbl>
              <a:tblPr/>
              <a:tblGrid>
                <a:gridCol w="1949845"/>
                <a:gridCol w="1952230"/>
              </a:tblGrid>
              <a:tr h="1944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446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22"/>
          <p:cNvSpPr>
            <a:spLocks noChangeArrowheads="1"/>
          </p:cNvSpPr>
          <p:nvPr/>
        </p:nvSpPr>
        <p:spPr bwMode="gray">
          <a:xfrm>
            <a:off x="2612275" y="5607269"/>
            <a:ext cx="7524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spcBef>
                <a:spcPct val="15000"/>
              </a:spcBef>
              <a:spcAft>
                <a:spcPct val="50000"/>
              </a:spcAft>
              <a:buClr>
                <a:srgbClr val="9ACA3C"/>
              </a:buClr>
              <a:defRPr/>
            </a:pPr>
            <a:r>
              <a:rPr lang="en-US" sz="1000" dirty="0">
                <a:solidFill>
                  <a:srgbClr val="000000"/>
                </a:solidFill>
                <a:latin typeface="Arial"/>
                <a:ea typeface="Arial" charset="0"/>
                <a:cs typeface="Arial" charset="0"/>
              </a:rPr>
              <a:t>Medium</a:t>
            </a:r>
          </a:p>
        </p:txBody>
      </p:sp>
      <p:sp>
        <p:nvSpPr>
          <p:cNvPr id="7" name="Rectangle 23"/>
          <p:cNvSpPr>
            <a:spLocks noChangeArrowheads="1"/>
          </p:cNvSpPr>
          <p:nvPr/>
        </p:nvSpPr>
        <p:spPr bwMode="gray">
          <a:xfrm rot="16200000">
            <a:off x="458038" y="3454619"/>
            <a:ext cx="723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spcBef>
                <a:spcPct val="15000"/>
              </a:spcBef>
              <a:spcAft>
                <a:spcPct val="50000"/>
              </a:spcAft>
              <a:buClr>
                <a:srgbClr val="9ACA3C"/>
              </a:buClr>
              <a:defRPr/>
            </a:pPr>
            <a:r>
              <a:rPr lang="en-US" sz="1000">
                <a:solidFill>
                  <a:srgbClr val="000000"/>
                </a:solidFill>
                <a:latin typeface="Arial"/>
                <a:ea typeface="Arial" charset="0"/>
                <a:cs typeface="Arial" charset="0"/>
              </a:rPr>
              <a:t>Medium</a:t>
            </a:r>
          </a:p>
        </p:txBody>
      </p:sp>
      <p:sp>
        <p:nvSpPr>
          <p:cNvPr id="8" name="Line 24"/>
          <p:cNvSpPr>
            <a:spLocks noChangeShapeType="1"/>
          </p:cNvSpPr>
          <p:nvPr/>
        </p:nvSpPr>
        <p:spPr bwMode="gray">
          <a:xfrm>
            <a:off x="972388" y="5896194"/>
            <a:ext cx="3887787" cy="0"/>
          </a:xfrm>
          <a:prstGeom prst="line">
            <a:avLst/>
          </a:prstGeom>
          <a:noFill/>
          <a:ln w="28575">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rgbClr val="000000"/>
              </a:solidFill>
              <a:latin typeface="Arial"/>
            </a:endParaRPr>
          </a:p>
        </p:txBody>
      </p:sp>
      <p:sp>
        <p:nvSpPr>
          <p:cNvPr id="9" name="Line 25"/>
          <p:cNvSpPr>
            <a:spLocks noChangeShapeType="1"/>
          </p:cNvSpPr>
          <p:nvPr/>
        </p:nvSpPr>
        <p:spPr bwMode="gray">
          <a:xfrm flipV="1">
            <a:off x="683463" y="1719481"/>
            <a:ext cx="0" cy="3886200"/>
          </a:xfrm>
          <a:prstGeom prst="line">
            <a:avLst/>
          </a:prstGeom>
          <a:noFill/>
          <a:ln w="28575">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rgbClr val="000000"/>
              </a:solidFill>
              <a:latin typeface="Arial"/>
            </a:endParaRPr>
          </a:p>
        </p:txBody>
      </p:sp>
      <p:sp>
        <p:nvSpPr>
          <p:cNvPr id="10" name="Rectangle 26"/>
          <p:cNvSpPr>
            <a:spLocks noChangeArrowheads="1"/>
          </p:cNvSpPr>
          <p:nvPr/>
        </p:nvSpPr>
        <p:spPr bwMode="gray">
          <a:xfrm rot="16200000">
            <a:off x="-219202" y="3496481"/>
            <a:ext cx="14084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190500" lvl="2" indent="-187325">
              <a:spcBef>
                <a:spcPct val="15000"/>
              </a:spcBef>
              <a:spcAft>
                <a:spcPct val="50000"/>
              </a:spcAft>
              <a:buClr>
                <a:srgbClr val="9ACA3C"/>
              </a:buClr>
              <a:defRPr/>
            </a:pPr>
            <a:r>
              <a:rPr lang="en-US" sz="1600" b="1" dirty="0" smtClean="0">
                <a:solidFill>
                  <a:srgbClr val="000000"/>
                </a:solidFill>
                <a:latin typeface="Arial"/>
                <a:ea typeface="Arial" charset="0"/>
                <a:cs typeface="Arial" charset="0"/>
              </a:rPr>
              <a:t>Relative Value</a:t>
            </a:r>
            <a:endParaRPr lang="en-US" sz="1600" b="1" dirty="0">
              <a:solidFill>
                <a:srgbClr val="000000"/>
              </a:solidFill>
              <a:latin typeface="Arial"/>
              <a:ea typeface="Arial" charset="0"/>
              <a:cs typeface="Arial" charset="0"/>
            </a:endParaRPr>
          </a:p>
        </p:txBody>
      </p:sp>
      <p:sp>
        <p:nvSpPr>
          <p:cNvPr id="11" name="Rectangle 27"/>
          <p:cNvSpPr>
            <a:spLocks noChangeArrowheads="1"/>
          </p:cNvSpPr>
          <p:nvPr/>
        </p:nvSpPr>
        <p:spPr bwMode="gray">
          <a:xfrm rot="16200000">
            <a:off x="515188" y="1800444"/>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lgn="r">
              <a:spcBef>
                <a:spcPct val="15000"/>
              </a:spcBef>
              <a:spcAft>
                <a:spcPct val="50000"/>
              </a:spcAft>
              <a:buClr>
                <a:srgbClr val="9ACA3C"/>
              </a:buClr>
              <a:defRPr/>
            </a:pPr>
            <a:r>
              <a:rPr lang="en-US" sz="1000">
                <a:solidFill>
                  <a:srgbClr val="000000"/>
                </a:solidFill>
                <a:latin typeface="Arial"/>
                <a:ea typeface="Arial" charset="0"/>
                <a:cs typeface="Arial" charset="0"/>
              </a:rPr>
              <a:t>High</a:t>
            </a:r>
          </a:p>
        </p:txBody>
      </p:sp>
      <p:sp>
        <p:nvSpPr>
          <p:cNvPr id="12" name="Rectangle 28"/>
          <p:cNvSpPr>
            <a:spLocks noChangeArrowheads="1"/>
          </p:cNvSpPr>
          <p:nvPr/>
        </p:nvSpPr>
        <p:spPr bwMode="gray">
          <a:xfrm rot="16200000">
            <a:off x="438988" y="5146894"/>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spcBef>
                <a:spcPct val="15000"/>
              </a:spcBef>
              <a:spcAft>
                <a:spcPct val="50000"/>
              </a:spcAft>
              <a:buClr>
                <a:srgbClr val="9ACA3C"/>
              </a:buClr>
              <a:defRPr/>
            </a:pPr>
            <a:r>
              <a:rPr lang="en-US" sz="1000">
                <a:solidFill>
                  <a:srgbClr val="000000"/>
                </a:solidFill>
                <a:latin typeface="Arial"/>
                <a:ea typeface="Arial" charset="0"/>
                <a:cs typeface="Arial" charset="0"/>
              </a:rPr>
              <a:t>Low</a:t>
            </a:r>
          </a:p>
        </p:txBody>
      </p:sp>
      <p:sp>
        <p:nvSpPr>
          <p:cNvPr id="13" name="Rectangle 29"/>
          <p:cNvSpPr>
            <a:spLocks noChangeArrowheads="1"/>
          </p:cNvSpPr>
          <p:nvPr/>
        </p:nvSpPr>
        <p:spPr bwMode="gray">
          <a:xfrm>
            <a:off x="4323600" y="5607269"/>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lgn="r">
              <a:spcBef>
                <a:spcPct val="15000"/>
              </a:spcBef>
              <a:spcAft>
                <a:spcPct val="50000"/>
              </a:spcAft>
              <a:buClr>
                <a:srgbClr val="9ACA3C"/>
              </a:buClr>
              <a:defRPr/>
            </a:pPr>
            <a:r>
              <a:rPr lang="en-US" sz="1000">
                <a:solidFill>
                  <a:srgbClr val="000000"/>
                </a:solidFill>
                <a:latin typeface="Arial"/>
                <a:ea typeface="Arial" charset="0"/>
                <a:cs typeface="Arial" charset="0"/>
              </a:rPr>
              <a:t>High</a:t>
            </a:r>
          </a:p>
        </p:txBody>
      </p:sp>
      <p:sp>
        <p:nvSpPr>
          <p:cNvPr id="14" name="Rectangle 30"/>
          <p:cNvSpPr>
            <a:spLocks noChangeArrowheads="1"/>
          </p:cNvSpPr>
          <p:nvPr/>
        </p:nvSpPr>
        <p:spPr bwMode="gray">
          <a:xfrm>
            <a:off x="899363" y="5607269"/>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90500" lvl="2" indent="-187325">
              <a:spcBef>
                <a:spcPct val="15000"/>
              </a:spcBef>
              <a:spcAft>
                <a:spcPct val="50000"/>
              </a:spcAft>
              <a:buClr>
                <a:srgbClr val="9ACA3C"/>
              </a:buClr>
              <a:defRPr/>
            </a:pPr>
            <a:r>
              <a:rPr lang="en-US" sz="1000">
                <a:solidFill>
                  <a:srgbClr val="000000"/>
                </a:solidFill>
                <a:latin typeface="Arial"/>
                <a:ea typeface="Arial" charset="0"/>
                <a:cs typeface="Arial" charset="0"/>
              </a:rPr>
              <a:t>Low</a:t>
            </a:r>
          </a:p>
        </p:txBody>
      </p:sp>
      <p:sp>
        <p:nvSpPr>
          <p:cNvPr id="15" name="Rectangle 31"/>
          <p:cNvSpPr>
            <a:spLocks noChangeArrowheads="1"/>
          </p:cNvSpPr>
          <p:nvPr/>
        </p:nvSpPr>
        <p:spPr bwMode="gray">
          <a:xfrm>
            <a:off x="2187837" y="5926943"/>
            <a:ext cx="14279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190500" lvl="2" indent="-187325">
              <a:spcBef>
                <a:spcPct val="15000"/>
              </a:spcBef>
              <a:spcAft>
                <a:spcPct val="50000"/>
              </a:spcAft>
              <a:buClr>
                <a:srgbClr val="9ACA3C"/>
              </a:buClr>
              <a:defRPr/>
            </a:pPr>
            <a:r>
              <a:rPr lang="en-US" sz="1600" b="1" dirty="0" smtClean="0">
                <a:solidFill>
                  <a:srgbClr val="000000"/>
                </a:solidFill>
                <a:latin typeface="Arial"/>
                <a:ea typeface="Arial" charset="0"/>
                <a:cs typeface="Arial" charset="0"/>
              </a:rPr>
              <a:t>Budget Impact</a:t>
            </a:r>
            <a:endParaRPr lang="en-US" sz="1600" b="1" dirty="0">
              <a:solidFill>
                <a:srgbClr val="000000"/>
              </a:solidFill>
              <a:latin typeface="Arial"/>
              <a:ea typeface="Arial" charset="0"/>
              <a:cs typeface="Arial" charset="0"/>
            </a:endParaRPr>
          </a:p>
        </p:txBody>
      </p:sp>
      <p:sp>
        <p:nvSpPr>
          <p:cNvPr id="19" name="Oval 18"/>
          <p:cNvSpPr/>
          <p:nvPr/>
        </p:nvSpPr>
        <p:spPr>
          <a:xfrm>
            <a:off x="3110094" y="1956652"/>
            <a:ext cx="1568006" cy="984805"/>
          </a:xfrm>
          <a:prstGeom prst="ellipse">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FFFF"/>
                </a:solidFill>
                <a:latin typeface="Arial"/>
              </a:rPr>
              <a:t>New solutions needed!</a:t>
            </a:r>
            <a:endParaRPr lang="en-GB" sz="1400" dirty="0">
              <a:solidFill>
                <a:srgbClr val="FFFFFF"/>
              </a:solidFill>
              <a:latin typeface="Arial"/>
            </a:endParaRPr>
          </a:p>
        </p:txBody>
      </p:sp>
      <p:sp>
        <p:nvSpPr>
          <p:cNvPr id="20" name="Oval 19"/>
          <p:cNvSpPr/>
          <p:nvPr/>
        </p:nvSpPr>
        <p:spPr>
          <a:xfrm>
            <a:off x="1117503" y="1956652"/>
            <a:ext cx="1568006" cy="98480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FFFFFF"/>
                </a:solidFill>
                <a:latin typeface="Arial"/>
              </a:rPr>
              <a:t>C</a:t>
            </a:r>
            <a:r>
              <a:rPr lang="en-GB" sz="1400" dirty="0" smtClean="0">
                <a:solidFill>
                  <a:srgbClr val="FFFFFF"/>
                </a:solidFill>
                <a:latin typeface="Arial"/>
              </a:rPr>
              <a:t>lear the way</a:t>
            </a:r>
            <a:endParaRPr lang="en-GB" sz="1400" dirty="0">
              <a:solidFill>
                <a:srgbClr val="FFFFFF"/>
              </a:solidFill>
              <a:latin typeface="Arial"/>
            </a:endParaRPr>
          </a:p>
        </p:txBody>
      </p:sp>
      <p:sp>
        <p:nvSpPr>
          <p:cNvPr id="21" name="Oval 20"/>
          <p:cNvSpPr/>
          <p:nvPr/>
        </p:nvSpPr>
        <p:spPr>
          <a:xfrm>
            <a:off x="1117502" y="3385182"/>
            <a:ext cx="3560597" cy="98480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FFFF"/>
                </a:solidFill>
                <a:latin typeface="Arial"/>
              </a:rPr>
              <a:t>Likely focus on managed entry agreements/ adaptive approaches</a:t>
            </a:r>
            <a:endParaRPr lang="en-GB" sz="1400" dirty="0">
              <a:solidFill>
                <a:srgbClr val="FFFFFF"/>
              </a:solidFill>
              <a:latin typeface="Arial"/>
            </a:endParaRPr>
          </a:p>
        </p:txBody>
      </p:sp>
      <p:sp>
        <p:nvSpPr>
          <p:cNvPr id="22" name="Rectangular Callout 21"/>
          <p:cNvSpPr/>
          <p:nvPr/>
        </p:nvSpPr>
        <p:spPr>
          <a:xfrm>
            <a:off x="5144614" y="1719483"/>
            <a:ext cx="3535836" cy="1364512"/>
          </a:xfrm>
          <a:prstGeom prst="wedgeRectCallout">
            <a:avLst>
              <a:gd name="adj1" fmla="val -60527"/>
              <a:gd name="adj2" fmla="val -3293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i="1" dirty="0" smtClean="0">
                <a:solidFill>
                  <a:srgbClr val="595959"/>
                </a:solidFill>
                <a:latin typeface="Arial"/>
              </a:rPr>
              <a:t>“The trouble with some new innovations is that even though they may be cost effective, the budget impact is so high that the system can’t cope”</a:t>
            </a:r>
            <a:r>
              <a:rPr lang="en-GB" sz="1400" dirty="0" smtClean="0">
                <a:solidFill>
                  <a:srgbClr val="595959"/>
                </a:solidFill>
                <a:latin typeface="Arial"/>
              </a:rPr>
              <a:t> NICE (at a recent EU meeting on pricing and reimbursement) </a:t>
            </a:r>
            <a:endParaRPr lang="en-GB" sz="1400" dirty="0">
              <a:solidFill>
                <a:srgbClr val="595959"/>
              </a:solidFill>
              <a:latin typeface="Arial"/>
            </a:endParaRPr>
          </a:p>
        </p:txBody>
      </p:sp>
      <p:sp>
        <p:nvSpPr>
          <p:cNvPr id="23" name="Rectangle 22"/>
          <p:cNvSpPr/>
          <p:nvPr/>
        </p:nvSpPr>
        <p:spPr>
          <a:xfrm>
            <a:off x="5144614" y="3420902"/>
            <a:ext cx="3535836" cy="255220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ndParaRPr>
          </a:p>
        </p:txBody>
      </p:sp>
      <p:sp>
        <p:nvSpPr>
          <p:cNvPr id="24" name="Isosceles Triangle 23"/>
          <p:cNvSpPr/>
          <p:nvPr/>
        </p:nvSpPr>
        <p:spPr>
          <a:xfrm rot="10800000">
            <a:off x="5598169" y="3213572"/>
            <a:ext cx="2345529" cy="103664"/>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ndParaRPr>
          </a:p>
        </p:txBody>
      </p:sp>
      <p:sp>
        <p:nvSpPr>
          <p:cNvPr id="25" name="Content Placeholder 2"/>
          <p:cNvSpPr txBox="1">
            <a:spLocks/>
          </p:cNvSpPr>
          <p:nvPr/>
        </p:nvSpPr>
        <p:spPr>
          <a:xfrm>
            <a:off x="5144614" y="3409955"/>
            <a:ext cx="3535836" cy="2516987"/>
          </a:xfrm>
          <a:prstGeom prst="rect">
            <a:avLst/>
          </a:prstGeom>
        </p:spPr>
        <p:txBody>
          <a:bodyPr/>
          <a:lstStyle>
            <a:lvl1pPr marL="342900" indent="-342900" algn="l" defTabSz="457200" rtl="0" eaLnBrk="1" latinLnBrk="0" hangingPunct="1">
              <a:spcBef>
                <a:spcPct val="20000"/>
              </a:spcBef>
              <a:buClr>
                <a:schemeClr val="accent2"/>
              </a:buClr>
              <a:buFont typeface="Wingdings" charset="2"/>
              <a:buChar char="§"/>
              <a:defRPr sz="24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9ACA3C"/>
              </a:buClr>
            </a:pPr>
            <a:r>
              <a:rPr lang="en-GB" sz="1400" dirty="0" smtClean="0">
                <a:solidFill>
                  <a:srgbClr val="000000">
                    <a:lumMod val="65000"/>
                    <a:lumOff val="35000"/>
                  </a:srgbClr>
                </a:solidFill>
                <a:latin typeface="Arial"/>
              </a:rPr>
              <a:t>Planning budgeting and horizon scanning processes are variable around Europe</a:t>
            </a:r>
          </a:p>
          <a:p>
            <a:pPr>
              <a:buClr>
                <a:srgbClr val="9ACA3C"/>
              </a:buClr>
            </a:pPr>
            <a:r>
              <a:rPr lang="en-GB" sz="1400" dirty="0" smtClean="0">
                <a:solidFill>
                  <a:srgbClr val="000000">
                    <a:lumMod val="65000"/>
                    <a:lumOff val="35000"/>
                  </a:srgbClr>
                </a:solidFill>
                <a:latin typeface="Arial"/>
              </a:rPr>
              <a:t>Often budget impact of major innovations is uncertain before launch (and in the early post launch period)</a:t>
            </a:r>
          </a:p>
          <a:p>
            <a:pPr>
              <a:buClr>
                <a:srgbClr val="9ACA3C"/>
              </a:buClr>
            </a:pPr>
            <a:r>
              <a:rPr lang="en-GB" sz="1400" dirty="0" smtClean="0">
                <a:solidFill>
                  <a:srgbClr val="000000">
                    <a:lumMod val="65000"/>
                    <a:lumOff val="35000"/>
                  </a:srgbClr>
                </a:solidFill>
                <a:latin typeface="Arial"/>
              </a:rPr>
              <a:t>Lack of solution can lead to ‘payer panic’ and more aggressive pricing pressure since patients demand access?</a:t>
            </a:r>
          </a:p>
          <a:p>
            <a:pPr>
              <a:buClr>
                <a:srgbClr val="9ACA3C"/>
              </a:buClr>
            </a:pPr>
            <a:r>
              <a:rPr lang="en-GB" sz="1400" dirty="0" smtClean="0">
                <a:solidFill>
                  <a:srgbClr val="000000">
                    <a:lumMod val="65000"/>
                    <a:lumOff val="35000"/>
                  </a:srgbClr>
                </a:solidFill>
                <a:latin typeface="Arial"/>
              </a:rPr>
              <a:t>How to smooth market entry? </a:t>
            </a:r>
            <a:endParaRPr lang="en-GB" sz="1400" dirty="0">
              <a:solidFill>
                <a:srgbClr val="000000">
                  <a:lumMod val="65000"/>
                  <a:lumOff val="35000"/>
                </a:srgbClr>
              </a:solidFill>
              <a:latin typeface="Arial"/>
            </a:endParaRPr>
          </a:p>
        </p:txBody>
      </p:sp>
      <p:sp>
        <p:nvSpPr>
          <p:cNvPr id="26" name="Oval 25"/>
          <p:cNvSpPr/>
          <p:nvPr/>
        </p:nvSpPr>
        <p:spPr>
          <a:xfrm>
            <a:off x="1117502" y="4509120"/>
            <a:ext cx="3560597" cy="98480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FFFFFF"/>
                </a:solidFill>
                <a:latin typeface="Arial"/>
              </a:rPr>
              <a:t>Unlikely to get used!</a:t>
            </a:r>
            <a:endParaRPr lang="en-GB" sz="1400" dirty="0">
              <a:solidFill>
                <a:srgbClr val="FFFFFF"/>
              </a:solidFill>
              <a:latin typeface="Arial"/>
            </a:endParaRPr>
          </a:p>
        </p:txBody>
      </p:sp>
    </p:spTree>
    <p:extLst>
      <p:ext uri="{BB962C8B-B14F-4D97-AF65-F5344CB8AC3E}">
        <p14:creationId xmlns:p14="http://schemas.microsoft.com/office/powerpoint/2010/main" val="1334544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spcBef>
                <a:spcPts val="600"/>
              </a:spcBef>
              <a:spcAft>
                <a:spcPts val="600"/>
              </a:spcAft>
            </a:pPr>
            <a:r>
              <a:rPr lang="en-GB" sz="1600" dirty="0" smtClean="0"/>
              <a:t>Ensure all health spending is as smart as possible and focused on health outcomes</a:t>
            </a:r>
            <a:r>
              <a:rPr lang="en-GB" sz="1600" smtClean="0"/>
              <a:t>. </a:t>
            </a:r>
          </a:p>
          <a:p>
            <a:pPr>
              <a:spcBef>
                <a:spcPts val="600"/>
              </a:spcBef>
              <a:spcAft>
                <a:spcPts val="600"/>
              </a:spcAft>
            </a:pPr>
            <a:r>
              <a:rPr lang="en-GB" sz="1600" smtClean="0"/>
              <a:t>We </a:t>
            </a:r>
            <a:r>
              <a:rPr lang="en-GB" sz="1600" dirty="0" smtClean="0"/>
              <a:t>need better horizon scanning and a more integrated approach to the allocation of resources – and end to silo thinking!</a:t>
            </a:r>
          </a:p>
          <a:p>
            <a:pPr>
              <a:spcBef>
                <a:spcPts val="600"/>
              </a:spcBef>
              <a:spcAft>
                <a:spcPts val="600"/>
              </a:spcAft>
            </a:pPr>
            <a:r>
              <a:rPr lang="en-GB" sz="1600" dirty="0" smtClean="0"/>
              <a:t>Medicines should reflect value for money and we need to improve systems for understanding and measuring value</a:t>
            </a:r>
          </a:p>
          <a:p>
            <a:pPr>
              <a:spcBef>
                <a:spcPts val="600"/>
              </a:spcBef>
              <a:spcAft>
                <a:spcPts val="600"/>
              </a:spcAft>
            </a:pPr>
            <a:r>
              <a:rPr lang="en-GB" sz="1600" dirty="0" smtClean="0"/>
              <a:t>Invest in the right information infrastructure to help decision makers </a:t>
            </a:r>
          </a:p>
          <a:p>
            <a:pPr>
              <a:spcBef>
                <a:spcPts val="600"/>
              </a:spcBef>
              <a:spcAft>
                <a:spcPts val="600"/>
              </a:spcAft>
            </a:pPr>
            <a:r>
              <a:rPr lang="en-GB" sz="1600" dirty="0" smtClean="0"/>
              <a:t>Common sense evaluation for all major investment or policy initiatives aimed at improving efficiency</a:t>
            </a:r>
          </a:p>
          <a:p>
            <a:pPr>
              <a:spcBef>
                <a:spcPts val="600"/>
              </a:spcBef>
              <a:spcAft>
                <a:spcPts val="600"/>
              </a:spcAft>
            </a:pPr>
            <a:r>
              <a:rPr lang="en-GB" sz="1600" dirty="0" smtClean="0"/>
              <a:t>Rational use of technology – including medicines. This involves investment in innovation, use of older products where appropriate – and disinvestment of technology that are no longer required </a:t>
            </a:r>
          </a:p>
        </p:txBody>
      </p:sp>
      <p:sp>
        <p:nvSpPr>
          <p:cNvPr id="2" name="Title 1"/>
          <p:cNvSpPr>
            <a:spLocks noGrp="1"/>
          </p:cNvSpPr>
          <p:nvPr>
            <p:ph type="title"/>
          </p:nvPr>
        </p:nvSpPr>
        <p:spPr/>
        <p:txBody>
          <a:bodyPr/>
          <a:lstStyle/>
          <a:p>
            <a:r>
              <a:rPr lang="en-GB" dirty="0" smtClean="0"/>
              <a:t>Key Success factors for Financial Sustainability</a:t>
            </a:r>
            <a:endParaRPr lang="en-GB" dirty="0"/>
          </a:p>
        </p:txBody>
      </p:sp>
      <p:sp>
        <p:nvSpPr>
          <p:cNvPr id="4" name="Slide Number Placeholder 3"/>
          <p:cNvSpPr>
            <a:spLocks noGrp="1"/>
          </p:cNvSpPr>
          <p:nvPr>
            <p:ph type="sldNum" sz="quarter" idx="4294967295"/>
          </p:nvPr>
        </p:nvSpPr>
        <p:spPr>
          <a:xfrm>
            <a:off x="8568000" y="6514921"/>
            <a:ext cx="396488" cy="154439"/>
          </a:xfrm>
          <a:prstGeom prst="rect">
            <a:avLst/>
          </a:prstGeom>
        </p:spPr>
        <p:txBody>
          <a:bodyPr/>
          <a:lstStyle/>
          <a:p>
            <a:fld id="{F2B5B6FF-6742-42ED-922D-A405021672AA}" type="slidenum">
              <a:rPr lang="fr-BE" smtClean="0"/>
              <a:pPr/>
              <a:t>17</a:t>
            </a:fld>
            <a:endParaRPr lang="fr-BE" dirty="0"/>
          </a:p>
        </p:txBody>
      </p:sp>
      <p:sp>
        <p:nvSpPr>
          <p:cNvPr id="7" name="TextBox 6"/>
          <p:cNvSpPr txBox="1"/>
          <p:nvPr/>
        </p:nvSpPr>
        <p:spPr>
          <a:xfrm>
            <a:off x="0" y="5554052"/>
            <a:ext cx="9144000" cy="683260"/>
          </a:xfrm>
          <a:prstGeom prst="rect">
            <a:avLst/>
          </a:prstGeom>
          <a:solidFill>
            <a:schemeClr val="accent1"/>
          </a:solidFill>
        </p:spPr>
        <p:txBody>
          <a:bodyPr vert="horz" wrap="square" lIns="252476" tIns="76200" rIns="252476" bIns="76200" rtlCol="0" anchor="ctr" anchorCtr="0">
            <a:noAutofit/>
          </a:bodyPr>
          <a:lstStyle/>
          <a:p>
            <a:pPr>
              <a:lnSpc>
                <a:spcPct val="90000"/>
              </a:lnSpc>
              <a:spcBef>
                <a:spcPct val="0"/>
              </a:spcBef>
              <a:spcAft>
                <a:spcPct val="0"/>
              </a:spcAft>
            </a:pPr>
            <a:r>
              <a:rPr lang="en-US" b="1" dirty="0" smtClean="0">
                <a:solidFill>
                  <a:srgbClr val="FFFFFF"/>
                </a:solidFill>
                <a:latin typeface="Arial"/>
                <a:cs typeface="Arial"/>
              </a:rPr>
              <a:t>A more sophisticated approach to collaboration will enable better horizon scanning which can help access to innovation </a:t>
            </a:r>
            <a:r>
              <a:rPr lang="en-US" b="1" u="sng" dirty="0" smtClean="0">
                <a:solidFill>
                  <a:srgbClr val="FFFFFF"/>
                </a:solidFill>
                <a:latin typeface="Arial"/>
                <a:cs typeface="Arial"/>
              </a:rPr>
              <a:t>and</a:t>
            </a:r>
            <a:r>
              <a:rPr lang="en-US" b="1" dirty="0" smtClean="0">
                <a:solidFill>
                  <a:srgbClr val="FFFFFF"/>
                </a:solidFill>
                <a:latin typeface="Arial"/>
                <a:cs typeface="Arial"/>
              </a:rPr>
              <a:t> budget management</a:t>
            </a:r>
            <a:endParaRPr lang="en-US" b="1" dirty="0">
              <a:solidFill>
                <a:srgbClr val="FFFFFF"/>
              </a:solidFill>
              <a:latin typeface="Arial"/>
              <a:cs typeface="Arial"/>
            </a:endParaRPr>
          </a:p>
        </p:txBody>
      </p:sp>
    </p:spTree>
    <p:extLst>
      <p:ext uri="{BB962C8B-B14F-4D97-AF65-F5344CB8AC3E}">
        <p14:creationId xmlns:p14="http://schemas.microsoft.com/office/powerpoint/2010/main" val="130710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0400" y="3781800"/>
            <a:ext cx="3744416" cy="2118529"/>
          </a:xfrm>
          <a:prstGeom prst="rect">
            <a:avLst/>
          </a:prstGeom>
          <a:noFill/>
        </p:spPr>
        <p:txBody>
          <a:bodyPr wrap="square" lIns="0" tIns="0" rIns="0" bIns="0" rtlCol="0">
            <a:spAutoFit/>
          </a:bodyPr>
          <a:lstStyle/>
          <a:p>
            <a:pPr>
              <a:spcAft>
                <a:spcPts val="1417"/>
              </a:spcAft>
            </a:pPr>
            <a:r>
              <a:rPr lang="en-US" b="1" dirty="0" smtClean="0">
                <a:solidFill>
                  <a:srgbClr val="FFFFFF"/>
                </a:solidFill>
                <a:latin typeface="Arial" pitchFamily="34" charset="0"/>
                <a:cs typeface="Arial" pitchFamily="34" charset="0"/>
              </a:rPr>
              <a:t>EFPIA Brussels Office</a:t>
            </a:r>
          </a:p>
          <a:p>
            <a:r>
              <a:rPr lang="en-US" dirty="0" smtClean="0">
                <a:solidFill>
                  <a:srgbClr val="FFFFFF"/>
                </a:solidFill>
                <a:latin typeface="Arial" pitchFamily="34" charset="0"/>
                <a:cs typeface="Arial" pitchFamily="34" charset="0"/>
              </a:rPr>
              <a:t>Leopold Plaza Building</a:t>
            </a:r>
          </a:p>
          <a:p>
            <a:r>
              <a:rPr lang="en-US" dirty="0" smtClean="0">
                <a:solidFill>
                  <a:srgbClr val="FFFFFF"/>
                </a:solidFill>
                <a:latin typeface="Arial" pitchFamily="34" charset="0"/>
                <a:cs typeface="Arial" pitchFamily="34" charset="0"/>
              </a:rPr>
              <a:t>Rue du </a:t>
            </a:r>
            <a:r>
              <a:rPr lang="en-US" dirty="0" err="1" smtClean="0">
                <a:solidFill>
                  <a:srgbClr val="FFFFFF"/>
                </a:solidFill>
                <a:latin typeface="Arial" pitchFamily="34" charset="0"/>
                <a:cs typeface="Arial" pitchFamily="34" charset="0"/>
              </a:rPr>
              <a:t>Trône</a:t>
            </a:r>
            <a:r>
              <a:rPr lang="en-US" dirty="0" smtClean="0">
                <a:solidFill>
                  <a:srgbClr val="FFFFFF"/>
                </a:solidFill>
                <a:latin typeface="Arial" pitchFamily="34" charset="0"/>
                <a:cs typeface="Arial" pitchFamily="34" charset="0"/>
              </a:rPr>
              <a:t> 108</a:t>
            </a:r>
          </a:p>
          <a:p>
            <a:r>
              <a:rPr lang="en-US" dirty="0" smtClean="0">
                <a:solidFill>
                  <a:srgbClr val="FFFFFF"/>
                </a:solidFill>
                <a:latin typeface="Arial" pitchFamily="34" charset="0"/>
                <a:cs typeface="Arial" pitchFamily="34" charset="0"/>
              </a:rPr>
              <a:t>B-1050 Brussels - Belgium </a:t>
            </a:r>
          </a:p>
          <a:p>
            <a:r>
              <a:rPr lang="en-US" dirty="0" smtClean="0">
                <a:solidFill>
                  <a:srgbClr val="FFFFFF"/>
                </a:solidFill>
                <a:latin typeface="Arial" pitchFamily="34" charset="0"/>
                <a:cs typeface="Arial" pitchFamily="34" charset="0"/>
              </a:rPr>
              <a:t>Tel: +32 (0)2 626 25 55</a:t>
            </a:r>
          </a:p>
          <a:p>
            <a:endParaRPr lang="en-US" dirty="0" smtClean="0">
              <a:solidFill>
                <a:srgbClr val="FFFFFF"/>
              </a:solidFill>
              <a:latin typeface="Arial" pitchFamily="34" charset="0"/>
              <a:cs typeface="Arial" pitchFamily="34" charset="0"/>
            </a:endParaRPr>
          </a:p>
          <a:p>
            <a:r>
              <a:rPr lang="en-US" dirty="0" smtClean="0">
                <a:solidFill>
                  <a:srgbClr val="F5841F"/>
                </a:solidFill>
                <a:latin typeface="Arial" pitchFamily="34" charset="0"/>
                <a:cs typeface="Arial" pitchFamily="34" charset="0"/>
              </a:rPr>
              <a:t>www.efpia.eu</a:t>
            </a:r>
            <a:endParaRPr lang="en-US" dirty="0">
              <a:solidFill>
                <a:srgbClr val="F5841F"/>
              </a:solidFill>
              <a:latin typeface="Arial" pitchFamily="34" charset="0"/>
              <a:cs typeface="Arial" pitchFamily="34" charset="0"/>
            </a:endParaRPr>
          </a:p>
        </p:txBody>
      </p:sp>
    </p:spTree>
    <p:extLst>
      <p:ext uri="{BB962C8B-B14F-4D97-AF65-F5344CB8AC3E}">
        <p14:creationId xmlns:p14="http://schemas.microsoft.com/office/powerpoint/2010/main" val="2811766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53" y="540262"/>
            <a:ext cx="8534400" cy="615553"/>
          </a:xfrm>
        </p:spPr>
        <p:txBody>
          <a:bodyPr/>
          <a:lstStyle/>
          <a:p>
            <a:r>
              <a:rPr lang="en-GB" dirty="0" smtClean="0"/>
              <a:t>Policy debate on health in recent years has been dominated by cost containment</a:t>
            </a:r>
            <a:endParaRPr lang="en-GB" dirty="0"/>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Health &amp; Growth</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2B5B6FF-6742-42ED-922D-A405021672AA}" type="slidenum">
              <a:rPr lang="fr-BE" smtClean="0"/>
              <a:pPr/>
              <a:t>2</a:t>
            </a:fld>
            <a:endParaRPr lang="fr-BE" dirty="0"/>
          </a:p>
        </p:txBody>
      </p:sp>
      <p:graphicFrame>
        <p:nvGraphicFramePr>
          <p:cNvPr id="5" name="Chart 4"/>
          <p:cNvGraphicFramePr>
            <a:graphicFrameLocks noGrp="1"/>
          </p:cNvGraphicFramePr>
          <p:nvPr/>
        </p:nvGraphicFramePr>
        <p:xfrm>
          <a:off x="538628" y="1085406"/>
          <a:ext cx="8281522" cy="5342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2798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challenge - to regain growth in Europe </a:t>
            </a:r>
            <a:endParaRPr lang="en-GB" dirty="0"/>
          </a:p>
        </p:txBody>
      </p:sp>
      <p:graphicFrame>
        <p:nvGraphicFramePr>
          <p:cNvPr id="45" name="Diagram 44"/>
          <p:cNvGraphicFramePr/>
          <p:nvPr>
            <p:extLst>
              <p:ext uri="{D42A27DB-BD31-4B8C-83A1-F6EECF244321}">
                <p14:modId xmlns:p14="http://schemas.microsoft.com/office/powerpoint/2010/main" val="1577591407"/>
              </p:ext>
            </p:extLst>
          </p:nvPr>
        </p:nvGraphicFramePr>
        <p:xfrm>
          <a:off x="-161486" y="1788717"/>
          <a:ext cx="4802468" cy="342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6" name="Diagram 45"/>
          <p:cNvGraphicFramePr/>
          <p:nvPr>
            <p:extLst>
              <p:ext uri="{D42A27DB-BD31-4B8C-83A1-F6EECF244321}">
                <p14:modId xmlns:p14="http://schemas.microsoft.com/office/powerpoint/2010/main" val="3465993558"/>
              </p:ext>
            </p:extLst>
          </p:nvPr>
        </p:nvGraphicFramePr>
        <p:xfrm>
          <a:off x="4640982" y="1788717"/>
          <a:ext cx="4802468" cy="3422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7" name="Isosceles Triangle 46"/>
          <p:cNvSpPr/>
          <p:nvPr/>
        </p:nvSpPr>
        <p:spPr>
          <a:xfrm rot="5400000">
            <a:off x="3127614" y="3531464"/>
            <a:ext cx="3026734" cy="332365"/>
          </a:xfrm>
          <a:prstGeom prst="triangl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ndParaRPr>
          </a:p>
        </p:txBody>
      </p:sp>
      <p:sp>
        <p:nvSpPr>
          <p:cNvPr id="48" name="TextBox 47"/>
          <p:cNvSpPr txBox="1"/>
          <p:nvPr/>
        </p:nvSpPr>
        <p:spPr>
          <a:xfrm>
            <a:off x="540000" y="5697689"/>
            <a:ext cx="3590601" cy="369332"/>
          </a:xfrm>
          <a:prstGeom prst="rect">
            <a:avLst/>
          </a:prstGeom>
          <a:noFill/>
        </p:spPr>
        <p:txBody>
          <a:bodyPr wrap="square" rtlCol="0">
            <a:spAutoFit/>
          </a:bodyPr>
          <a:lstStyle/>
          <a:p>
            <a:pPr algn="ctr"/>
            <a:r>
              <a:rPr lang="en-GB" b="1" dirty="0" smtClean="0">
                <a:solidFill>
                  <a:srgbClr val="000000"/>
                </a:solidFill>
                <a:latin typeface="Arial"/>
              </a:rPr>
              <a:t>Current vicious circle </a:t>
            </a:r>
            <a:endParaRPr lang="en-GB" b="1" dirty="0">
              <a:solidFill>
                <a:srgbClr val="000000"/>
              </a:solidFill>
              <a:latin typeface="Arial"/>
            </a:endParaRPr>
          </a:p>
        </p:txBody>
      </p:sp>
      <p:sp>
        <p:nvSpPr>
          <p:cNvPr id="49" name="TextBox 48"/>
          <p:cNvSpPr txBox="1"/>
          <p:nvPr/>
        </p:nvSpPr>
        <p:spPr>
          <a:xfrm>
            <a:off x="5192861" y="5697689"/>
            <a:ext cx="3590601" cy="369332"/>
          </a:xfrm>
          <a:prstGeom prst="rect">
            <a:avLst/>
          </a:prstGeom>
          <a:noFill/>
        </p:spPr>
        <p:txBody>
          <a:bodyPr wrap="square" rtlCol="0">
            <a:spAutoFit/>
          </a:bodyPr>
          <a:lstStyle/>
          <a:p>
            <a:pPr algn="ctr"/>
            <a:r>
              <a:rPr lang="en-GB" b="1" dirty="0" smtClean="0">
                <a:solidFill>
                  <a:srgbClr val="000000"/>
                </a:solidFill>
                <a:latin typeface="Arial"/>
              </a:rPr>
              <a:t>Potential virtuous circle </a:t>
            </a:r>
            <a:endParaRPr lang="en-GB" b="1" dirty="0">
              <a:solidFill>
                <a:srgbClr val="000000"/>
              </a:solidFill>
              <a:latin typeface="Arial"/>
            </a:endParaRPr>
          </a:p>
        </p:txBody>
      </p:sp>
      <p:sp>
        <p:nvSpPr>
          <p:cNvPr id="50" name="Footer Placeholder 2"/>
          <p:cNvSpPr>
            <a:spLocks noGrp="1"/>
          </p:cNvSpPr>
          <p:nvPr>
            <p:ph type="ftr" sz="quarter" idx="11"/>
          </p:nvPr>
        </p:nvSpPr>
        <p:spPr>
          <a:xfrm>
            <a:off x="5616000" y="6534000"/>
            <a:ext cx="2808312" cy="144016"/>
          </a:xfrm>
        </p:spPr>
        <p:txBody>
          <a:bodyPr/>
          <a:lstStyle/>
          <a:p>
            <a:r>
              <a:rPr lang="fr-BE" dirty="0" smtClean="0">
                <a:solidFill>
                  <a:srgbClr val="000000">
                    <a:tint val="75000"/>
                  </a:srgbClr>
                </a:solidFill>
              </a:rPr>
              <a:t>Health and growth</a:t>
            </a:r>
            <a:endParaRPr lang="fr-BE" dirty="0">
              <a:solidFill>
                <a:srgbClr val="000000">
                  <a:tint val="75000"/>
                </a:srgbClr>
              </a:solidFill>
            </a:endParaRPr>
          </a:p>
        </p:txBody>
      </p:sp>
    </p:spTree>
    <p:extLst>
      <p:ext uri="{BB962C8B-B14F-4D97-AF65-F5344CB8AC3E}">
        <p14:creationId xmlns:p14="http://schemas.microsoft.com/office/powerpoint/2010/main" val="2946564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7"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525463"/>
            <a:ext cx="8534400" cy="615553"/>
          </a:xfrm>
        </p:spPr>
        <p:txBody>
          <a:bodyPr/>
          <a:lstStyle/>
          <a:p>
            <a:r>
              <a:rPr lang="en-GB" dirty="0" smtClean="0"/>
              <a:t>Integrating policy thinking on these three elements could result in win-wins</a:t>
            </a:r>
            <a:endParaRPr lang="en-GB" dirty="0"/>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Health &amp; Growth</a:t>
            </a: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F2B5B6FF-6742-42ED-922D-A405021672AA}" type="slidenum">
              <a:rPr lang="fr-BE" smtClean="0"/>
              <a:pPr/>
              <a:t>4</a:t>
            </a:fld>
            <a:endParaRPr lang="fr-BE" dirty="0"/>
          </a:p>
        </p:txBody>
      </p:sp>
      <p:sp>
        <p:nvSpPr>
          <p:cNvPr id="5" name="Rectangle 4"/>
          <p:cNvSpPr>
            <a:spLocks/>
          </p:cNvSpPr>
          <p:nvPr/>
        </p:nvSpPr>
        <p:spPr>
          <a:xfrm>
            <a:off x="575556" y="1772816"/>
            <a:ext cx="7920880" cy="4282915"/>
          </a:xfrm>
          <a:prstGeom prst="rect">
            <a:avLst/>
          </a:prstGeom>
          <a:solidFill>
            <a:srgbClr val="EFEEEC">
              <a:alpha val="71000"/>
            </a:srgbClr>
          </a:solidFill>
        </p:spPr>
        <p:txBody>
          <a:bodyPr wrap="square" lIns="36000" tIns="36000" rIns="36000" bIns="36000" anchor="ctr" anchorCtr="0">
            <a:noAutofit/>
          </a:bodyPr>
          <a:lstStyle/>
          <a:p>
            <a:pPr marL="1447800" indent="-90488">
              <a:lnSpc>
                <a:spcPct val="90000"/>
              </a:lnSpc>
              <a:spcBef>
                <a:spcPts val="600"/>
              </a:spcBef>
              <a:buClr>
                <a:srgbClr val="9B1717"/>
              </a:buClr>
              <a:buFont typeface="Arial" pitchFamily="34" charset="0"/>
              <a:buChar char="•"/>
            </a:pPr>
            <a:endParaRPr lang="en-US" sz="1000" kern="0" dirty="0">
              <a:solidFill>
                <a:srgbClr val="000000"/>
              </a:solidFill>
              <a:latin typeface="Arial"/>
            </a:endParaRPr>
          </a:p>
        </p:txBody>
      </p:sp>
      <p:grpSp>
        <p:nvGrpSpPr>
          <p:cNvPr id="7" name="Group 6"/>
          <p:cNvGrpSpPr>
            <a:grpSpLocks noChangeAspect="1"/>
          </p:cNvGrpSpPr>
          <p:nvPr/>
        </p:nvGrpSpPr>
        <p:grpSpPr>
          <a:xfrm>
            <a:off x="2357754" y="1880828"/>
            <a:ext cx="4356484" cy="4178873"/>
            <a:chOff x="5349818" y="2778666"/>
            <a:chExt cx="3152527" cy="3024000"/>
          </a:xfrm>
        </p:grpSpPr>
        <p:grpSp>
          <p:nvGrpSpPr>
            <p:cNvPr id="8" name="Group 7"/>
            <p:cNvGrpSpPr/>
            <p:nvPr>
              <p:custDataLst>
                <p:tags r:id="rId1"/>
              </p:custDataLst>
            </p:nvPr>
          </p:nvGrpSpPr>
          <p:grpSpPr bwMode="gray">
            <a:xfrm>
              <a:off x="5351333" y="2778666"/>
              <a:ext cx="3151012" cy="3024000"/>
              <a:chOff x="-2362774" y="2097088"/>
              <a:chExt cx="2487882" cy="2387598"/>
            </a:xfrm>
          </p:grpSpPr>
          <p:sp>
            <p:nvSpPr>
              <p:cNvPr id="19" name="Freeform 7"/>
              <p:cNvSpPr>
                <a:spLocks/>
              </p:cNvSpPr>
              <p:nvPr/>
            </p:nvSpPr>
            <p:spPr bwMode="gray">
              <a:xfrm>
                <a:off x="-1995780" y="2097088"/>
                <a:ext cx="1751759" cy="1752826"/>
              </a:xfrm>
              <a:custGeom>
                <a:avLst/>
                <a:gdLst/>
                <a:ahLst/>
                <a:cxnLst>
                  <a:cxn ang="0">
                    <a:pos x="2745" y="1518"/>
                  </a:cxn>
                  <a:cxn ang="0">
                    <a:pos x="2709" y="1721"/>
                  </a:cxn>
                  <a:cxn ang="0">
                    <a:pos x="2644" y="1913"/>
                  </a:cxn>
                  <a:cxn ang="0">
                    <a:pos x="2554" y="2091"/>
                  </a:cxn>
                  <a:cxn ang="0">
                    <a:pos x="2438" y="2253"/>
                  </a:cxn>
                  <a:cxn ang="0">
                    <a:pos x="2301" y="2396"/>
                  </a:cxn>
                  <a:cxn ang="0">
                    <a:pos x="2145" y="2519"/>
                  </a:cxn>
                  <a:cxn ang="0">
                    <a:pos x="1972" y="2619"/>
                  </a:cxn>
                  <a:cxn ang="0">
                    <a:pos x="1786" y="2692"/>
                  </a:cxn>
                  <a:cxn ang="0">
                    <a:pos x="1586" y="2739"/>
                  </a:cxn>
                  <a:cxn ang="0">
                    <a:pos x="1377" y="2754"/>
                  </a:cxn>
                  <a:cxn ang="0">
                    <a:pos x="1166" y="2739"/>
                  </a:cxn>
                  <a:cxn ang="0">
                    <a:pos x="966" y="2692"/>
                  </a:cxn>
                  <a:cxn ang="0">
                    <a:pos x="780" y="2619"/>
                  </a:cxn>
                  <a:cxn ang="0">
                    <a:pos x="607" y="2519"/>
                  </a:cxn>
                  <a:cxn ang="0">
                    <a:pos x="451" y="2396"/>
                  </a:cxn>
                  <a:cxn ang="0">
                    <a:pos x="314" y="2253"/>
                  </a:cxn>
                  <a:cxn ang="0">
                    <a:pos x="200" y="2091"/>
                  </a:cxn>
                  <a:cxn ang="0">
                    <a:pos x="108" y="1913"/>
                  </a:cxn>
                  <a:cxn ang="0">
                    <a:pos x="43" y="1721"/>
                  </a:cxn>
                  <a:cxn ang="0">
                    <a:pos x="7" y="1518"/>
                  </a:cxn>
                  <a:cxn ang="0">
                    <a:pos x="1" y="1307"/>
                  </a:cxn>
                  <a:cxn ang="0">
                    <a:pos x="28" y="1100"/>
                  </a:cxn>
                  <a:cxn ang="0">
                    <a:pos x="84" y="904"/>
                  </a:cxn>
                  <a:cxn ang="0">
                    <a:pos x="167" y="721"/>
                  </a:cxn>
                  <a:cxn ang="0">
                    <a:pos x="273" y="554"/>
                  </a:cxn>
                  <a:cxn ang="0">
                    <a:pos x="403" y="404"/>
                  </a:cxn>
                  <a:cxn ang="0">
                    <a:pos x="553" y="274"/>
                  </a:cxn>
                  <a:cxn ang="0">
                    <a:pos x="720" y="167"/>
                  </a:cxn>
                  <a:cxn ang="0">
                    <a:pos x="903" y="85"/>
                  </a:cxn>
                  <a:cxn ang="0">
                    <a:pos x="1099" y="29"/>
                  </a:cxn>
                  <a:cxn ang="0">
                    <a:pos x="1306" y="2"/>
                  </a:cxn>
                  <a:cxn ang="0">
                    <a:pos x="1517" y="8"/>
                  </a:cxn>
                  <a:cxn ang="0">
                    <a:pos x="1720" y="44"/>
                  </a:cxn>
                  <a:cxn ang="0">
                    <a:pos x="1912" y="109"/>
                  </a:cxn>
                  <a:cxn ang="0">
                    <a:pos x="2089" y="200"/>
                  </a:cxn>
                  <a:cxn ang="0">
                    <a:pos x="2252" y="315"/>
                  </a:cxn>
                  <a:cxn ang="0">
                    <a:pos x="2394" y="452"/>
                  </a:cxn>
                  <a:cxn ang="0">
                    <a:pos x="2518" y="608"/>
                  </a:cxn>
                  <a:cxn ang="0">
                    <a:pos x="2617" y="781"/>
                  </a:cxn>
                  <a:cxn ang="0">
                    <a:pos x="2691" y="967"/>
                  </a:cxn>
                  <a:cxn ang="0">
                    <a:pos x="2736" y="1167"/>
                  </a:cxn>
                  <a:cxn ang="0">
                    <a:pos x="2752" y="1378"/>
                  </a:cxn>
                </a:cxnLst>
                <a:rect l="0" t="0" r="r" b="b"/>
                <a:pathLst>
                  <a:path w="2752" h="2754">
                    <a:moveTo>
                      <a:pt x="2752" y="1378"/>
                    </a:moveTo>
                    <a:lnTo>
                      <a:pt x="2751" y="1449"/>
                    </a:lnTo>
                    <a:lnTo>
                      <a:pt x="2745" y="1518"/>
                    </a:lnTo>
                    <a:lnTo>
                      <a:pt x="2736" y="1587"/>
                    </a:lnTo>
                    <a:lnTo>
                      <a:pt x="2724" y="1655"/>
                    </a:lnTo>
                    <a:lnTo>
                      <a:pt x="2709" y="1721"/>
                    </a:lnTo>
                    <a:lnTo>
                      <a:pt x="2691" y="1787"/>
                    </a:lnTo>
                    <a:lnTo>
                      <a:pt x="2668" y="1850"/>
                    </a:lnTo>
                    <a:lnTo>
                      <a:pt x="2644" y="1913"/>
                    </a:lnTo>
                    <a:lnTo>
                      <a:pt x="2617" y="1975"/>
                    </a:lnTo>
                    <a:lnTo>
                      <a:pt x="2587" y="2034"/>
                    </a:lnTo>
                    <a:lnTo>
                      <a:pt x="2554" y="2091"/>
                    </a:lnTo>
                    <a:lnTo>
                      <a:pt x="2518" y="2147"/>
                    </a:lnTo>
                    <a:lnTo>
                      <a:pt x="2479" y="2201"/>
                    </a:lnTo>
                    <a:lnTo>
                      <a:pt x="2438" y="2253"/>
                    </a:lnTo>
                    <a:lnTo>
                      <a:pt x="2394" y="2303"/>
                    </a:lnTo>
                    <a:lnTo>
                      <a:pt x="2349" y="2351"/>
                    </a:lnTo>
                    <a:lnTo>
                      <a:pt x="2301" y="2396"/>
                    </a:lnTo>
                    <a:lnTo>
                      <a:pt x="2252" y="2440"/>
                    </a:lnTo>
                    <a:lnTo>
                      <a:pt x="2199" y="2480"/>
                    </a:lnTo>
                    <a:lnTo>
                      <a:pt x="2145" y="2519"/>
                    </a:lnTo>
                    <a:lnTo>
                      <a:pt x="2089" y="2556"/>
                    </a:lnTo>
                    <a:lnTo>
                      <a:pt x="2032" y="2589"/>
                    </a:lnTo>
                    <a:lnTo>
                      <a:pt x="1972" y="2619"/>
                    </a:lnTo>
                    <a:lnTo>
                      <a:pt x="1912" y="2646"/>
                    </a:lnTo>
                    <a:lnTo>
                      <a:pt x="1849" y="2671"/>
                    </a:lnTo>
                    <a:lnTo>
                      <a:pt x="1786" y="2692"/>
                    </a:lnTo>
                    <a:lnTo>
                      <a:pt x="1720" y="2710"/>
                    </a:lnTo>
                    <a:lnTo>
                      <a:pt x="1653" y="2726"/>
                    </a:lnTo>
                    <a:lnTo>
                      <a:pt x="1586" y="2739"/>
                    </a:lnTo>
                    <a:lnTo>
                      <a:pt x="1517" y="2747"/>
                    </a:lnTo>
                    <a:lnTo>
                      <a:pt x="1447" y="2753"/>
                    </a:lnTo>
                    <a:lnTo>
                      <a:pt x="1377" y="2754"/>
                    </a:lnTo>
                    <a:lnTo>
                      <a:pt x="1306" y="2753"/>
                    </a:lnTo>
                    <a:lnTo>
                      <a:pt x="1236" y="2747"/>
                    </a:lnTo>
                    <a:lnTo>
                      <a:pt x="1166" y="2739"/>
                    </a:lnTo>
                    <a:lnTo>
                      <a:pt x="1099" y="2726"/>
                    </a:lnTo>
                    <a:lnTo>
                      <a:pt x="1033" y="2710"/>
                    </a:lnTo>
                    <a:lnTo>
                      <a:pt x="966" y="2692"/>
                    </a:lnTo>
                    <a:lnTo>
                      <a:pt x="903" y="2671"/>
                    </a:lnTo>
                    <a:lnTo>
                      <a:pt x="840" y="2646"/>
                    </a:lnTo>
                    <a:lnTo>
                      <a:pt x="780" y="2619"/>
                    </a:lnTo>
                    <a:lnTo>
                      <a:pt x="720" y="2589"/>
                    </a:lnTo>
                    <a:lnTo>
                      <a:pt x="663" y="2556"/>
                    </a:lnTo>
                    <a:lnTo>
                      <a:pt x="607" y="2519"/>
                    </a:lnTo>
                    <a:lnTo>
                      <a:pt x="553" y="2480"/>
                    </a:lnTo>
                    <a:lnTo>
                      <a:pt x="500" y="2440"/>
                    </a:lnTo>
                    <a:lnTo>
                      <a:pt x="451" y="2396"/>
                    </a:lnTo>
                    <a:lnTo>
                      <a:pt x="403" y="2351"/>
                    </a:lnTo>
                    <a:lnTo>
                      <a:pt x="358" y="2303"/>
                    </a:lnTo>
                    <a:lnTo>
                      <a:pt x="314" y="2253"/>
                    </a:lnTo>
                    <a:lnTo>
                      <a:pt x="273" y="2201"/>
                    </a:lnTo>
                    <a:lnTo>
                      <a:pt x="236" y="2147"/>
                    </a:lnTo>
                    <a:lnTo>
                      <a:pt x="200" y="2091"/>
                    </a:lnTo>
                    <a:lnTo>
                      <a:pt x="167" y="2034"/>
                    </a:lnTo>
                    <a:lnTo>
                      <a:pt x="135" y="1975"/>
                    </a:lnTo>
                    <a:lnTo>
                      <a:pt x="108" y="1913"/>
                    </a:lnTo>
                    <a:lnTo>
                      <a:pt x="84" y="1850"/>
                    </a:lnTo>
                    <a:lnTo>
                      <a:pt x="61" y="1787"/>
                    </a:lnTo>
                    <a:lnTo>
                      <a:pt x="43" y="1721"/>
                    </a:lnTo>
                    <a:lnTo>
                      <a:pt x="28" y="1655"/>
                    </a:lnTo>
                    <a:lnTo>
                      <a:pt x="16" y="1587"/>
                    </a:lnTo>
                    <a:lnTo>
                      <a:pt x="7" y="1518"/>
                    </a:lnTo>
                    <a:lnTo>
                      <a:pt x="1" y="1449"/>
                    </a:lnTo>
                    <a:lnTo>
                      <a:pt x="0" y="1378"/>
                    </a:lnTo>
                    <a:lnTo>
                      <a:pt x="1" y="1307"/>
                    </a:lnTo>
                    <a:lnTo>
                      <a:pt x="7" y="1237"/>
                    </a:lnTo>
                    <a:lnTo>
                      <a:pt x="16" y="1167"/>
                    </a:lnTo>
                    <a:lnTo>
                      <a:pt x="28" y="1100"/>
                    </a:lnTo>
                    <a:lnTo>
                      <a:pt x="43" y="1034"/>
                    </a:lnTo>
                    <a:lnTo>
                      <a:pt x="61" y="967"/>
                    </a:lnTo>
                    <a:lnTo>
                      <a:pt x="84" y="904"/>
                    </a:lnTo>
                    <a:lnTo>
                      <a:pt x="108" y="841"/>
                    </a:lnTo>
                    <a:lnTo>
                      <a:pt x="135" y="781"/>
                    </a:lnTo>
                    <a:lnTo>
                      <a:pt x="167" y="721"/>
                    </a:lnTo>
                    <a:lnTo>
                      <a:pt x="200" y="664"/>
                    </a:lnTo>
                    <a:lnTo>
                      <a:pt x="236" y="608"/>
                    </a:lnTo>
                    <a:lnTo>
                      <a:pt x="273" y="554"/>
                    </a:lnTo>
                    <a:lnTo>
                      <a:pt x="314" y="501"/>
                    </a:lnTo>
                    <a:lnTo>
                      <a:pt x="358" y="452"/>
                    </a:lnTo>
                    <a:lnTo>
                      <a:pt x="403" y="404"/>
                    </a:lnTo>
                    <a:lnTo>
                      <a:pt x="451" y="358"/>
                    </a:lnTo>
                    <a:lnTo>
                      <a:pt x="500" y="315"/>
                    </a:lnTo>
                    <a:lnTo>
                      <a:pt x="553" y="274"/>
                    </a:lnTo>
                    <a:lnTo>
                      <a:pt x="607" y="237"/>
                    </a:lnTo>
                    <a:lnTo>
                      <a:pt x="663" y="200"/>
                    </a:lnTo>
                    <a:lnTo>
                      <a:pt x="720" y="167"/>
                    </a:lnTo>
                    <a:lnTo>
                      <a:pt x="780" y="137"/>
                    </a:lnTo>
                    <a:lnTo>
                      <a:pt x="840" y="109"/>
                    </a:lnTo>
                    <a:lnTo>
                      <a:pt x="903" y="85"/>
                    </a:lnTo>
                    <a:lnTo>
                      <a:pt x="966" y="62"/>
                    </a:lnTo>
                    <a:lnTo>
                      <a:pt x="1033" y="44"/>
                    </a:lnTo>
                    <a:lnTo>
                      <a:pt x="1099" y="29"/>
                    </a:lnTo>
                    <a:lnTo>
                      <a:pt x="1166" y="17"/>
                    </a:lnTo>
                    <a:lnTo>
                      <a:pt x="1236" y="8"/>
                    </a:lnTo>
                    <a:lnTo>
                      <a:pt x="1306" y="2"/>
                    </a:lnTo>
                    <a:lnTo>
                      <a:pt x="1377" y="0"/>
                    </a:lnTo>
                    <a:lnTo>
                      <a:pt x="1447" y="2"/>
                    </a:lnTo>
                    <a:lnTo>
                      <a:pt x="1517" y="8"/>
                    </a:lnTo>
                    <a:lnTo>
                      <a:pt x="1586" y="17"/>
                    </a:lnTo>
                    <a:lnTo>
                      <a:pt x="1653" y="29"/>
                    </a:lnTo>
                    <a:lnTo>
                      <a:pt x="1720" y="44"/>
                    </a:lnTo>
                    <a:lnTo>
                      <a:pt x="1786" y="62"/>
                    </a:lnTo>
                    <a:lnTo>
                      <a:pt x="1849" y="85"/>
                    </a:lnTo>
                    <a:lnTo>
                      <a:pt x="1912" y="109"/>
                    </a:lnTo>
                    <a:lnTo>
                      <a:pt x="1972" y="137"/>
                    </a:lnTo>
                    <a:lnTo>
                      <a:pt x="2032" y="167"/>
                    </a:lnTo>
                    <a:lnTo>
                      <a:pt x="2089" y="200"/>
                    </a:lnTo>
                    <a:lnTo>
                      <a:pt x="2145" y="237"/>
                    </a:lnTo>
                    <a:lnTo>
                      <a:pt x="2199" y="274"/>
                    </a:lnTo>
                    <a:lnTo>
                      <a:pt x="2252" y="315"/>
                    </a:lnTo>
                    <a:lnTo>
                      <a:pt x="2301" y="358"/>
                    </a:lnTo>
                    <a:lnTo>
                      <a:pt x="2349" y="404"/>
                    </a:lnTo>
                    <a:lnTo>
                      <a:pt x="2394" y="452"/>
                    </a:lnTo>
                    <a:lnTo>
                      <a:pt x="2438" y="501"/>
                    </a:lnTo>
                    <a:lnTo>
                      <a:pt x="2479" y="554"/>
                    </a:lnTo>
                    <a:lnTo>
                      <a:pt x="2518" y="608"/>
                    </a:lnTo>
                    <a:lnTo>
                      <a:pt x="2554" y="664"/>
                    </a:lnTo>
                    <a:lnTo>
                      <a:pt x="2587" y="721"/>
                    </a:lnTo>
                    <a:lnTo>
                      <a:pt x="2617" y="781"/>
                    </a:lnTo>
                    <a:lnTo>
                      <a:pt x="2644" y="841"/>
                    </a:lnTo>
                    <a:lnTo>
                      <a:pt x="2668" y="904"/>
                    </a:lnTo>
                    <a:lnTo>
                      <a:pt x="2691" y="967"/>
                    </a:lnTo>
                    <a:lnTo>
                      <a:pt x="2709" y="1034"/>
                    </a:lnTo>
                    <a:lnTo>
                      <a:pt x="2724" y="1100"/>
                    </a:lnTo>
                    <a:lnTo>
                      <a:pt x="2736" y="1167"/>
                    </a:lnTo>
                    <a:lnTo>
                      <a:pt x="2745" y="1237"/>
                    </a:lnTo>
                    <a:lnTo>
                      <a:pt x="2751" y="1307"/>
                    </a:lnTo>
                    <a:lnTo>
                      <a:pt x="2752" y="1378"/>
                    </a:lnTo>
                  </a:path>
                </a:pathLst>
              </a:custGeom>
              <a:solidFill>
                <a:schemeClr val="bg1">
                  <a:lumMod val="65000"/>
                </a:schemeClr>
              </a:solidFill>
              <a:ln w="6350" cap="flat" cmpd="sng">
                <a:noFill/>
                <a:prstDash val="solid"/>
                <a:miter lim="800000"/>
                <a:headEnd/>
                <a:tailEnd/>
              </a:ln>
              <a:effectLst/>
            </p:spPr>
            <p:txBody>
              <a:bodyPr>
                <a:noAutofit/>
              </a:bodyPr>
              <a:lstStyle/>
              <a:p>
                <a:endParaRPr lang="en-US" sz="1200" dirty="0">
                  <a:solidFill>
                    <a:srgbClr val="000000"/>
                  </a:solidFill>
                  <a:latin typeface="Arial"/>
                </a:endParaRPr>
              </a:p>
            </p:txBody>
          </p:sp>
          <p:sp>
            <p:nvSpPr>
              <p:cNvPr id="20" name="Freeform 8"/>
              <p:cNvSpPr>
                <a:spLocks/>
              </p:cNvSpPr>
              <p:nvPr/>
            </p:nvSpPr>
            <p:spPr bwMode="gray">
              <a:xfrm>
                <a:off x="-1626651" y="2731861"/>
                <a:ext cx="1751759" cy="1752825"/>
              </a:xfrm>
              <a:custGeom>
                <a:avLst/>
                <a:gdLst/>
                <a:ahLst/>
                <a:cxnLst>
                  <a:cxn ang="0">
                    <a:pos x="7" y="1237"/>
                  </a:cxn>
                  <a:cxn ang="0">
                    <a:pos x="43" y="1032"/>
                  </a:cxn>
                  <a:cxn ang="0">
                    <a:pos x="108" y="841"/>
                  </a:cxn>
                  <a:cxn ang="0">
                    <a:pos x="200" y="664"/>
                  </a:cxn>
                  <a:cxn ang="0">
                    <a:pos x="314" y="501"/>
                  </a:cxn>
                  <a:cxn ang="0">
                    <a:pos x="451" y="358"/>
                  </a:cxn>
                  <a:cxn ang="0">
                    <a:pos x="607" y="235"/>
                  </a:cxn>
                  <a:cxn ang="0">
                    <a:pos x="780" y="136"/>
                  </a:cxn>
                  <a:cxn ang="0">
                    <a:pos x="966" y="62"/>
                  </a:cxn>
                  <a:cxn ang="0">
                    <a:pos x="1166" y="15"/>
                  </a:cxn>
                  <a:cxn ang="0">
                    <a:pos x="1375" y="0"/>
                  </a:cxn>
                  <a:cxn ang="0">
                    <a:pos x="1586" y="15"/>
                  </a:cxn>
                  <a:cxn ang="0">
                    <a:pos x="1785" y="62"/>
                  </a:cxn>
                  <a:cxn ang="0">
                    <a:pos x="1972" y="136"/>
                  </a:cxn>
                  <a:cxn ang="0">
                    <a:pos x="2145" y="235"/>
                  </a:cxn>
                  <a:cxn ang="0">
                    <a:pos x="2301" y="358"/>
                  </a:cxn>
                  <a:cxn ang="0">
                    <a:pos x="2438" y="501"/>
                  </a:cxn>
                  <a:cxn ang="0">
                    <a:pos x="2552" y="664"/>
                  </a:cxn>
                  <a:cxn ang="0">
                    <a:pos x="2644" y="841"/>
                  </a:cxn>
                  <a:cxn ang="0">
                    <a:pos x="2708" y="1032"/>
                  </a:cxn>
                  <a:cxn ang="0">
                    <a:pos x="2744" y="1237"/>
                  </a:cxn>
                  <a:cxn ang="0">
                    <a:pos x="2750" y="1447"/>
                  </a:cxn>
                  <a:cxn ang="0">
                    <a:pos x="2723" y="1655"/>
                  </a:cxn>
                  <a:cxn ang="0">
                    <a:pos x="2668" y="1850"/>
                  </a:cxn>
                  <a:cxn ang="0">
                    <a:pos x="2585" y="2034"/>
                  </a:cxn>
                  <a:cxn ang="0">
                    <a:pos x="2478" y="2201"/>
                  </a:cxn>
                  <a:cxn ang="0">
                    <a:pos x="2349" y="2351"/>
                  </a:cxn>
                  <a:cxn ang="0">
                    <a:pos x="2199" y="2480"/>
                  </a:cxn>
                  <a:cxn ang="0">
                    <a:pos x="2032" y="2587"/>
                  </a:cxn>
                  <a:cxn ang="0">
                    <a:pos x="1849" y="2670"/>
                  </a:cxn>
                  <a:cxn ang="0">
                    <a:pos x="1653" y="2725"/>
                  </a:cxn>
                  <a:cxn ang="0">
                    <a:pos x="1447" y="2752"/>
                  </a:cxn>
                  <a:cxn ang="0">
                    <a:pos x="1235" y="2746"/>
                  </a:cxn>
                  <a:cxn ang="0">
                    <a:pos x="1032" y="2710"/>
                  </a:cxn>
                  <a:cxn ang="0">
                    <a:pos x="840" y="2646"/>
                  </a:cxn>
                  <a:cxn ang="0">
                    <a:pos x="663" y="2554"/>
                  </a:cxn>
                  <a:cxn ang="0">
                    <a:pos x="500" y="2440"/>
                  </a:cxn>
                  <a:cxn ang="0">
                    <a:pos x="357" y="2303"/>
                  </a:cxn>
                  <a:cxn ang="0">
                    <a:pos x="234" y="2146"/>
                  </a:cxn>
                  <a:cxn ang="0">
                    <a:pos x="135" y="1973"/>
                  </a:cxn>
                  <a:cxn ang="0">
                    <a:pos x="61" y="1785"/>
                  </a:cxn>
                  <a:cxn ang="0">
                    <a:pos x="16" y="1587"/>
                  </a:cxn>
                  <a:cxn ang="0">
                    <a:pos x="0" y="1376"/>
                  </a:cxn>
                </a:cxnLst>
                <a:rect l="0" t="0" r="r" b="b"/>
                <a:pathLst>
                  <a:path w="2752" h="2754">
                    <a:moveTo>
                      <a:pt x="0" y="1376"/>
                    </a:moveTo>
                    <a:lnTo>
                      <a:pt x="1" y="1306"/>
                    </a:lnTo>
                    <a:lnTo>
                      <a:pt x="7" y="1237"/>
                    </a:lnTo>
                    <a:lnTo>
                      <a:pt x="16" y="1167"/>
                    </a:lnTo>
                    <a:lnTo>
                      <a:pt x="28" y="1100"/>
                    </a:lnTo>
                    <a:lnTo>
                      <a:pt x="43" y="1032"/>
                    </a:lnTo>
                    <a:lnTo>
                      <a:pt x="61" y="967"/>
                    </a:lnTo>
                    <a:lnTo>
                      <a:pt x="84" y="904"/>
                    </a:lnTo>
                    <a:lnTo>
                      <a:pt x="108" y="841"/>
                    </a:lnTo>
                    <a:lnTo>
                      <a:pt x="135" y="779"/>
                    </a:lnTo>
                    <a:lnTo>
                      <a:pt x="166" y="721"/>
                    </a:lnTo>
                    <a:lnTo>
                      <a:pt x="200" y="664"/>
                    </a:lnTo>
                    <a:lnTo>
                      <a:pt x="234" y="606"/>
                    </a:lnTo>
                    <a:lnTo>
                      <a:pt x="273" y="554"/>
                    </a:lnTo>
                    <a:lnTo>
                      <a:pt x="314" y="501"/>
                    </a:lnTo>
                    <a:lnTo>
                      <a:pt x="357" y="452"/>
                    </a:lnTo>
                    <a:lnTo>
                      <a:pt x="402" y="403"/>
                    </a:lnTo>
                    <a:lnTo>
                      <a:pt x="451" y="358"/>
                    </a:lnTo>
                    <a:lnTo>
                      <a:pt x="500" y="315"/>
                    </a:lnTo>
                    <a:lnTo>
                      <a:pt x="553" y="274"/>
                    </a:lnTo>
                    <a:lnTo>
                      <a:pt x="607" y="235"/>
                    </a:lnTo>
                    <a:lnTo>
                      <a:pt x="663" y="199"/>
                    </a:lnTo>
                    <a:lnTo>
                      <a:pt x="720" y="166"/>
                    </a:lnTo>
                    <a:lnTo>
                      <a:pt x="780" y="136"/>
                    </a:lnTo>
                    <a:lnTo>
                      <a:pt x="840" y="109"/>
                    </a:lnTo>
                    <a:lnTo>
                      <a:pt x="903" y="83"/>
                    </a:lnTo>
                    <a:lnTo>
                      <a:pt x="966" y="62"/>
                    </a:lnTo>
                    <a:lnTo>
                      <a:pt x="1032" y="44"/>
                    </a:lnTo>
                    <a:lnTo>
                      <a:pt x="1098" y="27"/>
                    </a:lnTo>
                    <a:lnTo>
                      <a:pt x="1166" y="15"/>
                    </a:lnTo>
                    <a:lnTo>
                      <a:pt x="1235" y="8"/>
                    </a:lnTo>
                    <a:lnTo>
                      <a:pt x="1304" y="2"/>
                    </a:lnTo>
                    <a:lnTo>
                      <a:pt x="1375" y="0"/>
                    </a:lnTo>
                    <a:lnTo>
                      <a:pt x="1447" y="2"/>
                    </a:lnTo>
                    <a:lnTo>
                      <a:pt x="1516" y="8"/>
                    </a:lnTo>
                    <a:lnTo>
                      <a:pt x="1586" y="15"/>
                    </a:lnTo>
                    <a:lnTo>
                      <a:pt x="1653" y="27"/>
                    </a:lnTo>
                    <a:lnTo>
                      <a:pt x="1719" y="44"/>
                    </a:lnTo>
                    <a:lnTo>
                      <a:pt x="1785" y="62"/>
                    </a:lnTo>
                    <a:lnTo>
                      <a:pt x="1849" y="83"/>
                    </a:lnTo>
                    <a:lnTo>
                      <a:pt x="1912" y="109"/>
                    </a:lnTo>
                    <a:lnTo>
                      <a:pt x="1972" y="136"/>
                    </a:lnTo>
                    <a:lnTo>
                      <a:pt x="2032" y="166"/>
                    </a:lnTo>
                    <a:lnTo>
                      <a:pt x="2089" y="199"/>
                    </a:lnTo>
                    <a:lnTo>
                      <a:pt x="2145" y="235"/>
                    </a:lnTo>
                    <a:lnTo>
                      <a:pt x="2199" y="274"/>
                    </a:lnTo>
                    <a:lnTo>
                      <a:pt x="2251" y="315"/>
                    </a:lnTo>
                    <a:lnTo>
                      <a:pt x="2301" y="358"/>
                    </a:lnTo>
                    <a:lnTo>
                      <a:pt x="2349" y="403"/>
                    </a:lnTo>
                    <a:lnTo>
                      <a:pt x="2394" y="452"/>
                    </a:lnTo>
                    <a:lnTo>
                      <a:pt x="2438" y="501"/>
                    </a:lnTo>
                    <a:lnTo>
                      <a:pt x="2478" y="554"/>
                    </a:lnTo>
                    <a:lnTo>
                      <a:pt x="2517" y="606"/>
                    </a:lnTo>
                    <a:lnTo>
                      <a:pt x="2552" y="664"/>
                    </a:lnTo>
                    <a:lnTo>
                      <a:pt x="2585" y="721"/>
                    </a:lnTo>
                    <a:lnTo>
                      <a:pt x="2617" y="779"/>
                    </a:lnTo>
                    <a:lnTo>
                      <a:pt x="2644" y="841"/>
                    </a:lnTo>
                    <a:lnTo>
                      <a:pt x="2668" y="904"/>
                    </a:lnTo>
                    <a:lnTo>
                      <a:pt x="2690" y="967"/>
                    </a:lnTo>
                    <a:lnTo>
                      <a:pt x="2708" y="1032"/>
                    </a:lnTo>
                    <a:lnTo>
                      <a:pt x="2723" y="1100"/>
                    </a:lnTo>
                    <a:lnTo>
                      <a:pt x="2735" y="1167"/>
                    </a:lnTo>
                    <a:lnTo>
                      <a:pt x="2744" y="1237"/>
                    </a:lnTo>
                    <a:lnTo>
                      <a:pt x="2750" y="1306"/>
                    </a:lnTo>
                    <a:lnTo>
                      <a:pt x="2752" y="1376"/>
                    </a:lnTo>
                    <a:lnTo>
                      <a:pt x="2750" y="1447"/>
                    </a:lnTo>
                    <a:lnTo>
                      <a:pt x="2744" y="1518"/>
                    </a:lnTo>
                    <a:lnTo>
                      <a:pt x="2735" y="1587"/>
                    </a:lnTo>
                    <a:lnTo>
                      <a:pt x="2723" y="1655"/>
                    </a:lnTo>
                    <a:lnTo>
                      <a:pt x="2708" y="1721"/>
                    </a:lnTo>
                    <a:lnTo>
                      <a:pt x="2690" y="1785"/>
                    </a:lnTo>
                    <a:lnTo>
                      <a:pt x="2668" y="1850"/>
                    </a:lnTo>
                    <a:lnTo>
                      <a:pt x="2644" y="1913"/>
                    </a:lnTo>
                    <a:lnTo>
                      <a:pt x="2617" y="1973"/>
                    </a:lnTo>
                    <a:lnTo>
                      <a:pt x="2585" y="2034"/>
                    </a:lnTo>
                    <a:lnTo>
                      <a:pt x="2552" y="2091"/>
                    </a:lnTo>
                    <a:lnTo>
                      <a:pt x="2517" y="2146"/>
                    </a:lnTo>
                    <a:lnTo>
                      <a:pt x="2478" y="2201"/>
                    </a:lnTo>
                    <a:lnTo>
                      <a:pt x="2438" y="2253"/>
                    </a:lnTo>
                    <a:lnTo>
                      <a:pt x="2394" y="2303"/>
                    </a:lnTo>
                    <a:lnTo>
                      <a:pt x="2349" y="2351"/>
                    </a:lnTo>
                    <a:lnTo>
                      <a:pt x="2301" y="2396"/>
                    </a:lnTo>
                    <a:lnTo>
                      <a:pt x="2251" y="2440"/>
                    </a:lnTo>
                    <a:lnTo>
                      <a:pt x="2199" y="2480"/>
                    </a:lnTo>
                    <a:lnTo>
                      <a:pt x="2145" y="2518"/>
                    </a:lnTo>
                    <a:lnTo>
                      <a:pt x="2089" y="2554"/>
                    </a:lnTo>
                    <a:lnTo>
                      <a:pt x="2032" y="2587"/>
                    </a:lnTo>
                    <a:lnTo>
                      <a:pt x="1972" y="2617"/>
                    </a:lnTo>
                    <a:lnTo>
                      <a:pt x="1912" y="2646"/>
                    </a:lnTo>
                    <a:lnTo>
                      <a:pt x="1849" y="2670"/>
                    </a:lnTo>
                    <a:lnTo>
                      <a:pt x="1785" y="2692"/>
                    </a:lnTo>
                    <a:lnTo>
                      <a:pt x="1719" y="2710"/>
                    </a:lnTo>
                    <a:lnTo>
                      <a:pt x="1653" y="2725"/>
                    </a:lnTo>
                    <a:lnTo>
                      <a:pt x="1586" y="2737"/>
                    </a:lnTo>
                    <a:lnTo>
                      <a:pt x="1516" y="2746"/>
                    </a:lnTo>
                    <a:lnTo>
                      <a:pt x="1447" y="2752"/>
                    </a:lnTo>
                    <a:lnTo>
                      <a:pt x="1375" y="2754"/>
                    </a:lnTo>
                    <a:lnTo>
                      <a:pt x="1304" y="2752"/>
                    </a:lnTo>
                    <a:lnTo>
                      <a:pt x="1235" y="2746"/>
                    </a:lnTo>
                    <a:lnTo>
                      <a:pt x="1166" y="2737"/>
                    </a:lnTo>
                    <a:lnTo>
                      <a:pt x="1098" y="2725"/>
                    </a:lnTo>
                    <a:lnTo>
                      <a:pt x="1032" y="2710"/>
                    </a:lnTo>
                    <a:lnTo>
                      <a:pt x="966" y="2692"/>
                    </a:lnTo>
                    <a:lnTo>
                      <a:pt x="903" y="2670"/>
                    </a:lnTo>
                    <a:lnTo>
                      <a:pt x="840" y="2646"/>
                    </a:lnTo>
                    <a:lnTo>
                      <a:pt x="780" y="2617"/>
                    </a:lnTo>
                    <a:lnTo>
                      <a:pt x="720" y="2587"/>
                    </a:lnTo>
                    <a:lnTo>
                      <a:pt x="663" y="2554"/>
                    </a:lnTo>
                    <a:lnTo>
                      <a:pt x="607" y="2518"/>
                    </a:lnTo>
                    <a:lnTo>
                      <a:pt x="553" y="2480"/>
                    </a:lnTo>
                    <a:lnTo>
                      <a:pt x="500" y="2440"/>
                    </a:lnTo>
                    <a:lnTo>
                      <a:pt x="451" y="2396"/>
                    </a:lnTo>
                    <a:lnTo>
                      <a:pt x="402" y="2351"/>
                    </a:lnTo>
                    <a:lnTo>
                      <a:pt x="357" y="2303"/>
                    </a:lnTo>
                    <a:lnTo>
                      <a:pt x="314" y="2253"/>
                    </a:lnTo>
                    <a:lnTo>
                      <a:pt x="273" y="2201"/>
                    </a:lnTo>
                    <a:lnTo>
                      <a:pt x="234" y="2146"/>
                    </a:lnTo>
                    <a:lnTo>
                      <a:pt x="200" y="2091"/>
                    </a:lnTo>
                    <a:lnTo>
                      <a:pt x="166" y="2034"/>
                    </a:lnTo>
                    <a:lnTo>
                      <a:pt x="135" y="1973"/>
                    </a:lnTo>
                    <a:lnTo>
                      <a:pt x="108" y="1913"/>
                    </a:lnTo>
                    <a:lnTo>
                      <a:pt x="84" y="1850"/>
                    </a:lnTo>
                    <a:lnTo>
                      <a:pt x="61" y="1785"/>
                    </a:lnTo>
                    <a:lnTo>
                      <a:pt x="43" y="1721"/>
                    </a:lnTo>
                    <a:lnTo>
                      <a:pt x="28" y="1655"/>
                    </a:lnTo>
                    <a:lnTo>
                      <a:pt x="16" y="1587"/>
                    </a:lnTo>
                    <a:lnTo>
                      <a:pt x="7" y="1518"/>
                    </a:lnTo>
                    <a:lnTo>
                      <a:pt x="1" y="1447"/>
                    </a:lnTo>
                    <a:lnTo>
                      <a:pt x="0" y="1376"/>
                    </a:lnTo>
                  </a:path>
                </a:pathLst>
              </a:custGeom>
              <a:solidFill>
                <a:schemeClr val="tx2"/>
              </a:solidFill>
              <a:ln w="6350" cap="flat" cmpd="sng">
                <a:noFill/>
                <a:prstDash val="solid"/>
                <a:miter lim="800000"/>
                <a:headEnd/>
                <a:tailEnd/>
              </a:ln>
              <a:effectLst/>
            </p:spPr>
            <p:txBody>
              <a:bodyPr>
                <a:noAutofit/>
              </a:bodyPr>
              <a:lstStyle/>
              <a:p>
                <a:endParaRPr lang="en-US" sz="1200" dirty="0">
                  <a:solidFill>
                    <a:srgbClr val="000000"/>
                  </a:solidFill>
                  <a:latin typeface="Arial"/>
                </a:endParaRPr>
              </a:p>
            </p:txBody>
          </p:sp>
          <p:sp>
            <p:nvSpPr>
              <p:cNvPr id="21" name="Freeform 9"/>
              <p:cNvSpPr>
                <a:spLocks/>
              </p:cNvSpPr>
              <p:nvPr/>
            </p:nvSpPr>
            <p:spPr bwMode="gray">
              <a:xfrm>
                <a:off x="-2362774" y="2731861"/>
                <a:ext cx="1751759" cy="1752825"/>
              </a:xfrm>
              <a:custGeom>
                <a:avLst/>
                <a:gdLst/>
                <a:ahLst/>
                <a:cxnLst>
                  <a:cxn ang="0">
                    <a:pos x="8" y="1237"/>
                  </a:cxn>
                  <a:cxn ang="0">
                    <a:pos x="44" y="1032"/>
                  </a:cxn>
                  <a:cxn ang="0">
                    <a:pos x="108" y="841"/>
                  </a:cxn>
                  <a:cxn ang="0">
                    <a:pos x="200" y="664"/>
                  </a:cxn>
                  <a:cxn ang="0">
                    <a:pos x="314" y="501"/>
                  </a:cxn>
                  <a:cxn ang="0">
                    <a:pos x="451" y="358"/>
                  </a:cxn>
                  <a:cxn ang="0">
                    <a:pos x="607" y="235"/>
                  </a:cxn>
                  <a:cxn ang="0">
                    <a:pos x="780" y="136"/>
                  </a:cxn>
                  <a:cxn ang="0">
                    <a:pos x="967" y="62"/>
                  </a:cxn>
                  <a:cxn ang="0">
                    <a:pos x="1167" y="15"/>
                  </a:cxn>
                  <a:cxn ang="0">
                    <a:pos x="1376" y="0"/>
                  </a:cxn>
                  <a:cxn ang="0">
                    <a:pos x="1586" y="15"/>
                  </a:cxn>
                  <a:cxn ang="0">
                    <a:pos x="1786" y="62"/>
                  </a:cxn>
                  <a:cxn ang="0">
                    <a:pos x="1972" y="136"/>
                  </a:cxn>
                  <a:cxn ang="0">
                    <a:pos x="2145" y="235"/>
                  </a:cxn>
                  <a:cxn ang="0">
                    <a:pos x="2302" y="358"/>
                  </a:cxn>
                  <a:cxn ang="0">
                    <a:pos x="2438" y="501"/>
                  </a:cxn>
                  <a:cxn ang="0">
                    <a:pos x="2553" y="664"/>
                  </a:cxn>
                  <a:cxn ang="0">
                    <a:pos x="2644" y="841"/>
                  </a:cxn>
                  <a:cxn ang="0">
                    <a:pos x="2709" y="1032"/>
                  </a:cxn>
                  <a:cxn ang="0">
                    <a:pos x="2745" y="1237"/>
                  </a:cxn>
                  <a:cxn ang="0">
                    <a:pos x="2751" y="1447"/>
                  </a:cxn>
                  <a:cxn ang="0">
                    <a:pos x="2724" y="1655"/>
                  </a:cxn>
                  <a:cxn ang="0">
                    <a:pos x="2668" y="1850"/>
                  </a:cxn>
                  <a:cxn ang="0">
                    <a:pos x="2586" y="2034"/>
                  </a:cxn>
                  <a:cxn ang="0">
                    <a:pos x="2479" y="2201"/>
                  </a:cxn>
                  <a:cxn ang="0">
                    <a:pos x="2350" y="2351"/>
                  </a:cxn>
                  <a:cxn ang="0">
                    <a:pos x="2199" y="2480"/>
                  </a:cxn>
                  <a:cxn ang="0">
                    <a:pos x="2032" y="2587"/>
                  </a:cxn>
                  <a:cxn ang="0">
                    <a:pos x="1849" y="2670"/>
                  </a:cxn>
                  <a:cxn ang="0">
                    <a:pos x="1654" y="2725"/>
                  </a:cxn>
                  <a:cxn ang="0">
                    <a:pos x="1448" y="2752"/>
                  </a:cxn>
                  <a:cxn ang="0">
                    <a:pos x="1236" y="2746"/>
                  </a:cxn>
                  <a:cxn ang="0">
                    <a:pos x="1033" y="2710"/>
                  </a:cxn>
                  <a:cxn ang="0">
                    <a:pos x="840" y="2646"/>
                  </a:cxn>
                  <a:cxn ang="0">
                    <a:pos x="663" y="2554"/>
                  </a:cxn>
                  <a:cxn ang="0">
                    <a:pos x="501" y="2440"/>
                  </a:cxn>
                  <a:cxn ang="0">
                    <a:pos x="358" y="2303"/>
                  </a:cxn>
                  <a:cxn ang="0">
                    <a:pos x="235" y="2146"/>
                  </a:cxn>
                  <a:cxn ang="0">
                    <a:pos x="135" y="1973"/>
                  </a:cxn>
                  <a:cxn ang="0">
                    <a:pos x="62" y="1785"/>
                  </a:cxn>
                  <a:cxn ang="0">
                    <a:pos x="17" y="1587"/>
                  </a:cxn>
                  <a:cxn ang="0">
                    <a:pos x="0" y="1376"/>
                  </a:cxn>
                </a:cxnLst>
                <a:rect l="0" t="0" r="r" b="b"/>
                <a:pathLst>
                  <a:path w="2753" h="2754">
                    <a:moveTo>
                      <a:pt x="0" y="1376"/>
                    </a:moveTo>
                    <a:lnTo>
                      <a:pt x="2" y="1306"/>
                    </a:lnTo>
                    <a:lnTo>
                      <a:pt x="8" y="1237"/>
                    </a:lnTo>
                    <a:lnTo>
                      <a:pt x="17" y="1167"/>
                    </a:lnTo>
                    <a:lnTo>
                      <a:pt x="29" y="1100"/>
                    </a:lnTo>
                    <a:lnTo>
                      <a:pt x="44" y="1032"/>
                    </a:lnTo>
                    <a:lnTo>
                      <a:pt x="62" y="967"/>
                    </a:lnTo>
                    <a:lnTo>
                      <a:pt x="84" y="904"/>
                    </a:lnTo>
                    <a:lnTo>
                      <a:pt x="108" y="841"/>
                    </a:lnTo>
                    <a:lnTo>
                      <a:pt x="135" y="779"/>
                    </a:lnTo>
                    <a:lnTo>
                      <a:pt x="167" y="721"/>
                    </a:lnTo>
                    <a:lnTo>
                      <a:pt x="200" y="664"/>
                    </a:lnTo>
                    <a:lnTo>
                      <a:pt x="235" y="606"/>
                    </a:lnTo>
                    <a:lnTo>
                      <a:pt x="274" y="554"/>
                    </a:lnTo>
                    <a:lnTo>
                      <a:pt x="314" y="501"/>
                    </a:lnTo>
                    <a:lnTo>
                      <a:pt x="358" y="452"/>
                    </a:lnTo>
                    <a:lnTo>
                      <a:pt x="403" y="403"/>
                    </a:lnTo>
                    <a:lnTo>
                      <a:pt x="451" y="358"/>
                    </a:lnTo>
                    <a:lnTo>
                      <a:pt x="501" y="315"/>
                    </a:lnTo>
                    <a:lnTo>
                      <a:pt x="553" y="274"/>
                    </a:lnTo>
                    <a:lnTo>
                      <a:pt x="607" y="235"/>
                    </a:lnTo>
                    <a:lnTo>
                      <a:pt x="663" y="199"/>
                    </a:lnTo>
                    <a:lnTo>
                      <a:pt x="720" y="166"/>
                    </a:lnTo>
                    <a:lnTo>
                      <a:pt x="780" y="136"/>
                    </a:lnTo>
                    <a:lnTo>
                      <a:pt x="840" y="109"/>
                    </a:lnTo>
                    <a:lnTo>
                      <a:pt x="904" y="83"/>
                    </a:lnTo>
                    <a:lnTo>
                      <a:pt x="967" y="62"/>
                    </a:lnTo>
                    <a:lnTo>
                      <a:pt x="1033" y="44"/>
                    </a:lnTo>
                    <a:lnTo>
                      <a:pt x="1099" y="27"/>
                    </a:lnTo>
                    <a:lnTo>
                      <a:pt x="1167" y="15"/>
                    </a:lnTo>
                    <a:lnTo>
                      <a:pt x="1236" y="8"/>
                    </a:lnTo>
                    <a:lnTo>
                      <a:pt x="1305" y="2"/>
                    </a:lnTo>
                    <a:lnTo>
                      <a:pt x="1376" y="0"/>
                    </a:lnTo>
                    <a:lnTo>
                      <a:pt x="1448" y="2"/>
                    </a:lnTo>
                    <a:lnTo>
                      <a:pt x="1517" y="8"/>
                    </a:lnTo>
                    <a:lnTo>
                      <a:pt x="1586" y="15"/>
                    </a:lnTo>
                    <a:lnTo>
                      <a:pt x="1654" y="27"/>
                    </a:lnTo>
                    <a:lnTo>
                      <a:pt x="1720" y="44"/>
                    </a:lnTo>
                    <a:lnTo>
                      <a:pt x="1786" y="62"/>
                    </a:lnTo>
                    <a:lnTo>
                      <a:pt x="1849" y="83"/>
                    </a:lnTo>
                    <a:lnTo>
                      <a:pt x="1912" y="109"/>
                    </a:lnTo>
                    <a:lnTo>
                      <a:pt x="1972" y="136"/>
                    </a:lnTo>
                    <a:lnTo>
                      <a:pt x="2032" y="166"/>
                    </a:lnTo>
                    <a:lnTo>
                      <a:pt x="2090" y="199"/>
                    </a:lnTo>
                    <a:lnTo>
                      <a:pt x="2145" y="235"/>
                    </a:lnTo>
                    <a:lnTo>
                      <a:pt x="2199" y="274"/>
                    </a:lnTo>
                    <a:lnTo>
                      <a:pt x="2252" y="315"/>
                    </a:lnTo>
                    <a:lnTo>
                      <a:pt x="2302" y="358"/>
                    </a:lnTo>
                    <a:lnTo>
                      <a:pt x="2350" y="403"/>
                    </a:lnTo>
                    <a:lnTo>
                      <a:pt x="2395" y="452"/>
                    </a:lnTo>
                    <a:lnTo>
                      <a:pt x="2438" y="501"/>
                    </a:lnTo>
                    <a:lnTo>
                      <a:pt x="2479" y="554"/>
                    </a:lnTo>
                    <a:lnTo>
                      <a:pt x="2518" y="606"/>
                    </a:lnTo>
                    <a:lnTo>
                      <a:pt x="2553" y="664"/>
                    </a:lnTo>
                    <a:lnTo>
                      <a:pt x="2586" y="721"/>
                    </a:lnTo>
                    <a:lnTo>
                      <a:pt x="2617" y="779"/>
                    </a:lnTo>
                    <a:lnTo>
                      <a:pt x="2644" y="841"/>
                    </a:lnTo>
                    <a:lnTo>
                      <a:pt x="2668" y="904"/>
                    </a:lnTo>
                    <a:lnTo>
                      <a:pt x="2691" y="967"/>
                    </a:lnTo>
                    <a:lnTo>
                      <a:pt x="2709" y="1032"/>
                    </a:lnTo>
                    <a:lnTo>
                      <a:pt x="2724" y="1100"/>
                    </a:lnTo>
                    <a:lnTo>
                      <a:pt x="2736" y="1167"/>
                    </a:lnTo>
                    <a:lnTo>
                      <a:pt x="2745" y="1237"/>
                    </a:lnTo>
                    <a:lnTo>
                      <a:pt x="2751" y="1306"/>
                    </a:lnTo>
                    <a:lnTo>
                      <a:pt x="2753" y="1376"/>
                    </a:lnTo>
                    <a:lnTo>
                      <a:pt x="2751" y="1447"/>
                    </a:lnTo>
                    <a:lnTo>
                      <a:pt x="2745" y="1518"/>
                    </a:lnTo>
                    <a:lnTo>
                      <a:pt x="2736" y="1587"/>
                    </a:lnTo>
                    <a:lnTo>
                      <a:pt x="2724" y="1655"/>
                    </a:lnTo>
                    <a:lnTo>
                      <a:pt x="2709" y="1721"/>
                    </a:lnTo>
                    <a:lnTo>
                      <a:pt x="2691" y="1785"/>
                    </a:lnTo>
                    <a:lnTo>
                      <a:pt x="2668" y="1850"/>
                    </a:lnTo>
                    <a:lnTo>
                      <a:pt x="2644" y="1913"/>
                    </a:lnTo>
                    <a:lnTo>
                      <a:pt x="2617" y="1973"/>
                    </a:lnTo>
                    <a:lnTo>
                      <a:pt x="2586" y="2034"/>
                    </a:lnTo>
                    <a:lnTo>
                      <a:pt x="2553" y="2091"/>
                    </a:lnTo>
                    <a:lnTo>
                      <a:pt x="2518" y="2146"/>
                    </a:lnTo>
                    <a:lnTo>
                      <a:pt x="2479" y="2201"/>
                    </a:lnTo>
                    <a:lnTo>
                      <a:pt x="2438" y="2253"/>
                    </a:lnTo>
                    <a:lnTo>
                      <a:pt x="2395" y="2303"/>
                    </a:lnTo>
                    <a:lnTo>
                      <a:pt x="2350" y="2351"/>
                    </a:lnTo>
                    <a:lnTo>
                      <a:pt x="2302" y="2396"/>
                    </a:lnTo>
                    <a:lnTo>
                      <a:pt x="2252" y="2440"/>
                    </a:lnTo>
                    <a:lnTo>
                      <a:pt x="2199" y="2480"/>
                    </a:lnTo>
                    <a:lnTo>
                      <a:pt x="2145" y="2518"/>
                    </a:lnTo>
                    <a:lnTo>
                      <a:pt x="2090" y="2554"/>
                    </a:lnTo>
                    <a:lnTo>
                      <a:pt x="2032" y="2587"/>
                    </a:lnTo>
                    <a:lnTo>
                      <a:pt x="1972" y="2617"/>
                    </a:lnTo>
                    <a:lnTo>
                      <a:pt x="1912" y="2646"/>
                    </a:lnTo>
                    <a:lnTo>
                      <a:pt x="1849" y="2670"/>
                    </a:lnTo>
                    <a:lnTo>
                      <a:pt x="1786" y="2692"/>
                    </a:lnTo>
                    <a:lnTo>
                      <a:pt x="1720" y="2710"/>
                    </a:lnTo>
                    <a:lnTo>
                      <a:pt x="1654" y="2725"/>
                    </a:lnTo>
                    <a:lnTo>
                      <a:pt x="1586" y="2737"/>
                    </a:lnTo>
                    <a:lnTo>
                      <a:pt x="1517" y="2746"/>
                    </a:lnTo>
                    <a:lnTo>
                      <a:pt x="1448" y="2752"/>
                    </a:lnTo>
                    <a:lnTo>
                      <a:pt x="1376" y="2754"/>
                    </a:lnTo>
                    <a:lnTo>
                      <a:pt x="1305" y="2752"/>
                    </a:lnTo>
                    <a:lnTo>
                      <a:pt x="1236" y="2746"/>
                    </a:lnTo>
                    <a:lnTo>
                      <a:pt x="1167" y="2737"/>
                    </a:lnTo>
                    <a:lnTo>
                      <a:pt x="1099" y="2725"/>
                    </a:lnTo>
                    <a:lnTo>
                      <a:pt x="1033" y="2710"/>
                    </a:lnTo>
                    <a:lnTo>
                      <a:pt x="967" y="2692"/>
                    </a:lnTo>
                    <a:lnTo>
                      <a:pt x="904" y="2670"/>
                    </a:lnTo>
                    <a:lnTo>
                      <a:pt x="840" y="2646"/>
                    </a:lnTo>
                    <a:lnTo>
                      <a:pt x="780" y="2617"/>
                    </a:lnTo>
                    <a:lnTo>
                      <a:pt x="720" y="2587"/>
                    </a:lnTo>
                    <a:lnTo>
                      <a:pt x="663" y="2554"/>
                    </a:lnTo>
                    <a:lnTo>
                      <a:pt x="607" y="2518"/>
                    </a:lnTo>
                    <a:lnTo>
                      <a:pt x="553" y="2480"/>
                    </a:lnTo>
                    <a:lnTo>
                      <a:pt x="501" y="2440"/>
                    </a:lnTo>
                    <a:lnTo>
                      <a:pt x="451" y="2396"/>
                    </a:lnTo>
                    <a:lnTo>
                      <a:pt x="403" y="2351"/>
                    </a:lnTo>
                    <a:lnTo>
                      <a:pt x="358" y="2303"/>
                    </a:lnTo>
                    <a:lnTo>
                      <a:pt x="314" y="2253"/>
                    </a:lnTo>
                    <a:lnTo>
                      <a:pt x="274" y="2201"/>
                    </a:lnTo>
                    <a:lnTo>
                      <a:pt x="235" y="2146"/>
                    </a:lnTo>
                    <a:lnTo>
                      <a:pt x="200" y="2091"/>
                    </a:lnTo>
                    <a:lnTo>
                      <a:pt x="167" y="2034"/>
                    </a:lnTo>
                    <a:lnTo>
                      <a:pt x="135" y="1973"/>
                    </a:lnTo>
                    <a:lnTo>
                      <a:pt x="108" y="1913"/>
                    </a:lnTo>
                    <a:lnTo>
                      <a:pt x="84" y="1850"/>
                    </a:lnTo>
                    <a:lnTo>
                      <a:pt x="62" y="1785"/>
                    </a:lnTo>
                    <a:lnTo>
                      <a:pt x="44" y="1721"/>
                    </a:lnTo>
                    <a:lnTo>
                      <a:pt x="29" y="1655"/>
                    </a:lnTo>
                    <a:lnTo>
                      <a:pt x="17" y="1587"/>
                    </a:lnTo>
                    <a:lnTo>
                      <a:pt x="8" y="1518"/>
                    </a:lnTo>
                    <a:lnTo>
                      <a:pt x="2" y="1447"/>
                    </a:lnTo>
                    <a:lnTo>
                      <a:pt x="0" y="1376"/>
                    </a:lnTo>
                  </a:path>
                </a:pathLst>
              </a:custGeom>
              <a:solidFill>
                <a:schemeClr val="accent1"/>
              </a:solidFill>
              <a:ln w="6350" cap="flat" cmpd="sng">
                <a:noFill/>
                <a:prstDash val="solid"/>
                <a:miter lim="800000"/>
                <a:headEnd/>
                <a:tailEnd/>
              </a:ln>
              <a:effectLst/>
            </p:spPr>
            <p:txBody>
              <a:bodyPr>
                <a:noAutofit/>
              </a:bodyPr>
              <a:lstStyle/>
              <a:p>
                <a:endParaRPr lang="en-US" sz="1200" dirty="0">
                  <a:solidFill>
                    <a:srgbClr val="000000"/>
                  </a:solidFill>
                  <a:latin typeface="Arial"/>
                </a:endParaRPr>
              </a:p>
            </p:txBody>
          </p:sp>
        </p:grpSp>
        <p:sp>
          <p:nvSpPr>
            <p:cNvPr id="9" name="Freeform 3"/>
            <p:cNvSpPr>
              <a:spLocks/>
            </p:cNvSpPr>
            <p:nvPr>
              <p:custDataLst>
                <p:tags r:id="rId2"/>
              </p:custDataLst>
            </p:nvPr>
          </p:nvSpPr>
          <p:spPr bwMode="gray">
            <a:xfrm rot="18000000" flipH="1">
              <a:off x="5829496" y="3278612"/>
              <a:ext cx="1730896" cy="2017350"/>
            </a:xfrm>
            <a:custGeom>
              <a:avLst/>
              <a:gdLst/>
              <a:ahLst/>
              <a:cxnLst>
                <a:cxn ang="0">
                  <a:pos x="764" y="0"/>
                </a:cxn>
                <a:cxn ang="0">
                  <a:pos x="764" y="1772"/>
                </a:cxn>
                <a:cxn ang="0">
                  <a:pos x="764" y="0"/>
                </a:cxn>
              </a:cxnLst>
              <a:rect l="0" t="0" r="r" b="b"/>
              <a:pathLst>
                <a:path w="1520" h="1772">
                  <a:moveTo>
                    <a:pt x="764" y="0"/>
                  </a:moveTo>
                  <a:cubicBezTo>
                    <a:pt x="16" y="343"/>
                    <a:pt x="0" y="1413"/>
                    <a:pt x="764" y="1772"/>
                  </a:cubicBezTo>
                  <a:cubicBezTo>
                    <a:pt x="1520" y="1421"/>
                    <a:pt x="1518" y="347"/>
                    <a:pt x="764" y="0"/>
                  </a:cubicBezTo>
                  <a:close/>
                </a:path>
              </a:pathLst>
            </a:custGeom>
            <a:solidFill>
              <a:schemeClr val="accent3">
                <a:lumMod val="20000"/>
                <a:lumOff val="80000"/>
                <a:alpha val="69804"/>
              </a:schemeClr>
            </a:solidFill>
            <a:ln w="6350" cap="flat" cmpd="sng">
              <a:noFill/>
              <a:prstDash val="solid"/>
              <a:miter lim="800000"/>
              <a:headEnd/>
              <a:tailEnd/>
            </a:ln>
            <a:effectLst/>
          </p:spPr>
          <p:txBody>
            <a:bodyPr lIns="0" tIns="0" rIns="0" bIns="0">
              <a:noAutofit/>
            </a:bodyPr>
            <a:lstStyle/>
            <a:p>
              <a:endParaRPr lang="en-US" sz="1200" dirty="0">
                <a:solidFill>
                  <a:srgbClr val="000000"/>
                </a:solidFill>
                <a:latin typeface="Arial"/>
              </a:endParaRPr>
            </a:p>
          </p:txBody>
        </p:sp>
        <p:sp>
          <p:nvSpPr>
            <p:cNvPr id="10" name="Freeform 4"/>
            <p:cNvSpPr>
              <a:spLocks/>
            </p:cNvSpPr>
            <p:nvPr>
              <p:custDataLst>
                <p:tags r:id="rId3"/>
              </p:custDataLst>
            </p:nvPr>
          </p:nvSpPr>
          <p:spPr bwMode="gray">
            <a:xfrm rot="3600000">
              <a:off x="6288905" y="3278612"/>
              <a:ext cx="1730896" cy="2017350"/>
            </a:xfrm>
            <a:custGeom>
              <a:avLst/>
              <a:gdLst/>
              <a:ahLst/>
              <a:cxnLst>
                <a:cxn ang="0">
                  <a:pos x="764" y="0"/>
                </a:cxn>
                <a:cxn ang="0">
                  <a:pos x="764" y="1772"/>
                </a:cxn>
                <a:cxn ang="0">
                  <a:pos x="764" y="0"/>
                </a:cxn>
              </a:cxnLst>
              <a:rect l="0" t="0" r="r" b="b"/>
              <a:pathLst>
                <a:path w="1520" h="1772">
                  <a:moveTo>
                    <a:pt x="764" y="0"/>
                  </a:moveTo>
                  <a:cubicBezTo>
                    <a:pt x="16" y="343"/>
                    <a:pt x="0" y="1413"/>
                    <a:pt x="764" y="1772"/>
                  </a:cubicBezTo>
                  <a:cubicBezTo>
                    <a:pt x="1520" y="1421"/>
                    <a:pt x="1518" y="347"/>
                    <a:pt x="764" y="0"/>
                  </a:cubicBezTo>
                  <a:close/>
                </a:path>
              </a:pathLst>
            </a:custGeom>
            <a:solidFill>
              <a:schemeClr val="accent3">
                <a:alpha val="50000"/>
              </a:schemeClr>
            </a:solidFill>
            <a:ln w="6350" cap="flat" cmpd="sng">
              <a:noFill/>
              <a:prstDash val="solid"/>
              <a:miter lim="800000"/>
              <a:headEnd/>
              <a:tailEnd/>
            </a:ln>
            <a:effectLst/>
          </p:spPr>
          <p:txBody>
            <a:bodyPr lIns="0" tIns="0" rIns="0" bIns="0">
              <a:noAutofit/>
            </a:bodyPr>
            <a:lstStyle/>
            <a:p>
              <a:endParaRPr lang="en-US" sz="1200" dirty="0">
                <a:solidFill>
                  <a:srgbClr val="000000"/>
                </a:solidFill>
                <a:latin typeface="Arial"/>
              </a:endParaRPr>
            </a:p>
          </p:txBody>
        </p:sp>
        <p:sp>
          <p:nvSpPr>
            <p:cNvPr id="11" name="Freeform 5"/>
            <p:cNvSpPr>
              <a:spLocks/>
            </p:cNvSpPr>
            <p:nvPr>
              <p:custDataLst>
                <p:tags r:id="rId4"/>
              </p:custDataLst>
            </p:nvPr>
          </p:nvSpPr>
          <p:spPr bwMode="gray">
            <a:xfrm>
              <a:off x="6055148" y="3683975"/>
              <a:ext cx="1729543" cy="2017351"/>
            </a:xfrm>
            <a:custGeom>
              <a:avLst/>
              <a:gdLst/>
              <a:ahLst/>
              <a:cxnLst>
                <a:cxn ang="0">
                  <a:pos x="764" y="0"/>
                </a:cxn>
                <a:cxn ang="0">
                  <a:pos x="764" y="1772"/>
                </a:cxn>
                <a:cxn ang="0">
                  <a:pos x="764" y="0"/>
                </a:cxn>
              </a:cxnLst>
              <a:rect l="0" t="0" r="r" b="b"/>
              <a:pathLst>
                <a:path w="1520" h="1772">
                  <a:moveTo>
                    <a:pt x="764" y="0"/>
                  </a:moveTo>
                  <a:cubicBezTo>
                    <a:pt x="16" y="343"/>
                    <a:pt x="0" y="1413"/>
                    <a:pt x="764" y="1772"/>
                  </a:cubicBezTo>
                  <a:cubicBezTo>
                    <a:pt x="1520" y="1421"/>
                    <a:pt x="1518" y="347"/>
                    <a:pt x="764" y="0"/>
                  </a:cubicBezTo>
                  <a:close/>
                </a:path>
              </a:pathLst>
            </a:custGeom>
            <a:solidFill>
              <a:srgbClr val="9AD6CC">
                <a:alpha val="69804"/>
              </a:srgbClr>
            </a:solidFill>
            <a:ln w="6350" cap="flat" cmpd="sng">
              <a:noFill/>
              <a:prstDash val="solid"/>
              <a:miter lim="800000"/>
              <a:headEnd/>
              <a:tailEnd/>
            </a:ln>
            <a:effectLst/>
          </p:spPr>
          <p:txBody>
            <a:bodyPr lIns="0" tIns="0" rIns="0" bIns="0">
              <a:noAutofit/>
            </a:bodyPr>
            <a:lstStyle/>
            <a:p>
              <a:endParaRPr lang="en-US" sz="1200" dirty="0">
                <a:solidFill>
                  <a:srgbClr val="000000"/>
                </a:solidFill>
                <a:latin typeface="Arial"/>
              </a:endParaRPr>
            </a:p>
          </p:txBody>
        </p:sp>
        <p:sp>
          <p:nvSpPr>
            <p:cNvPr id="12" name="Freeform 6"/>
            <p:cNvSpPr>
              <a:spLocks/>
            </p:cNvSpPr>
            <p:nvPr>
              <p:custDataLst>
                <p:tags r:id="rId5"/>
              </p:custDataLst>
            </p:nvPr>
          </p:nvSpPr>
          <p:spPr bwMode="gray">
            <a:xfrm>
              <a:off x="6285191" y="3695395"/>
              <a:ext cx="1275884" cy="1303605"/>
            </a:xfrm>
            <a:custGeom>
              <a:avLst/>
              <a:gdLst>
                <a:gd name="connsiteX0" fmla="*/ 4630 w 9270"/>
                <a:gd name="connsiteY0" fmla="*/ 0 h 9274"/>
                <a:gd name="connsiteX1" fmla="*/ 42 w 9270"/>
                <a:gd name="connsiteY1" fmla="*/ 7870 h 9274"/>
                <a:gd name="connsiteX2" fmla="*/ 9235 w 9270"/>
                <a:gd name="connsiteY2" fmla="*/ 7870 h 9274"/>
                <a:gd name="connsiteX3" fmla="*/ 4630 w 9270"/>
                <a:gd name="connsiteY3" fmla="*/ 0 h 9274"/>
                <a:gd name="connsiteX0" fmla="*/ 4995 w 10000"/>
                <a:gd name="connsiteY0" fmla="*/ 0 h 9955"/>
                <a:gd name="connsiteX1" fmla="*/ 45 w 10000"/>
                <a:gd name="connsiteY1" fmla="*/ 8486 h 9955"/>
                <a:gd name="connsiteX2" fmla="*/ 9962 w 10000"/>
                <a:gd name="connsiteY2" fmla="*/ 8486 h 9955"/>
                <a:gd name="connsiteX3" fmla="*/ 4995 w 10000"/>
                <a:gd name="connsiteY3" fmla="*/ 0 h 9955"/>
              </a:gdLst>
              <a:ahLst/>
              <a:cxnLst>
                <a:cxn ang="0">
                  <a:pos x="connsiteX0" y="connsiteY0"/>
                </a:cxn>
                <a:cxn ang="0">
                  <a:pos x="connsiteX1" y="connsiteY1"/>
                </a:cxn>
                <a:cxn ang="0">
                  <a:pos x="connsiteX2" y="connsiteY2"/>
                </a:cxn>
                <a:cxn ang="0">
                  <a:pos x="connsiteX3" y="connsiteY3"/>
                </a:cxn>
              </a:cxnLst>
              <a:rect l="l" t="t" r="r" b="b"/>
              <a:pathLst>
                <a:path w="10000" h="9955">
                  <a:moveTo>
                    <a:pt x="4995" y="0"/>
                  </a:moveTo>
                  <a:cubicBezTo>
                    <a:pt x="2800" y="912"/>
                    <a:pt x="-416" y="3823"/>
                    <a:pt x="45" y="8486"/>
                  </a:cubicBezTo>
                  <a:cubicBezTo>
                    <a:pt x="2824" y="10208"/>
                    <a:pt x="6610" y="10668"/>
                    <a:pt x="9962" y="8486"/>
                  </a:cubicBezTo>
                  <a:cubicBezTo>
                    <a:pt x="10371" y="4067"/>
                    <a:pt x="7421" y="1017"/>
                    <a:pt x="4995" y="0"/>
                  </a:cubicBezTo>
                  <a:close/>
                </a:path>
              </a:pathLst>
            </a:custGeom>
            <a:solidFill>
              <a:schemeClr val="accent2"/>
            </a:solidFill>
            <a:ln w="6350" cap="flat" cmpd="sng">
              <a:noFill/>
              <a:prstDash val="solid"/>
              <a:miter lim="800000"/>
              <a:headEnd/>
              <a:tailEnd/>
            </a:ln>
            <a:effectLst/>
          </p:spPr>
          <p:txBody>
            <a:bodyPr lIns="0" tIns="216000" rIns="0" bIns="0" anchor="ctr" anchorCtr="0">
              <a:noAutofit/>
            </a:bodyPr>
            <a:lstStyle/>
            <a:p>
              <a:pPr algn="ctr"/>
              <a:r>
                <a:rPr lang="en-US" sz="1600" b="1" dirty="0" smtClean="0">
                  <a:solidFill>
                    <a:srgbClr val="FFFFFF"/>
                  </a:solidFill>
                  <a:latin typeface="Arial"/>
                </a:rPr>
                <a:t>Potential win-wins</a:t>
              </a:r>
              <a:endParaRPr lang="en-US" sz="1400" b="1" dirty="0">
                <a:solidFill>
                  <a:srgbClr val="FFFFFF"/>
                </a:solidFill>
                <a:latin typeface="Arial"/>
              </a:endParaRPr>
            </a:p>
          </p:txBody>
        </p:sp>
        <p:sp>
          <p:nvSpPr>
            <p:cNvPr id="13" name="Freeform 7"/>
            <p:cNvSpPr>
              <a:spLocks/>
            </p:cNvSpPr>
            <p:nvPr>
              <p:custDataLst>
                <p:tags r:id="rId6"/>
              </p:custDataLst>
            </p:nvPr>
          </p:nvSpPr>
          <p:spPr bwMode="gray">
            <a:xfrm>
              <a:off x="5814632" y="2778666"/>
              <a:ext cx="2218680" cy="2220033"/>
            </a:xfrm>
            <a:custGeom>
              <a:avLst/>
              <a:gdLst/>
              <a:ahLst/>
              <a:cxnLst>
                <a:cxn ang="0">
                  <a:pos x="2745" y="1518"/>
                </a:cxn>
                <a:cxn ang="0">
                  <a:pos x="2709" y="1721"/>
                </a:cxn>
                <a:cxn ang="0">
                  <a:pos x="2644" y="1913"/>
                </a:cxn>
                <a:cxn ang="0">
                  <a:pos x="2554" y="2091"/>
                </a:cxn>
                <a:cxn ang="0">
                  <a:pos x="2438" y="2253"/>
                </a:cxn>
                <a:cxn ang="0">
                  <a:pos x="2301" y="2396"/>
                </a:cxn>
                <a:cxn ang="0">
                  <a:pos x="2145" y="2519"/>
                </a:cxn>
                <a:cxn ang="0">
                  <a:pos x="1972" y="2619"/>
                </a:cxn>
                <a:cxn ang="0">
                  <a:pos x="1786" y="2692"/>
                </a:cxn>
                <a:cxn ang="0">
                  <a:pos x="1586" y="2739"/>
                </a:cxn>
                <a:cxn ang="0">
                  <a:pos x="1377" y="2754"/>
                </a:cxn>
                <a:cxn ang="0">
                  <a:pos x="1166" y="2739"/>
                </a:cxn>
                <a:cxn ang="0">
                  <a:pos x="966" y="2692"/>
                </a:cxn>
                <a:cxn ang="0">
                  <a:pos x="780" y="2619"/>
                </a:cxn>
                <a:cxn ang="0">
                  <a:pos x="607" y="2519"/>
                </a:cxn>
                <a:cxn ang="0">
                  <a:pos x="451" y="2396"/>
                </a:cxn>
                <a:cxn ang="0">
                  <a:pos x="314" y="2253"/>
                </a:cxn>
                <a:cxn ang="0">
                  <a:pos x="200" y="2091"/>
                </a:cxn>
                <a:cxn ang="0">
                  <a:pos x="108" y="1913"/>
                </a:cxn>
                <a:cxn ang="0">
                  <a:pos x="43" y="1721"/>
                </a:cxn>
                <a:cxn ang="0">
                  <a:pos x="7" y="1518"/>
                </a:cxn>
                <a:cxn ang="0">
                  <a:pos x="1" y="1307"/>
                </a:cxn>
                <a:cxn ang="0">
                  <a:pos x="28" y="1100"/>
                </a:cxn>
                <a:cxn ang="0">
                  <a:pos x="84" y="904"/>
                </a:cxn>
                <a:cxn ang="0">
                  <a:pos x="167" y="721"/>
                </a:cxn>
                <a:cxn ang="0">
                  <a:pos x="273" y="554"/>
                </a:cxn>
                <a:cxn ang="0">
                  <a:pos x="403" y="404"/>
                </a:cxn>
                <a:cxn ang="0">
                  <a:pos x="553" y="274"/>
                </a:cxn>
                <a:cxn ang="0">
                  <a:pos x="720" y="167"/>
                </a:cxn>
                <a:cxn ang="0">
                  <a:pos x="903" y="85"/>
                </a:cxn>
                <a:cxn ang="0">
                  <a:pos x="1099" y="29"/>
                </a:cxn>
                <a:cxn ang="0">
                  <a:pos x="1306" y="2"/>
                </a:cxn>
                <a:cxn ang="0">
                  <a:pos x="1517" y="8"/>
                </a:cxn>
                <a:cxn ang="0">
                  <a:pos x="1720" y="44"/>
                </a:cxn>
                <a:cxn ang="0">
                  <a:pos x="1912" y="109"/>
                </a:cxn>
                <a:cxn ang="0">
                  <a:pos x="2089" y="200"/>
                </a:cxn>
                <a:cxn ang="0">
                  <a:pos x="2252" y="315"/>
                </a:cxn>
                <a:cxn ang="0">
                  <a:pos x="2394" y="452"/>
                </a:cxn>
                <a:cxn ang="0">
                  <a:pos x="2518" y="608"/>
                </a:cxn>
                <a:cxn ang="0">
                  <a:pos x="2617" y="781"/>
                </a:cxn>
                <a:cxn ang="0">
                  <a:pos x="2691" y="967"/>
                </a:cxn>
                <a:cxn ang="0">
                  <a:pos x="2736" y="1167"/>
                </a:cxn>
                <a:cxn ang="0">
                  <a:pos x="2752" y="1378"/>
                </a:cxn>
              </a:cxnLst>
              <a:rect l="0" t="0" r="r" b="b"/>
              <a:pathLst>
                <a:path w="2752" h="2754">
                  <a:moveTo>
                    <a:pt x="2752" y="1378"/>
                  </a:moveTo>
                  <a:lnTo>
                    <a:pt x="2751" y="1449"/>
                  </a:lnTo>
                  <a:lnTo>
                    <a:pt x="2745" y="1518"/>
                  </a:lnTo>
                  <a:lnTo>
                    <a:pt x="2736" y="1587"/>
                  </a:lnTo>
                  <a:lnTo>
                    <a:pt x="2724" y="1655"/>
                  </a:lnTo>
                  <a:lnTo>
                    <a:pt x="2709" y="1721"/>
                  </a:lnTo>
                  <a:lnTo>
                    <a:pt x="2691" y="1787"/>
                  </a:lnTo>
                  <a:lnTo>
                    <a:pt x="2668" y="1850"/>
                  </a:lnTo>
                  <a:lnTo>
                    <a:pt x="2644" y="1913"/>
                  </a:lnTo>
                  <a:lnTo>
                    <a:pt x="2617" y="1975"/>
                  </a:lnTo>
                  <a:lnTo>
                    <a:pt x="2587" y="2034"/>
                  </a:lnTo>
                  <a:lnTo>
                    <a:pt x="2554" y="2091"/>
                  </a:lnTo>
                  <a:lnTo>
                    <a:pt x="2518" y="2147"/>
                  </a:lnTo>
                  <a:lnTo>
                    <a:pt x="2479" y="2201"/>
                  </a:lnTo>
                  <a:lnTo>
                    <a:pt x="2438" y="2253"/>
                  </a:lnTo>
                  <a:lnTo>
                    <a:pt x="2394" y="2303"/>
                  </a:lnTo>
                  <a:lnTo>
                    <a:pt x="2349" y="2351"/>
                  </a:lnTo>
                  <a:lnTo>
                    <a:pt x="2301" y="2396"/>
                  </a:lnTo>
                  <a:lnTo>
                    <a:pt x="2252" y="2440"/>
                  </a:lnTo>
                  <a:lnTo>
                    <a:pt x="2199" y="2480"/>
                  </a:lnTo>
                  <a:lnTo>
                    <a:pt x="2145" y="2519"/>
                  </a:lnTo>
                  <a:lnTo>
                    <a:pt x="2089" y="2556"/>
                  </a:lnTo>
                  <a:lnTo>
                    <a:pt x="2032" y="2589"/>
                  </a:lnTo>
                  <a:lnTo>
                    <a:pt x="1972" y="2619"/>
                  </a:lnTo>
                  <a:lnTo>
                    <a:pt x="1912" y="2646"/>
                  </a:lnTo>
                  <a:lnTo>
                    <a:pt x="1849" y="2671"/>
                  </a:lnTo>
                  <a:lnTo>
                    <a:pt x="1786" y="2692"/>
                  </a:lnTo>
                  <a:lnTo>
                    <a:pt x="1720" y="2710"/>
                  </a:lnTo>
                  <a:lnTo>
                    <a:pt x="1653" y="2726"/>
                  </a:lnTo>
                  <a:lnTo>
                    <a:pt x="1586" y="2739"/>
                  </a:lnTo>
                  <a:lnTo>
                    <a:pt x="1517" y="2747"/>
                  </a:lnTo>
                  <a:lnTo>
                    <a:pt x="1447" y="2753"/>
                  </a:lnTo>
                  <a:lnTo>
                    <a:pt x="1377" y="2754"/>
                  </a:lnTo>
                  <a:lnTo>
                    <a:pt x="1306" y="2753"/>
                  </a:lnTo>
                  <a:lnTo>
                    <a:pt x="1236" y="2747"/>
                  </a:lnTo>
                  <a:lnTo>
                    <a:pt x="1166" y="2739"/>
                  </a:lnTo>
                  <a:lnTo>
                    <a:pt x="1099" y="2726"/>
                  </a:lnTo>
                  <a:lnTo>
                    <a:pt x="1033" y="2710"/>
                  </a:lnTo>
                  <a:lnTo>
                    <a:pt x="966" y="2692"/>
                  </a:lnTo>
                  <a:lnTo>
                    <a:pt x="903" y="2671"/>
                  </a:lnTo>
                  <a:lnTo>
                    <a:pt x="840" y="2646"/>
                  </a:lnTo>
                  <a:lnTo>
                    <a:pt x="780" y="2619"/>
                  </a:lnTo>
                  <a:lnTo>
                    <a:pt x="720" y="2589"/>
                  </a:lnTo>
                  <a:lnTo>
                    <a:pt x="663" y="2556"/>
                  </a:lnTo>
                  <a:lnTo>
                    <a:pt x="607" y="2519"/>
                  </a:lnTo>
                  <a:lnTo>
                    <a:pt x="553" y="2480"/>
                  </a:lnTo>
                  <a:lnTo>
                    <a:pt x="500" y="2440"/>
                  </a:lnTo>
                  <a:lnTo>
                    <a:pt x="451" y="2396"/>
                  </a:lnTo>
                  <a:lnTo>
                    <a:pt x="403" y="2351"/>
                  </a:lnTo>
                  <a:lnTo>
                    <a:pt x="358" y="2303"/>
                  </a:lnTo>
                  <a:lnTo>
                    <a:pt x="314" y="2253"/>
                  </a:lnTo>
                  <a:lnTo>
                    <a:pt x="273" y="2201"/>
                  </a:lnTo>
                  <a:lnTo>
                    <a:pt x="236" y="2147"/>
                  </a:lnTo>
                  <a:lnTo>
                    <a:pt x="200" y="2091"/>
                  </a:lnTo>
                  <a:lnTo>
                    <a:pt x="167" y="2034"/>
                  </a:lnTo>
                  <a:lnTo>
                    <a:pt x="135" y="1975"/>
                  </a:lnTo>
                  <a:lnTo>
                    <a:pt x="108" y="1913"/>
                  </a:lnTo>
                  <a:lnTo>
                    <a:pt x="84" y="1850"/>
                  </a:lnTo>
                  <a:lnTo>
                    <a:pt x="61" y="1787"/>
                  </a:lnTo>
                  <a:lnTo>
                    <a:pt x="43" y="1721"/>
                  </a:lnTo>
                  <a:lnTo>
                    <a:pt x="28" y="1655"/>
                  </a:lnTo>
                  <a:lnTo>
                    <a:pt x="16" y="1587"/>
                  </a:lnTo>
                  <a:lnTo>
                    <a:pt x="7" y="1518"/>
                  </a:lnTo>
                  <a:lnTo>
                    <a:pt x="1" y="1449"/>
                  </a:lnTo>
                  <a:lnTo>
                    <a:pt x="0" y="1378"/>
                  </a:lnTo>
                  <a:lnTo>
                    <a:pt x="1" y="1307"/>
                  </a:lnTo>
                  <a:lnTo>
                    <a:pt x="7" y="1237"/>
                  </a:lnTo>
                  <a:lnTo>
                    <a:pt x="16" y="1167"/>
                  </a:lnTo>
                  <a:lnTo>
                    <a:pt x="28" y="1100"/>
                  </a:lnTo>
                  <a:lnTo>
                    <a:pt x="43" y="1034"/>
                  </a:lnTo>
                  <a:lnTo>
                    <a:pt x="61" y="967"/>
                  </a:lnTo>
                  <a:lnTo>
                    <a:pt x="84" y="904"/>
                  </a:lnTo>
                  <a:lnTo>
                    <a:pt x="108" y="841"/>
                  </a:lnTo>
                  <a:lnTo>
                    <a:pt x="135" y="781"/>
                  </a:lnTo>
                  <a:lnTo>
                    <a:pt x="167" y="721"/>
                  </a:lnTo>
                  <a:lnTo>
                    <a:pt x="200" y="664"/>
                  </a:lnTo>
                  <a:lnTo>
                    <a:pt x="236" y="608"/>
                  </a:lnTo>
                  <a:lnTo>
                    <a:pt x="273" y="554"/>
                  </a:lnTo>
                  <a:lnTo>
                    <a:pt x="314" y="501"/>
                  </a:lnTo>
                  <a:lnTo>
                    <a:pt x="358" y="452"/>
                  </a:lnTo>
                  <a:lnTo>
                    <a:pt x="403" y="404"/>
                  </a:lnTo>
                  <a:lnTo>
                    <a:pt x="451" y="358"/>
                  </a:lnTo>
                  <a:lnTo>
                    <a:pt x="500" y="315"/>
                  </a:lnTo>
                  <a:lnTo>
                    <a:pt x="553" y="274"/>
                  </a:lnTo>
                  <a:lnTo>
                    <a:pt x="607" y="237"/>
                  </a:lnTo>
                  <a:lnTo>
                    <a:pt x="663" y="200"/>
                  </a:lnTo>
                  <a:lnTo>
                    <a:pt x="720" y="167"/>
                  </a:lnTo>
                  <a:lnTo>
                    <a:pt x="780" y="137"/>
                  </a:lnTo>
                  <a:lnTo>
                    <a:pt x="840" y="109"/>
                  </a:lnTo>
                  <a:lnTo>
                    <a:pt x="903" y="85"/>
                  </a:lnTo>
                  <a:lnTo>
                    <a:pt x="966" y="62"/>
                  </a:lnTo>
                  <a:lnTo>
                    <a:pt x="1033" y="44"/>
                  </a:lnTo>
                  <a:lnTo>
                    <a:pt x="1099" y="29"/>
                  </a:lnTo>
                  <a:lnTo>
                    <a:pt x="1166" y="17"/>
                  </a:lnTo>
                  <a:lnTo>
                    <a:pt x="1236" y="8"/>
                  </a:lnTo>
                  <a:lnTo>
                    <a:pt x="1306" y="2"/>
                  </a:lnTo>
                  <a:lnTo>
                    <a:pt x="1377" y="0"/>
                  </a:lnTo>
                  <a:lnTo>
                    <a:pt x="1447" y="2"/>
                  </a:lnTo>
                  <a:lnTo>
                    <a:pt x="1517" y="8"/>
                  </a:lnTo>
                  <a:lnTo>
                    <a:pt x="1586" y="17"/>
                  </a:lnTo>
                  <a:lnTo>
                    <a:pt x="1653" y="29"/>
                  </a:lnTo>
                  <a:lnTo>
                    <a:pt x="1720" y="44"/>
                  </a:lnTo>
                  <a:lnTo>
                    <a:pt x="1786" y="62"/>
                  </a:lnTo>
                  <a:lnTo>
                    <a:pt x="1849" y="85"/>
                  </a:lnTo>
                  <a:lnTo>
                    <a:pt x="1912" y="109"/>
                  </a:lnTo>
                  <a:lnTo>
                    <a:pt x="1972" y="137"/>
                  </a:lnTo>
                  <a:lnTo>
                    <a:pt x="2032" y="167"/>
                  </a:lnTo>
                  <a:lnTo>
                    <a:pt x="2089" y="200"/>
                  </a:lnTo>
                  <a:lnTo>
                    <a:pt x="2145" y="237"/>
                  </a:lnTo>
                  <a:lnTo>
                    <a:pt x="2199" y="274"/>
                  </a:lnTo>
                  <a:lnTo>
                    <a:pt x="2252" y="315"/>
                  </a:lnTo>
                  <a:lnTo>
                    <a:pt x="2301" y="358"/>
                  </a:lnTo>
                  <a:lnTo>
                    <a:pt x="2349" y="404"/>
                  </a:lnTo>
                  <a:lnTo>
                    <a:pt x="2394" y="452"/>
                  </a:lnTo>
                  <a:lnTo>
                    <a:pt x="2438" y="501"/>
                  </a:lnTo>
                  <a:lnTo>
                    <a:pt x="2479" y="554"/>
                  </a:lnTo>
                  <a:lnTo>
                    <a:pt x="2518" y="608"/>
                  </a:lnTo>
                  <a:lnTo>
                    <a:pt x="2554" y="664"/>
                  </a:lnTo>
                  <a:lnTo>
                    <a:pt x="2587" y="721"/>
                  </a:lnTo>
                  <a:lnTo>
                    <a:pt x="2617" y="781"/>
                  </a:lnTo>
                  <a:lnTo>
                    <a:pt x="2644" y="841"/>
                  </a:lnTo>
                  <a:lnTo>
                    <a:pt x="2668" y="904"/>
                  </a:lnTo>
                  <a:lnTo>
                    <a:pt x="2691" y="967"/>
                  </a:lnTo>
                  <a:lnTo>
                    <a:pt x="2709" y="1034"/>
                  </a:lnTo>
                  <a:lnTo>
                    <a:pt x="2724" y="1100"/>
                  </a:lnTo>
                  <a:lnTo>
                    <a:pt x="2736" y="1167"/>
                  </a:lnTo>
                  <a:lnTo>
                    <a:pt x="2745" y="1237"/>
                  </a:lnTo>
                  <a:lnTo>
                    <a:pt x="2751" y="1307"/>
                  </a:lnTo>
                  <a:lnTo>
                    <a:pt x="2752" y="1378"/>
                  </a:lnTo>
                </a:path>
              </a:pathLst>
            </a:custGeom>
            <a:noFill/>
            <a:ln w="6350" cap="flat" cmpd="sng">
              <a:solidFill>
                <a:schemeClr val="bg1"/>
              </a:solidFill>
              <a:prstDash val="solid"/>
              <a:miter lim="800000"/>
              <a:headEnd/>
              <a:tailEnd/>
            </a:ln>
            <a:effectLst/>
          </p:spPr>
          <p:txBody>
            <a:bodyPr>
              <a:noAutofit/>
            </a:bodyPr>
            <a:lstStyle/>
            <a:p>
              <a:endParaRPr lang="en-US" sz="1200" dirty="0">
                <a:solidFill>
                  <a:srgbClr val="000000"/>
                </a:solidFill>
                <a:latin typeface="Arial"/>
              </a:endParaRPr>
            </a:p>
          </p:txBody>
        </p:sp>
        <p:sp>
          <p:nvSpPr>
            <p:cNvPr id="14" name="Freeform 8"/>
            <p:cNvSpPr>
              <a:spLocks/>
            </p:cNvSpPr>
            <p:nvPr>
              <p:custDataLst>
                <p:tags r:id="rId7"/>
              </p:custDataLst>
            </p:nvPr>
          </p:nvSpPr>
          <p:spPr bwMode="gray">
            <a:xfrm>
              <a:off x="6282150" y="3582634"/>
              <a:ext cx="2218680" cy="2220032"/>
            </a:xfrm>
            <a:custGeom>
              <a:avLst/>
              <a:gdLst/>
              <a:ahLst/>
              <a:cxnLst>
                <a:cxn ang="0">
                  <a:pos x="7" y="1237"/>
                </a:cxn>
                <a:cxn ang="0">
                  <a:pos x="43" y="1032"/>
                </a:cxn>
                <a:cxn ang="0">
                  <a:pos x="108" y="841"/>
                </a:cxn>
                <a:cxn ang="0">
                  <a:pos x="200" y="664"/>
                </a:cxn>
                <a:cxn ang="0">
                  <a:pos x="314" y="501"/>
                </a:cxn>
                <a:cxn ang="0">
                  <a:pos x="451" y="358"/>
                </a:cxn>
                <a:cxn ang="0">
                  <a:pos x="607" y="235"/>
                </a:cxn>
                <a:cxn ang="0">
                  <a:pos x="780" y="136"/>
                </a:cxn>
                <a:cxn ang="0">
                  <a:pos x="966" y="62"/>
                </a:cxn>
                <a:cxn ang="0">
                  <a:pos x="1166" y="15"/>
                </a:cxn>
                <a:cxn ang="0">
                  <a:pos x="1375" y="0"/>
                </a:cxn>
                <a:cxn ang="0">
                  <a:pos x="1586" y="15"/>
                </a:cxn>
                <a:cxn ang="0">
                  <a:pos x="1785" y="62"/>
                </a:cxn>
                <a:cxn ang="0">
                  <a:pos x="1972" y="136"/>
                </a:cxn>
                <a:cxn ang="0">
                  <a:pos x="2145" y="235"/>
                </a:cxn>
                <a:cxn ang="0">
                  <a:pos x="2301" y="358"/>
                </a:cxn>
                <a:cxn ang="0">
                  <a:pos x="2438" y="501"/>
                </a:cxn>
                <a:cxn ang="0">
                  <a:pos x="2552" y="664"/>
                </a:cxn>
                <a:cxn ang="0">
                  <a:pos x="2644" y="841"/>
                </a:cxn>
                <a:cxn ang="0">
                  <a:pos x="2708" y="1032"/>
                </a:cxn>
                <a:cxn ang="0">
                  <a:pos x="2744" y="1237"/>
                </a:cxn>
                <a:cxn ang="0">
                  <a:pos x="2750" y="1447"/>
                </a:cxn>
                <a:cxn ang="0">
                  <a:pos x="2723" y="1655"/>
                </a:cxn>
                <a:cxn ang="0">
                  <a:pos x="2668" y="1850"/>
                </a:cxn>
                <a:cxn ang="0">
                  <a:pos x="2585" y="2034"/>
                </a:cxn>
                <a:cxn ang="0">
                  <a:pos x="2478" y="2201"/>
                </a:cxn>
                <a:cxn ang="0">
                  <a:pos x="2349" y="2351"/>
                </a:cxn>
                <a:cxn ang="0">
                  <a:pos x="2199" y="2480"/>
                </a:cxn>
                <a:cxn ang="0">
                  <a:pos x="2032" y="2587"/>
                </a:cxn>
                <a:cxn ang="0">
                  <a:pos x="1849" y="2670"/>
                </a:cxn>
                <a:cxn ang="0">
                  <a:pos x="1653" y="2725"/>
                </a:cxn>
                <a:cxn ang="0">
                  <a:pos x="1447" y="2752"/>
                </a:cxn>
                <a:cxn ang="0">
                  <a:pos x="1235" y="2746"/>
                </a:cxn>
                <a:cxn ang="0">
                  <a:pos x="1032" y="2710"/>
                </a:cxn>
                <a:cxn ang="0">
                  <a:pos x="840" y="2646"/>
                </a:cxn>
                <a:cxn ang="0">
                  <a:pos x="663" y="2554"/>
                </a:cxn>
                <a:cxn ang="0">
                  <a:pos x="500" y="2440"/>
                </a:cxn>
                <a:cxn ang="0">
                  <a:pos x="357" y="2303"/>
                </a:cxn>
                <a:cxn ang="0">
                  <a:pos x="234" y="2146"/>
                </a:cxn>
                <a:cxn ang="0">
                  <a:pos x="135" y="1973"/>
                </a:cxn>
                <a:cxn ang="0">
                  <a:pos x="61" y="1785"/>
                </a:cxn>
                <a:cxn ang="0">
                  <a:pos x="16" y="1587"/>
                </a:cxn>
                <a:cxn ang="0">
                  <a:pos x="0" y="1376"/>
                </a:cxn>
              </a:cxnLst>
              <a:rect l="0" t="0" r="r" b="b"/>
              <a:pathLst>
                <a:path w="2752" h="2754">
                  <a:moveTo>
                    <a:pt x="0" y="1376"/>
                  </a:moveTo>
                  <a:lnTo>
                    <a:pt x="1" y="1306"/>
                  </a:lnTo>
                  <a:lnTo>
                    <a:pt x="7" y="1237"/>
                  </a:lnTo>
                  <a:lnTo>
                    <a:pt x="16" y="1167"/>
                  </a:lnTo>
                  <a:lnTo>
                    <a:pt x="28" y="1100"/>
                  </a:lnTo>
                  <a:lnTo>
                    <a:pt x="43" y="1032"/>
                  </a:lnTo>
                  <a:lnTo>
                    <a:pt x="61" y="967"/>
                  </a:lnTo>
                  <a:lnTo>
                    <a:pt x="84" y="904"/>
                  </a:lnTo>
                  <a:lnTo>
                    <a:pt x="108" y="841"/>
                  </a:lnTo>
                  <a:lnTo>
                    <a:pt x="135" y="779"/>
                  </a:lnTo>
                  <a:lnTo>
                    <a:pt x="166" y="721"/>
                  </a:lnTo>
                  <a:lnTo>
                    <a:pt x="200" y="664"/>
                  </a:lnTo>
                  <a:lnTo>
                    <a:pt x="234" y="606"/>
                  </a:lnTo>
                  <a:lnTo>
                    <a:pt x="273" y="554"/>
                  </a:lnTo>
                  <a:lnTo>
                    <a:pt x="314" y="501"/>
                  </a:lnTo>
                  <a:lnTo>
                    <a:pt x="357" y="452"/>
                  </a:lnTo>
                  <a:lnTo>
                    <a:pt x="402" y="403"/>
                  </a:lnTo>
                  <a:lnTo>
                    <a:pt x="451" y="358"/>
                  </a:lnTo>
                  <a:lnTo>
                    <a:pt x="500" y="315"/>
                  </a:lnTo>
                  <a:lnTo>
                    <a:pt x="553" y="274"/>
                  </a:lnTo>
                  <a:lnTo>
                    <a:pt x="607" y="235"/>
                  </a:lnTo>
                  <a:lnTo>
                    <a:pt x="663" y="199"/>
                  </a:lnTo>
                  <a:lnTo>
                    <a:pt x="720" y="166"/>
                  </a:lnTo>
                  <a:lnTo>
                    <a:pt x="780" y="136"/>
                  </a:lnTo>
                  <a:lnTo>
                    <a:pt x="840" y="109"/>
                  </a:lnTo>
                  <a:lnTo>
                    <a:pt x="903" y="83"/>
                  </a:lnTo>
                  <a:lnTo>
                    <a:pt x="966" y="62"/>
                  </a:lnTo>
                  <a:lnTo>
                    <a:pt x="1032" y="44"/>
                  </a:lnTo>
                  <a:lnTo>
                    <a:pt x="1098" y="27"/>
                  </a:lnTo>
                  <a:lnTo>
                    <a:pt x="1166" y="15"/>
                  </a:lnTo>
                  <a:lnTo>
                    <a:pt x="1235" y="8"/>
                  </a:lnTo>
                  <a:lnTo>
                    <a:pt x="1304" y="2"/>
                  </a:lnTo>
                  <a:lnTo>
                    <a:pt x="1375" y="0"/>
                  </a:lnTo>
                  <a:lnTo>
                    <a:pt x="1447" y="2"/>
                  </a:lnTo>
                  <a:lnTo>
                    <a:pt x="1516" y="8"/>
                  </a:lnTo>
                  <a:lnTo>
                    <a:pt x="1586" y="15"/>
                  </a:lnTo>
                  <a:lnTo>
                    <a:pt x="1653" y="27"/>
                  </a:lnTo>
                  <a:lnTo>
                    <a:pt x="1719" y="44"/>
                  </a:lnTo>
                  <a:lnTo>
                    <a:pt x="1785" y="62"/>
                  </a:lnTo>
                  <a:lnTo>
                    <a:pt x="1849" y="83"/>
                  </a:lnTo>
                  <a:lnTo>
                    <a:pt x="1912" y="109"/>
                  </a:lnTo>
                  <a:lnTo>
                    <a:pt x="1972" y="136"/>
                  </a:lnTo>
                  <a:lnTo>
                    <a:pt x="2032" y="166"/>
                  </a:lnTo>
                  <a:lnTo>
                    <a:pt x="2089" y="199"/>
                  </a:lnTo>
                  <a:lnTo>
                    <a:pt x="2145" y="235"/>
                  </a:lnTo>
                  <a:lnTo>
                    <a:pt x="2199" y="274"/>
                  </a:lnTo>
                  <a:lnTo>
                    <a:pt x="2251" y="315"/>
                  </a:lnTo>
                  <a:lnTo>
                    <a:pt x="2301" y="358"/>
                  </a:lnTo>
                  <a:lnTo>
                    <a:pt x="2349" y="403"/>
                  </a:lnTo>
                  <a:lnTo>
                    <a:pt x="2394" y="452"/>
                  </a:lnTo>
                  <a:lnTo>
                    <a:pt x="2438" y="501"/>
                  </a:lnTo>
                  <a:lnTo>
                    <a:pt x="2478" y="554"/>
                  </a:lnTo>
                  <a:lnTo>
                    <a:pt x="2517" y="606"/>
                  </a:lnTo>
                  <a:lnTo>
                    <a:pt x="2552" y="664"/>
                  </a:lnTo>
                  <a:lnTo>
                    <a:pt x="2585" y="721"/>
                  </a:lnTo>
                  <a:lnTo>
                    <a:pt x="2617" y="779"/>
                  </a:lnTo>
                  <a:lnTo>
                    <a:pt x="2644" y="841"/>
                  </a:lnTo>
                  <a:lnTo>
                    <a:pt x="2668" y="904"/>
                  </a:lnTo>
                  <a:lnTo>
                    <a:pt x="2690" y="967"/>
                  </a:lnTo>
                  <a:lnTo>
                    <a:pt x="2708" y="1032"/>
                  </a:lnTo>
                  <a:lnTo>
                    <a:pt x="2723" y="1100"/>
                  </a:lnTo>
                  <a:lnTo>
                    <a:pt x="2735" y="1167"/>
                  </a:lnTo>
                  <a:lnTo>
                    <a:pt x="2744" y="1237"/>
                  </a:lnTo>
                  <a:lnTo>
                    <a:pt x="2750" y="1306"/>
                  </a:lnTo>
                  <a:lnTo>
                    <a:pt x="2752" y="1376"/>
                  </a:lnTo>
                  <a:lnTo>
                    <a:pt x="2750" y="1447"/>
                  </a:lnTo>
                  <a:lnTo>
                    <a:pt x="2744" y="1518"/>
                  </a:lnTo>
                  <a:lnTo>
                    <a:pt x="2735" y="1587"/>
                  </a:lnTo>
                  <a:lnTo>
                    <a:pt x="2723" y="1655"/>
                  </a:lnTo>
                  <a:lnTo>
                    <a:pt x="2708" y="1721"/>
                  </a:lnTo>
                  <a:lnTo>
                    <a:pt x="2690" y="1785"/>
                  </a:lnTo>
                  <a:lnTo>
                    <a:pt x="2668" y="1850"/>
                  </a:lnTo>
                  <a:lnTo>
                    <a:pt x="2644" y="1913"/>
                  </a:lnTo>
                  <a:lnTo>
                    <a:pt x="2617" y="1973"/>
                  </a:lnTo>
                  <a:lnTo>
                    <a:pt x="2585" y="2034"/>
                  </a:lnTo>
                  <a:lnTo>
                    <a:pt x="2552" y="2091"/>
                  </a:lnTo>
                  <a:lnTo>
                    <a:pt x="2517" y="2146"/>
                  </a:lnTo>
                  <a:lnTo>
                    <a:pt x="2478" y="2201"/>
                  </a:lnTo>
                  <a:lnTo>
                    <a:pt x="2438" y="2253"/>
                  </a:lnTo>
                  <a:lnTo>
                    <a:pt x="2394" y="2303"/>
                  </a:lnTo>
                  <a:lnTo>
                    <a:pt x="2349" y="2351"/>
                  </a:lnTo>
                  <a:lnTo>
                    <a:pt x="2301" y="2396"/>
                  </a:lnTo>
                  <a:lnTo>
                    <a:pt x="2251" y="2440"/>
                  </a:lnTo>
                  <a:lnTo>
                    <a:pt x="2199" y="2480"/>
                  </a:lnTo>
                  <a:lnTo>
                    <a:pt x="2145" y="2518"/>
                  </a:lnTo>
                  <a:lnTo>
                    <a:pt x="2089" y="2554"/>
                  </a:lnTo>
                  <a:lnTo>
                    <a:pt x="2032" y="2587"/>
                  </a:lnTo>
                  <a:lnTo>
                    <a:pt x="1972" y="2617"/>
                  </a:lnTo>
                  <a:lnTo>
                    <a:pt x="1912" y="2646"/>
                  </a:lnTo>
                  <a:lnTo>
                    <a:pt x="1849" y="2670"/>
                  </a:lnTo>
                  <a:lnTo>
                    <a:pt x="1785" y="2692"/>
                  </a:lnTo>
                  <a:lnTo>
                    <a:pt x="1719" y="2710"/>
                  </a:lnTo>
                  <a:lnTo>
                    <a:pt x="1653" y="2725"/>
                  </a:lnTo>
                  <a:lnTo>
                    <a:pt x="1586" y="2737"/>
                  </a:lnTo>
                  <a:lnTo>
                    <a:pt x="1516" y="2746"/>
                  </a:lnTo>
                  <a:lnTo>
                    <a:pt x="1447" y="2752"/>
                  </a:lnTo>
                  <a:lnTo>
                    <a:pt x="1375" y="2754"/>
                  </a:lnTo>
                  <a:lnTo>
                    <a:pt x="1304" y="2752"/>
                  </a:lnTo>
                  <a:lnTo>
                    <a:pt x="1235" y="2746"/>
                  </a:lnTo>
                  <a:lnTo>
                    <a:pt x="1166" y="2737"/>
                  </a:lnTo>
                  <a:lnTo>
                    <a:pt x="1098" y="2725"/>
                  </a:lnTo>
                  <a:lnTo>
                    <a:pt x="1032" y="2710"/>
                  </a:lnTo>
                  <a:lnTo>
                    <a:pt x="966" y="2692"/>
                  </a:lnTo>
                  <a:lnTo>
                    <a:pt x="903" y="2670"/>
                  </a:lnTo>
                  <a:lnTo>
                    <a:pt x="840" y="2646"/>
                  </a:lnTo>
                  <a:lnTo>
                    <a:pt x="780" y="2617"/>
                  </a:lnTo>
                  <a:lnTo>
                    <a:pt x="720" y="2587"/>
                  </a:lnTo>
                  <a:lnTo>
                    <a:pt x="663" y="2554"/>
                  </a:lnTo>
                  <a:lnTo>
                    <a:pt x="607" y="2518"/>
                  </a:lnTo>
                  <a:lnTo>
                    <a:pt x="553" y="2480"/>
                  </a:lnTo>
                  <a:lnTo>
                    <a:pt x="500" y="2440"/>
                  </a:lnTo>
                  <a:lnTo>
                    <a:pt x="451" y="2396"/>
                  </a:lnTo>
                  <a:lnTo>
                    <a:pt x="402" y="2351"/>
                  </a:lnTo>
                  <a:lnTo>
                    <a:pt x="357" y="2303"/>
                  </a:lnTo>
                  <a:lnTo>
                    <a:pt x="314" y="2253"/>
                  </a:lnTo>
                  <a:lnTo>
                    <a:pt x="273" y="2201"/>
                  </a:lnTo>
                  <a:lnTo>
                    <a:pt x="234" y="2146"/>
                  </a:lnTo>
                  <a:lnTo>
                    <a:pt x="200" y="2091"/>
                  </a:lnTo>
                  <a:lnTo>
                    <a:pt x="166" y="2034"/>
                  </a:lnTo>
                  <a:lnTo>
                    <a:pt x="135" y="1973"/>
                  </a:lnTo>
                  <a:lnTo>
                    <a:pt x="108" y="1913"/>
                  </a:lnTo>
                  <a:lnTo>
                    <a:pt x="84" y="1850"/>
                  </a:lnTo>
                  <a:lnTo>
                    <a:pt x="61" y="1785"/>
                  </a:lnTo>
                  <a:lnTo>
                    <a:pt x="43" y="1721"/>
                  </a:lnTo>
                  <a:lnTo>
                    <a:pt x="28" y="1655"/>
                  </a:lnTo>
                  <a:lnTo>
                    <a:pt x="16" y="1587"/>
                  </a:lnTo>
                  <a:lnTo>
                    <a:pt x="7" y="1518"/>
                  </a:lnTo>
                  <a:lnTo>
                    <a:pt x="1" y="1447"/>
                  </a:lnTo>
                  <a:lnTo>
                    <a:pt x="0" y="1376"/>
                  </a:lnTo>
                </a:path>
              </a:pathLst>
            </a:custGeom>
            <a:noFill/>
            <a:ln w="6350" cap="flat" cmpd="sng">
              <a:solidFill>
                <a:schemeClr val="bg1"/>
              </a:solidFill>
              <a:prstDash val="solid"/>
              <a:miter lim="800000"/>
              <a:headEnd/>
              <a:tailEnd/>
            </a:ln>
            <a:effectLst/>
          </p:spPr>
          <p:txBody>
            <a:bodyPr>
              <a:noAutofit/>
            </a:bodyPr>
            <a:lstStyle/>
            <a:p>
              <a:endParaRPr lang="en-US" sz="1200" dirty="0">
                <a:solidFill>
                  <a:srgbClr val="000000"/>
                </a:solidFill>
                <a:latin typeface="Arial"/>
              </a:endParaRPr>
            </a:p>
          </p:txBody>
        </p:sp>
        <p:sp>
          <p:nvSpPr>
            <p:cNvPr id="15" name="Freeform 9"/>
            <p:cNvSpPr>
              <a:spLocks/>
            </p:cNvSpPr>
            <p:nvPr>
              <p:custDataLst>
                <p:tags r:id="rId8"/>
              </p:custDataLst>
            </p:nvPr>
          </p:nvSpPr>
          <p:spPr bwMode="gray">
            <a:xfrm>
              <a:off x="5349818" y="3582634"/>
              <a:ext cx="2218680" cy="2220032"/>
            </a:xfrm>
            <a:custGeom>
              <a:avLst/>
              <a:gdLst/>
              <a:ahLst/>
              <a:cxnLst>
                <a:cxn ang="0">
                  <a:pos x="8" y="1237"/>
                </a:cxn>
                <a:cxn ang="0">
                  <a:pos x="44" y="1032"/>
                </a:cxn>
                <a:cxn ang="0">
                  <a:pos x="108" y="841"/>
                </a:cxn>
                <a:cxn ang="0">
                  <a:pos x="200" y="664"/>
                </a:cxn>
                <a:cxn ang="0">
                  <a:pos x="314" y="501"/>
                </a:cxn>
                <a:cxn ang="0">
                  <a:pos x="451" y="358"/>
                </a:cxn>
                <a:cxn ang="0">
                  <a:pos x="607" y="235"/>
                </a:cxn>
                <a:cxn ang="0">
                  <a:pos x="780" y="136"/>
                </a:cxn>
                <a:cxn ang="0">
                  <a:pos x="967" y="62"/>
                </a:cxn>
                <a:cxn ang="0">
                  <a:pos x="1167" y="15"/>
                </a:cxn>
                <a:cxn ang="0">
                  <a:pos x="1376" y="0"/>
                </a:cxn>
                <a:cxn ang="0">
                  <a:pos x="1586" y="15"/>
                </a:cxn>
                <a:cxn ang="0">
                  <a:pos x="1786" y="62"/>
                </a:cxn>
                <a:cxn ang="0">
                  <a:pos x="1972" y="136"/>
                </a:cxn>
                <a:cxn ang="0">
                  <a:pos x="2145" y="235"/>
                </a:cxn>
                <a:cxn ang="0">
                  <a:pos x="2302" y="358"/>
                </a:cxn>
                <a:cxn ang="0">
                  <a:pos x="2438" y="501"/>
                </a:cxn>
                <a:cxn ang="0">
                  <a:pos x="2553" y="664"/>
                </a:cxn>
                <a:cxn ang="0">
                  <a:pos x="2644" y="841"/>
                </a:cxn>
                <a:cxn ang="0">
                  <a:pos x="2709" y="1032"/>
                </a:cxn>
                <a:cxn ang="0">
                  <a:pos x="2745" y="1237"/>
                </a:cxn>
                <a:cxn ang="0">
                  <a:pos x="2751" y="1447"/>
                </a:cxn>
                <a:cxn ang="0">
                  <a:pos x="2724" y="1655"/>
                </a:cxn>
                <a:cxn ang="0">
                  <a:pos x="2668" y="1850"/>
                </a:cxn>
                <a:cxn ang="0">
                  <a:pos x="2586" y="2034"/>
                </a:cxn>
                <a:cxn ang="0">
                  <a:pos x="2479" y="2201"/>
                </a:cxn>
                <a:cxn ang="0">
                  <a:pos x="2350" y="2351"/>
                </a:cxn>
                <a:cxn ang="0">
                  <a:pos x="2199" y="2480"/>
                </a:cxn>
                <a:cxn ang="0">
                  <a:pos x="2032" y="2587"/>
                </a:cxn>
                <a:cxn ang="0">
                  <a:pos x="1849" y="2670"/>
                </a:cxn>
                <a:cxn ang="0">
                  <a:pos x="1654" y="2725"/>
                </a:cxn>
                <a:cxn ang="0">
                  <a:pos x="1448" y="2752"/>
                </a:cxn>
                <a:cxn ang="0">
                  <a:pos x="1236" y="2746"/>
                </a:cxn>
                <a:cxn ang="0">
                  <a:pos x="1033" y="2710"/>
                </a:cxn>
                <a:cxn ang="0">
                  <a:pos x="840" y="2646"/>
                </a:cxn>
                <a:cxn ang="0">
                  <a:pos x="663" y="2554"/>
                </a:cxn>
                <a:cxn ang="0">
                  <a:pos x="501" y="2440"/>
                </a:cxn>
                <a:cxn ang="0">
                  <a:pos x="358" y="2303"/>
                </a:cxn>
                <a:cxn ang="0">
                  <a:pos x="235" y="2146"/>
                </a:cxn>
                <a:cxn ang="0">
                  <a:pos x="135" y="1973"/>
                </a:cxn>
                <a:cxn ang="0">
                  <a:pos x="62" y="1785"/>
                </a:cxn>
                <a:cxn ang="0">
                  <a:pos x="17" y="1587"/>
                </a:cxn>
                <a:cxn ang="0">
                  <a:pos x="0" y="1376"/>
                </a:cxn>
              </a:cxnLst>
              <a:rect l="0" t="0" r="r" b="b"/>
              <a:pathLst>
                <a:path w="2753" h="2754">
                  <a:moveTo>
                    <a:pt x="0" y="1376"/>
                  </a:moveTo>
                  <a:lnTo>
                    <a:pt x="2" y="1306"/>
                  </a:lnTo>
                  <a:lnTo>
                    <a:pt x="8" y="1237"/>
                  </a:lnTo>
                  <a:lnTo>
                    <a:pt x="17" y="1167"/>
                  </a:lnTo>
                  <a:lnTo>
                    <a:pt x="29" y="1100"/>
                  </a:lnTo>
                  <a:lnTo>
                    <a:pt x="44" y="1032"/>
                  </a:lnTo>
                  <a:lnTo>
                    <a:pt x="62" y="967"/>
                  </a:lnTo>
                  <a:lnTo>
                    <a:pt x="84" y="904"/>
                  </a:lnTo>
                  <a:lnTo>
                    <a:pt x="108" y="841"/>
                  </a:lnTo>
                  <a:lnTo>
                    <a:pt x="135" y="779"/>
                  </a:lnTo>
                  <a:lnTo>
                    <a:pt x="167" y="721"/>
                  </a:lnTo>
                  <a:lnTo>
                    <a:pt x="200" y="664"/>
                  </a:lnTo>
                  <a:lnTo>
                    <a:pt x="235" y="606"/>
                  </a:lnTo>
                  <a:lnTo>
                    <a:pt x="274" y="554"/>
                  </a:lnTo>
                  <a:lnTo>
                    <a:pt x="314" y="501"/>
                  </a:lnTo>
                  <a:lnTo>
                    <a:pt x="358" y="452"/>
                  </a:lnTo>
                  <a:lnTo>
                    <a:pt x="403" y="403"/>
                  </a:lnTo>
                  <a:lnTo>
                    <a:pt x="451" y="358"/>
                  </a:lnTo>
                  <a:lnTo>
                    <a:pt x="501" y="315"/>
                  </a:lnTo>
                  <a:lnTo>
                    <a:pt x="553" y="274"/>
                  </a:lnTo>
                  <a:lnTo>
                    <a:pt x="607" y="235"/>
                  </a:lnTo>
                  <a:lnTo>
                    <a:pt x="663" y="199"/>
                  </a:lnTo>
                  <a:lnTo>
                    <a:pt x="720" y="166"/>
                  </a:lnTo>
                  <a:lnTo>
                    <a:pt x="780" y="136"/>
                  </a:lnTo>
                  <a:lnTo>
                    <a:pt x="840" y="109"/>
                  </a:lnTo>
                  <a:lnTo>
                    <a:pt x="904" y="83"/>
                  </a:lnTo>
                  <a:lnTo>
                    <a:pt x="967" y="62"/>
                  </a:lnTo>
                  <a:lnTo>
                    <a:pt x="1033" y="44"/>
                  </a:lnTo>
                  <a:lnTo>
                    <a:pt x="1099" y="27"/>
                  </a:lnTo>
                  <a:lnTo>
                    <a:pt x="1167" y="15"/>
                  </a:lnTo>
                  <a:lnTo>
                    <a:pt x="1236" y="8"/>
                  </a:lnTo>
                  <a:lnTo>
                    <a:pt x="1305" y="2"/>
                  </a:lnTo>
                  <a:lnTo>
                    <a:pt x="1376" y="0"/>
                  </a:lnTo>
                  <a:lnTo>
                    <a:pt x="1448" y="2"/>
                  </a:lnTo>
                  <a:lnTo>
                    <a:pt x="1517" y="8"/>
                  </a:lnTo>
                  <a:lnTo>
                    <a:pt x="1586" y="15"/>
                  </a:lnTo>
                  <a:lnTo>
                    <a:pt x="1654" y="27"/>
                  </a:lnTo>
                  <a:lnTo>
                    <a:pt x="1720" y="44"/>
                  </a:lnTo>
                  <a:lnTo>
                    <a:pt x="1786" y="62"/>
                  </a:lnTo>
                  <a:lnTo>
                    <a:pt x="1849" y="83"/>
                  </a:lnTo>
                  <a:lnTo>
                    <a:pt x="1912" y="109"/>
                  </a:lnTo>
                  <a:lnTo>
                    <a:pt x="1972" y="136"/>
                  </a:lnTo>
                  <a:lnTo>
                    <a:pt x="2032" y="166"/>
                  </a:lnTo>
                  <a:lnTo>
                    <a:pt x="2090" y="199"/>
                  </a:lnTo>
                  <a:lnTo>
                    <a:pt x="2145" y="235"/>
                  </a:lnTo>
                  <a:lnTo>
                    <a:pt x="2199" y="274"/>
                  </a:lnTo>
                  <a:lnTo>
                    <a:pt x="2252" y="315"/>
                  </a:lnTo>
                  <a:lnTo>
                    <a:pt x="2302" y="358"/>
                  </a:lnTo>
                  <a:lnTo>
                    <a:pt x="2350" y="403"/>
                  </a:lnTo>
                  <a:lnTo>
                    <a:pt x="2395" y="452"/>
                  </a:lnTo>
                  <a:lnTo>
                    <a:pt x="2438" y="501"/>
                  </a:lnTo>
                  <a:lnTo>
                    <a:pt x="2479" y="554"/>
                  </a:lnTo>
                  <a:lnTo>
                    <a:pt x="2518" y="606"/>
                  </a:lnTo>
                  <a:lnTo>
                    <a:pt x="2553" y="664"/>
                  </a:lnTo>
                  <a:lnTo>
                    <a:pt x="2586" y="721"/>
                  </a:lnTo>
                  <a:lnTo>
                    <a:pt x="2617" y="779"/>
                  </a:lnTo>
                  <a:lnTo>
                    <a:pt x="2644" y="841"/>
                  </a:lnTo>
                  <a:lnTo>
                    <a:pt x="2668" y="904"/>
                  </a:lnTo>
                  <a:lnTo>
                    <a:pt x="2691" y="967"/>
                  </a:lnTo>
                  <a:lnTo>
                    <a:pt x="2709" y="1032"/>
                  </a:lnTo>
                  <a:lnTo>
                    <a:pt x="2724" y="1100"/>
                  </a:lnTo>
                  <a:lnTo>
                    <a:pt x="2736" y="1167"/>
                  </a:lnTo>
                  <a:lnTo>
                    <a:pt x="2745" y="1237"/>
                  </a:lnTo>
                  <a:lnTo>
                    <a:pt x="2751" y="1306"/>
                  </a:lnTo>
                  <a:lnTo>
                    <a:pt x="2753" y="1376"/>
                  </a:lnTo>
                  <a:lnTo>
                    <a:pt x="2751" y="1447"/>
                  </a:lnTo>
                  <a:lnTo>
                    <a:pt x="2745" y="1518"/>
                  </a:lnTo>
                  <a:lnTo>
                    <a:pt x="2736" y="1587"/>
                  </a:lnTo>
                  <a:lnTo>
                    <a:pt x="2724" y="1655"/>
                  </a:lnTo>
                  <a:lnTo>
                    <a:pt x="2709" y="1721"/>
                  </a:lnTo>
                  <a:lnTo>
                    <a:pt x="2691" y="1785"/>
                  </a:lnTo>
                  <a:lnTo>
                    <a:pt x="2668" y="1850"/>
                  </a:lnTo>
                  <a:lnTo>
                    <a:pt x="2644" y="1913"/>
                  </a:lnTo>
                  <a:lnTo>
                    <a:pt x="2617" y="1973"/>
                  </a:lnTo>
                  <a:lnTo>
                    <a:pt x="2586" y="2034"/>
                  </a:lnTo>
                  <a:lnTo>
                    <a:pt x="2553" y="2091"/>
                  </a:lnTo>
                  <a:lnTo>
                    <a:pt x="2518" y="2146"/>
                  </a:lnTo>
                  <a:lnTo>
                    <a:pt x="2479" y="2201"/>
                  </a:lnTo>
                  <a:lnTo>
                    <a:pt x="2438" y="2253"/>
                  </a:lnTo>
                  <a:lnTo>
                    <a:pt x="2395" y="2303"/>
                  </a:lnTo>
                  <a:lnTo>
                    <a:pt x="2350" y="2351"/>
                  </a:lnTo>
                  <a:lnTo>
                    <a:pt x="2302" y="2396"/>
                  </a:lnTo>
                  <a:lnTo>
                    <a:pt x="2252" y="2440"/>
                  </a:lnTo>
                  <a:lnTo>
                    <a:pt x="2199" y="2480"/>
                  </a:lnTo>
                  <a:lnTo>
                    <a:pt x="2145" y="2518"/>
                  </a:lnTo>
                  <a:lnTo>
                    <a:pt x="2090" y="2554"/>
                  </a:lnTo>
                  <a:lnTo>
                    <a:pt x="2032" y="2587"/>
                  </a:lnTo>
                  <a:lnTo>
                    <a:pt x="1972" y="2617"/>
                  </a:lnTo>
                  <a:lnTo>
                    <a:pt x="1912" y="2646"/>
                  </a:lnTo>
                  <a:lnTo>
                    <a:pt x="1849" y="2670"/>
                  </a:lnTo>
                  <a:lnTo>
                    <a:pt x="1786" y="2692"/>
                  </a:lnTo>
                  <a:lnTo>
                    <a:pt x="1720" y="2710"/>
                  </a:lnTo>
                  <a:lnTo>
                    <a:pt x="1654" y="2725"/>
                  </a:lnTo>
                  <a:lnTo>
                    <a:pt x="1586" y="2737"/>
                  </a:lnTo>
                  <a:lnTo>
                    <a:pt x="1517" y="2746"/>
                  </a:lnTo>
                  <a:lnTo>
                    <a:pt x="1448" y="2752"/>
                  </a:lnTo>
                  <a:lnTo>
                    <a:pt x="1376" y="2754"/>
                  </a:lnTo>
                  <a:lnTo>
                    <a:pt x="1305" y="2752"/>
                  </a:lnTo>
                  <a:lnTo>
                    <a:pt x="1236" y="2746"/>
                  </a:lnTo>
                  <a:lnTo>
                    <a:pt x="1167" y="2737"/>
                  </a:lnTo>
                  <a:lnTo>
                    <a:pt x="1099" y="2725"/>
                  </a:lnTo>
                  <a:lnTo>
                    <a:pt x="1033" y="2710"/>
                  </a:lnTo>
                  <a:lnTo>
                    <a:pt x="967" y="2692"/>
                  </a:lnTo>
                  <a:lnTo>
                    <a:pt x="904" y="2670"/>
                  </a:lnTo>
                  <a:lnTo>
                    <a:pt x="840" y="2646"/>
                  </a:lnTo>
                  <a:lnTo>
                    <a:pt x="780" y="2617"/>
                  </a:lnTo>
                  <a:lnTo>
                    <a:pt x="720" y="2587"/>
                  </a:lnTo>
                  <a:lnTo>
                    <a:pt x="663" y="2554"/>
                  </a:lnTo>
                  <a:lnTo>
                    <a:pt x="607" y="2518"/>
                  </a:lnTo>
                  <a:lnTo>
                    <a:pt x="553" y="2480"/>
                  </a:lnTo>
                  <a:lnTo>
                    <a:pt x="501" y="2440"/>
                  </a:lnTo>
                  <a:lnTo>
                    <a:pt x="451" y="2396"/>
                  </a:lnTo>
                  <a:lnTo>
                    <a:pt x="403" y="2351"/>
                  </a:lnTo>
                  <a:lnTo>
                    <a:pt x="358" y="2303"/>
                  </a:lnTo>
                  <a:lnTo>
                    <a:pt x="314" y="2253"/>
                  </a:lnTo>
                  <a:lnTo>
                    <a:pt x="274" y="2201"/>
                  </a:lnTo>
                  <a:lnTo>
                    <a:pt x="235" y="2146"/>
                  </a:lnTo>
                  <a:lnTo>
                    <a:pt x="200" y="2091"/>
                  </a:lnTo>
                  <a:lnTo>
                    <a:pt x="167" y="2034"/>
                  </a:lnTo>
                  <a:lnTo>
                    <a:pt x="135" y="1973"/>
                  </a:lnTo>
                  <a:lnTo>
                    <a:pt x="108" y="1913"/>
                  </a:lnTo>
                  <a:lnTo>
                    <a:pt x="84" y="1850"/>
                  </a:lnTo>
                  <a:lnTo>
                    <a:pt x="62" y="1785"/>
                  </a:lnTo>
                  <a:lnTo>
                    <a:pt x="44" y="1721"/>
                  </a:lnTo>
                  <a:lnTo>
                    <a:pt x="29" y="1655"/>
                  </a:lnTo>
                  <a:lnTo>
                    <a:pt x="17" y="1587"/>
                  </a:lnTo>
                  <a:lnTo>
                    <a:pt x="8" y="1518"/>
                  </a:lnTo>
                  <a:lnTo>
                    <a:pt x="2" y="1447"/>
                  </a:lnTo>
                  <a:lnTo>
                    <a:pt x="0" y="1376"/>
                  </a:lnTo>
                </a:path>
              </a:pathLst>
            </a:custGeom>
            <a:noFill/>
            <a:ln w="6350" cap="flat" cmpd="sng">
              <a:solidFill>
                <a:schemeClr val="bg1"/>
              </a:solidFill>
              <a:prstDash val="solid"/>
              <a:miter lim="800000"/>
              <a:headEnd/>
              <a:tailEnd/>
            </a:ln>
            <a:effectLst/>
          </p:spPr>
          <p:txBody>
            <a:bodyPr>
              <a:noAutofit/>
            </a:bodyPr>
            <a:lstStyle/>
            <a:p>
              <a:endParaRPr lang="en-US" sz="1200" dirty="0">
                <a:solidFill>
                  <a:srgbClr val="000000"/>
                </a:solidFill>
                <a:latin typeface="Arial"/>
              </a:endParaRPr>
            </a:p>
          </p:txBody>
        </p:sp>
        <p:sp>
          <p:nvSpPr>
            <p:cNvPr id="16" name="TextBox 15"/>
            <p:cNvSpPr txBox="1"/>
            <p:nvPr/>
          </p:nvSpPr>
          <p:spPr bwMode="gray">
            <a:xfrm>
              <a:off x="6612179" y="3035744"/>
              <a:ext cx="610114" cy="325456"/>
            </a:xfrm>
            <a:prstGeom prst="rect">
              <a:avLst/>
            </a:prstGeom>
            <a:noFill/>
            <a:ln w="6350" cap="flat">
              <a:noFill/>
              <a:miter lim="800000"/>
            </a:ln>
          </p:spPr>
          <p:txBody>
            <a:bodyPr wrap="none" lIns="0" tIns="0" rIns="0" bIns="0" rtlCol="0" anchor="t" anchorCtr="0">
              <a:spAutoFit/>
            </a:bodyPr>
            <a:lstStyle/>
            <a:p>
              <a:pPr algn="ctr">
                <a:lnSpc>
                  <a:spcPct val="90000"/>
                </a:lnSpc>
                <a:spcBef>
                  <a:spcPts val="600"/>
                </a:spcBef>
                <a:buClr>
                  <a:srgbClr val="DDB10A"/>
                </a:buClr>
              </a:pPr>
              <a:r>
                <a:rPr lang="en-US" sz="1400" b="1" dirty="0" smtClean="0">
                  <a:solidFill>
                    <a:srgbClr val="FFFFFF"/>
                  </a:solidFill>
                  <a:latin typeface="Arial "/>
                </a:rPr>
                <a:t>Better </a:t>
              </a:r>
            </a:p>
            <a:p>
              <a:pPr algn="ctr">
                <a:lnSpc>
                  <a:spcPct val="90000"/>
                </a:lnSpc>
                <a:spcBef>
                  <a:spcPts val="600"/>
                </a:spcBef>
                <a:buClr>
                  <a:srgbClr val="DDB10A"/>
                </a:buClr>
              </a:pPr>
              <a:r>
                <a:rPr lang="en-US" sz="1400" b="1" dirty="0" smtClean="0">
                  <a:solidFill>
                    <a:srgbClr val="FFFFFF"/>
                  </a:solidFill>
                  <a:latin typeface="Arial "/>
                </a:rPr>
                <a:t>Outcomes</a:t>
              </a:r>
            </a:p>
          </p:txBody>
        </p:sp>
        <p:sp>
          <p:nvSpPr>
            <p:cNvPr id="17" name="TextBox 16"/>
            <p:cNvSpPr txBox="1"/>
            <p:nvPr/>
          </p:nvSpPr>
          <p:spPr bwMode="gray">
            <a:xfrm>
              <a:off x="7597436" y="4798114"/>
              <a:ext cx="714226" cy="325456"/>
            </a:xfrm>
            <a:prstGeom prst="rect">
              <a:avLst/>
            </a:prstGeom>
            <a:noFill/>
            <a:ln w="6350" cap="flat">
              <a:noFill/>
              <a:miter lim="800000"/>
            </a:ln>
          </p:spPr>
          <p:txBody>
            <a:bodyPr wrap="none" lIns="0" tIns="0" rIns="0" bIns="0" rtlCol="0" anchor="t" anchorCtr="0">
              <a:spAutoFit/>
            </a:bodyPr>
            <a:lstStyle/>
            <a:p>
              <a:pPr algn="ctr">
                <a:lnSpc>
                  <a:spcPct val="90000"/>
                </a:lnSpc>
                <a:spcBef>
                  <a:spcPts val="600"/>
                </a:spcBef>
                <a:buClr>
                  <a:srgbClr val="DDB10A"/>
                </a:buClr>
              </a:pPr>
              <a:r>
                <a:rPr lang="en-US" sz="1400" b="1" dirty="0" smtClean="0">
                  <a:solidFill>
                    <a:srgbClr val="FFFFFF"/>
                  </a:solidFill>
                  <a:latin typeface="Arial "/>
                </a:rPr>
                <a:t>Thriving</a:t>
              </a:r>
            </a:p>
            <a:p>
              <a:pPr algn="ctr">
                <a:lnSpc>
                  <a:spcPct val="90000"/>
                </a:lnSpc>
                <a:spcBef>
                  <a:spcPts val="600"/>
                </a:spcBef>
                <a:buClr>
                  <a:srgbClr val="DDB10A"/>
                </a:buClr>
              </a:pPr>
              <a:r>
                <a:rPr lang="en-US" sz="1400" b="1" dirty="0" smtClean="0">
                  <a:solidFill>
                    <a:srgbClr val="FFFFFF"/>
                  </a:solidFill>
                  <a:latin typeface="Arial "/>
                </a:rPr>
                <a:t>Eco-System</a:t>
              </a:r>
            </a:p>
          </p:txBody>
        </p:sp>
        <p:sp>
          <p:nvSpPr>
            <p:cNvPr id="18" name="TextBox 17"/>
            <p:cNvSpPr txBox="1"/>
            <p:nvPr/>
          </p:nvSpPr>
          <p:spPr bwMode="gray">
            <a:xfrm>
              <a:off x="5514716" y="4798114"/>
              <a:ext cx="704026" cy="494066"/>
            </a:xfrm>
            <a:prstGeom prst="rect">
              <a:avLst/>
            </a:prstGeom>
            <a:noFill/>
            <a:ln w="6350" cap="flat">
              <a:noFill/>
              <a:miter lim="800000"/>
            </a:ln>
          </p:spPr>
          <p:txBody>
            <a:bodyPr wrap="none" lIns="0" tIns="0" rIns="0" bIns="0" rtlCol="0" anchor="t" anchorCtr="0">
              <a:spAutoFit/>
            </a:bodyPr>
            <a:lstStyle/>
            <a:p>
              <a:pPr algn="ctr">
                <a:lnSpc>
                  <a:spcPct val="90000"/>
                </a:lnSpc>
                <a:spcBef>
                  <a:spcPts val="600"/>
                </a:spcBef>
                <a:buClr>
                  <a:srgbClr val="DDB10A"/>
                </a:buClr>
              </a:pPr>
              <a:r>
                <a:rPr lang="en-US" sz="1400" b="1" dirty="0" smtClean="0">
                  <a:solidFill>
                    <a:srgbClr val="FFFFFF"/>
                  </a:solidFill>
                  <a:latin typeface="Arial "/>
                </a:rPr>
                <a:t>Sustainable</a:t>
              </a:r>
            </a:p>
            <a:p>
              <a:pPr algn="ctr">
                <a:lnSpc>
                  <a:spcPct val="90000"/>
                </a:lnSpc>
                <a:spcBef>
                  <a:spcPts val="600"/>
                </a:spcBef>
                <a:buClr>
                  <a:srgbClr val="DDB10A"/>
                </a:buClr>
              </a:pPr>
              <a:r>
                <a:rPr lang="en-US" sz="1400" b="1" dirty="0" smtClean="0">
                  <a:solidFill>
                    <a:srgbClr val="FFFFFF"/>
                  </a:solidFill>
                  <a:latin typeface="Arial "/>
                </a:rPr>
                <a:t>Financing</a:t>
              </a:r>
            </a:p>
            <a:p>
              <a:pPr algn="ctr">
                <a:lnSpc>
                  <a:spcPct val="90000"/>
                </a:lnSpc>
                <a:spcBef>
                  <a:spcPts val="600"/>
                </a:spcBef>
                <a:buClr>
                  <a:srgbClr val="DDB10A"/>
                </a:buClr>
              </a:pPr>
              <a:endParaRPr lang="en-US" sz="1200" b="1" dirty="0">
                <a:solidFill>
                  <a:srgbClr val="FFFFFF"/>
                </a:solidFill>
                <a:latin typeface="Arial "/>
              </a:endParaRPr>
            </a:p>
          </p:txBody>
        </p:sp>
      </p:grpSp>
    </p:spTree>
    <p:extLst>
      <p:ext uri="{BB962C8B-B14F-4D97-AF65-F5344CB8AC3E}">
        <p14:creationId xmlns:p14="http://schemas.microsoft.com/office/powerpoint/2010/main" val="8917026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150066934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91879"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800">
              <a:solidFill>
                <a:srgbClr val="FFFFFF"/>
              </a:solidFill>
              <a:latin typeface="Arial"/>
              <a:cs typeface="Arial"/>
              <a:sym typeface="Arial"/>
            </a:endParaRPr>
          </a:p>
        </p:txBody>
      </p:sp>
      <p:sp>
        <p:nvSpPr>
          <p:cNvPr id="2" name="Title 1"/>
          <p:cNvSpPr>
            <a:spLocks noGrp="1"/>
          </p:cNvSpPr>
          <p:nvPr>
            <p:ph type="title"/>
          </p:nvPr>
        </p:nvSpPr>
        <p:spPr>
          <a:xfrm>
            <a:off x="250825" y="540000"/>
            <a:ext cx="8534399" cy="615553"/>
          </a:xfrm>
        </p:spPr>
        <p:txBody>
          <a:bodyPr/>
          <a:lstStyle/>
          <a:p>
            <a:r>
              <a:rPr lang="en-US" dirty="0"/>
              <a:t>However wide variations in health attainments remain across Europe, amounting to almost a decade of life </a:t>
            </a:r>
            <a:r>
              <a:rPr lang="en-US" dirty="0" smtClean="0"/>
              <a:t>expectancy</a:t>
            </a:r>
            <a:endParaRPr lang="en-US" dirty="0"/>
          </a:p>
        </p:txBody>
      </p:sp>
      <p:sp>
        <p:nvSpPr>
          <p:cNvPr id="3" name="Footer Placeholder 2"/>
          <p:cNvSpPr>
            <a:spLocks noGrp="1"/>
          </p:cNvSpPr>
          <p:nvPr>
            <p:ph type="ftr" sz="quarter" idx="11"/>
          </p:nvPr>
        </p:nvSpPr>
        <p:spPr/>
        <p:txBody>
          <a:bodyPr/>
          <a:lstStyle/>
          <a:p>
            <a:r>
              <a:rPr lang="en-US" dirty="0">
                <a:solidFill>
                  <a:srgbClr val="000000">
                    <a:tint val="75000"/>
                  </a:srgbClr>
                </a:solidFill>
              </a:rPr>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5</a:t>
            </a:fld>
            <a:endParaRPr lang="fr-BE" dirty="0"/>
          </a:p>
        </p:txBody>
      </p:sp>
      <p:sp>
        <p:nvSpPr>
          <p:cNvPr id="5" name="Text Placeholder 4"/>
          <p:cNvSpPr>
            <a:spLocks noGrp="1"/>
          </p:cNvSpPr>
          <p:nvPr>
            <p:ph type="body" sz="quarter" idx="13"/>
          </p:nvPr>
        </p:nvSpPr>
        <p:spPr/>
        <p:txBody>
          <a:bodyPr/>
          <a:lstStyle/>
          <a:p>
            <a:r>
              <a:rPr lang="en-US" kern="0" dirty="0"/>
              <a:t>Life expectancy at birth – 2011 </a:t>
            </a:r>
          </a:p>
        </p:txBody>
      </p:sp>
      <p:sp>
        <p:nvSpPr>
          <p:cNvPr id="8" name="Rectangle 7"/>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latin typeface="Arial"/>
              </a:rPr>
              <a:t>Health &amp; Wealth</a:t>
            </a:r>
          </a:p>
        </p:txBody>
      </p:sp>
      <p:pic>
        <p:nvPicPr>
          <p:cNvPr id="9" name="Picture 1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bwMode="auto">
          <a:xfrm>
            <a:off x="2005013" y="2132856"/>
            <a:ext cx="23812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rgbClr val="000000"/>
                </a:solidFill>
                <a:latin typeface="Arial"/>
                <a:cs typeface="Arial"/>
                <a:sym typeface="Arial"/>
              </a:rPr>
              <a:t>Life Expectancy at birth in 2011 (years))</a:t>
            </a:r>
          </a:p>
        </p:txBody>
      </p:sp>
      <p:sp>
        <p:nvSpPr>
          <p:cNvPr id="45" name="TextBox 44"/>
          <p:cNvSpPr txBox="1"/>
          <p:nvPr/>
        </p:nvSpPr>
        <p:spPr>
          <a:xfrm>
            <a:off x="5724128" y="2348880"/>
            <a:ext cx="2978547" cy="3841052"/>
          </a:xfrm>
          <a:prstGeom prst="rect">
            <a:avLst/>
          </a:prstGeom>
          <a:noFill/>
        </p:spPr>
        <p:txBody>
          <a:bodyPr wrap="square">
            <a:spAutoFit/>
          </a:bodyPr>
          <a:lstStyle/>
          <a:p>
            <a:pPr marL="265113" indent="-265113" algn="just">
              <a:spcBef>
                <a:spcPct val="20000"/>
              </a:spcBef>
              <a:buClr>
                <a:srgbClr val="F5841F"/>
              </a:buClr>
              <a:buFont typeface="Wingdings 2" pitchFamily="18" charset="2"/>
              <a:buChar char=""/>
              <a:defRPr/>
            </a:pPr>
            <a:r>
              <a:rPr lang="en-US" sz="1400" dirty="0">
                <a:solidFill>
                  <a:srgbClr val="000000">
                    <a:lumMod val="65000"/>
                    <a:lumOff val="35000"/>
                  </a:srgbClr>
                </a:solidFill>
                <a:latin typeface="Arial"/>
              </a:rPr>
              <a:t>While health outcomes have improved throughout Europe over the last 50 years, a 12% variation </a:t>
            </a:r>
            <a:r>
              <a:rPr lang="en-US" sz="1400" dirty="0" smtClean="0">
                <a:solidFill>
                  <a:srgbClr val="000000">
                    <a:lumMod val="65000"/>
                    <a:lumOff val="35000"/>
                  </a:srgbClr>
                </a:solidFill>
                <a:latin typeface="Arial"/>
              </a:rPr>
              <a:t>(equal to 9 years) in </a:t>
            </a:r>
            <a:r>
              <a:rPr lang="en-US" sz="1400" dirty="0">
                <a:solidFill>
                  <a:srgbClr val="000000">
                    <a:lumMod val="65000"/>
                    <a:lumOff val="35000"/>
                  </a:srgbClr>
                </a:solidFill>
                <a:latin typeface="Arial"/>
              </a:rPr>
              <a:t>life expectancy exists between country with highest and lowest life expectancy.</a:t>
            </a:r>
          </a:p>
          <a:p>
            <a:pPr marL="265113" indent="-265113" algn="just">
              <a:spcBef>
                <a:spcPct val="20000"/>
              </a:spcBef>
              <a:buClr>
                <a:srgbClr val="F5841F"/>
              </a:buClr>
              <a:buFont typeface="Wingdings 2" pitchFamily="18" charset="2"/>
              <a:buChar char=""/>
              <a:defRPr/>
            </a:pPr>
            <a:r>
              <a:rPr lang="en-US" sz="1400" dirty="0" smtClean="0">
                <a:solidFill>
                  <a:srgbClr val="000000">
                    <a:lumMod val="65000"/>
                    <a:lumOff val="35000"/>
                  </a:srgbClr>
                </a:solidFill>
                <a:latin typeface="Arial"/>
              </a:rPr>
              <a:t>Cumulative </a:t>
            </a:r>
            <a:r>
              <a:rPr lang="en-US" sz="1400" dirty="0">
                <a:solidFill>
                  <a:srgbClr val="000000">
                    <a:lumMod val="65000"/>
                    <a:lumOff val="35000"/>
                  </a:srgbClr>
                </a:solidFill>
                <a:latin typeface="Arial"/>
              </a:rPr>
              <a:t>differences in life expectancy between each country and highest life expectancy amounts to over 1.22 billion life years.</a:t>
            </a:r>
          </a:p>
          <a:p>
            <a:pPr marL="265113" indent="-265113" algn="just">
              <a:spcBef>
                <a:spcPct val="20000"/>
              </a:spcBef>
              <a:buClr>
                <a:srgbClr val="F5841F"/>
              </a:buClr>
              <a:buFont typeface="Wingdings 2" pitchFamily="18" charset="2"/>
              <a:buChar char=""/>
              <a:defRPr/>
            </a:pPr>
            <a:r>
              <a:rPr lang="en-US" sz="1400" dirty="0">
                <a:solidFill>
                  <a:srgbClr val="000000">
                    <a:lumMod val="65000"/>
                    <a:lumOff val="35000"/>
                  </a:srgbClr>
                </a:solidFill>
                <a:latin typeface="Arial"/>
              </a:rPr>
              <a:t>While variations are most observable with recent accession  markets, wide variations also exist in markets with highest life expectancy.</a:t>
            </a:r>
          </a:p>
        </p:txBody>
      </p:sp>
      <p:sp>
        <p:nvSpPr>
          <p:cNvPr id="47" name="TextBox 65"/>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endParaRPr lang="en-US" sz="800" dirty="0">
              <a:solidFill>
                <a:srgbClr val="000000"/>
              </a:solidFill>
            </a:endParaRPr>
          </a:p>
          <a:p>
            <a:pPr>
              <a:lnSpc>
                <a:spcPct val="90000"/>
              </a:lnSpc>
            </a:pPr>
            <a:r>
              <a:rPr lang="en-US" sz="800" dirty="0">
                <a:solidFill>
                  <a:srgbClr val="000000"/>
                </a:solidFill>
              </a:rPr>
              <a:t>Source: World Health Organization (WHO): Database on life expectancy; The World Bank: Database on life expectancy at birth (both accessed 2013)</a:t>
            </a:r>
          </a:p>
        </p:txBody>
      </p:sp>
      <p:graphicFrame>
        <p:nvGraphicFramePr>
          <p:cNvPr id="49" name="Chart 48"/>
          <p:cNvGraphicFramePr/>
          <p:nvPr>
            <p:extLst>
              <p:ext uri="{D42A27DB-BD31-4B8C-83A1-F6EECF244321}">
                <p14:modId xmlns:p14="http://schemas.microsoft.com/office/powerpoint/2010/main" val="1008156732"/>
              </p:ext>
            </p:extLst>
          </p:nvPr>
        </p:nvGraphicFramePr>
        <p:xfrm>
          <a:off x="395536" y="2240868"/>
          <a:ext cx="4500500" cy="3924982"/>
        </p:xfrm>
        <a:graphic>
          <a:graphicData uri="http://schemas.openxmlformats.org/drawingml/2006/chart">
            <c:chart xmlns:c="http://schemas.openxmlformats.org/drawingml/2006/chart" xmlns:r="http://schemas.openxmlformats.org/officeDocument/2006/relationships" r:id="rId12"/>
          </a:graphicData>
        </a:graphic>
      </p:graphicFrame>
      <p:grpSp>
        <p:nvGrpSpPr>
          <p:cNvPr id="50" name="Group 42"/>
          <p:cNvGrpSpPr/>
          <p:nvPr/>
        </p:nvGrpSpPr>
        <p:grpSpPr>
          <a:xfrm>
            <a:off x="2390445" y="2615565"/>
            <a:ext cx="2827350" cy="3315047"/>
            <a:chOff x="2324100" y="2795588"/>
            <a:chExt cx="3117850" cy="3067050"/>
          </a:xfrm>
        </p:grpSpPr>
        <p:cxnSp>
          <p:nvCxnSpPr>
            <p:cNvPr id="51" name="Straight Connector 50"/>
            <p:cNvCxnSpPr/>
            <p:nvPr>
              <p:custDataLst>
                <p:tags r:id="rId4"/>
              </p:custDataLst>
            </p:nvPr>
          </p:nvCxnSpPr>
          <p:spPr bwMode="auto">
            <a:xfrm>
              <a:off x="2324100" y="5862638"/>
              <a:ext cx="2886075"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5"/>
              </p:custDataLst>
            </p:nvPr>
          </p:nvCxnSpPr>
          <p:spPr bwMode="auto">
            <a:xfrm flipV="1">
              <a:off x="5210175" y="2795588"/>
              <a:ext cx="0" cy="30670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6"/>
              </p:custDataLst>
            </p:nvPr>
          </p:nvCxnSpPr>
          <p:spPr bwMode="auto">
            <a:xfrm flipH="1">
              <a:off x="4912775" y="2795588"/>
              <a:ext cx="302505" cy="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custDataLst>
                <p:tags r:id="rId7"/>
              </p:custDataLst>
            </p:nvPr>
          </p:nvSpPr>
          <p:spPr bwMode="gray">
            <a:xfrm>
              <a:off x="4978400" y="4232275"/>
              <a:ext cx="463550" cy="193675"/>
            </a:xfrm>
            <a:prstGeom prst="ellipse">
              <a:avLst/>
            </a:prstGeom>
            <a:solidFill>
              <a:srgbClr val="9B1717"/>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fld id="{CFEB57FC-50D3-46E0-A1F1-71C97AE2D369}" type="datetime'+''''''''1''2''''''''''''''''''''''''''''''''''''''''''%'''''">
                <a:rPr lang="en-US" sz="1000" b="1" i="1">
                  <a:solidFill>
                    <a:srgbClr val="FFFFFF"/>
                  </a:solidFill>
                  <a:latin typeface="Arial"/>
                  <a:cs typeface="Arial"/>
                </a:rPr>
                <a:pPr algn="ctr">
                  <a:lnSpc>
                    <a:spcPct val="90000"/>
                  </a:lnSpc>
                  <a:defRPr/>
                </a:pPr>
                <a:t>+12%</a:t>
              </a:fld>
              <a:endParaRPr lang="en-US" sz="1000" b="1" i="1">
                <a:solidFill>
                  <a:srgbClr val="FFFFFF"/>
                </a:solidFill>
                <a:latin typeface="Arial"/>
                <a:cs typeface="Arial"/>
                <a:sym typeface="Arial"/>
              </a:endParaRPr>
            </a:p>
          </p:txBody>
        </p:sp>
      </p:grpSp>
    </p:spTree>
    <p:extLst>
      <p:ext uri="{BB962C8B-B14F-4D97-AF65-F5344CB8AC3E}">
        <p14:creationId xmlns:p14="http://schemas.microsoft.com/office/powerpoint/2010/main" val="2197807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ext uri="{D42A27DB-BD31-4B8C-83A1-F6EECF244321}">
                <p14:modId xmlns:p14="http://schemas.microsoft.com/office/powerpoint/2010/main" val="31040637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290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Rectangle 59"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800">
              <a:solidFill>
                <a:srgbClr val="FFFFFF"/>
              </a:solidFill>
              <a:latin typeface="Arial"/>
              <a:cs typeface="Arial"/>
              <a:sym typeface="Arial"/>
            </a:endParaRPr>
          </a:p>
        </p:txBody>
      </p:sp>
      <p:sp>
        <p:nvSpPr>
          <p:cNvPr id="2" name="Text Placeholder 1"/>
          <p:cNvSpPr>
            <a:spLocks noGrp="1"/>
          </p:cNvSpPr>
          <p:nvPr>
            <p:ph type="body" sz="quarter" idx="13"/>
          </p:nvPr>
        </p:nvSpPr>
        <p:spPr/>
        <p:txBody>
          <a:bodyPr/>
          <a:lstStyle/>
          <a:p>
            <a:r>
              <a:rPr lang="en-GB" kern="0" dirty="0"/>
              <a:t>Demographic Development</a:t>
            </a:r>
            <a:r>
              <a:rPr lang="en-GB" kern="0" baseline="30000" dirty="0" smtClean="0"/>
              <a:t>*</a:t>
            </a:r>
            <a:endParaRPr lang="en-GB" kern="0" baseline="30000" dirty="0"/>
          </a:p>
        </p:txBody>
      </p:sp>
      <p:sp>
        <p:nvSpPr>
          <p:cNvPr id="3" name="Title 2"/>
          <p:cNvSpPr>
            <a:spLocks noGrp="1"/>
          </p:cNvSpPr>
          <p:nvPr>
            <p:ph type="title"/>
          </p:nvPr>
        </p:nvSpPr>
        <p:spPr>
          <a:xfrm>
            <a:off x="250825" y="540000"/>
            <a:ext cx="8425631" cy="615553"/>
          </a:xfrm>
        </p:spPr>
        <p:txBody>
          <a:bodyPr/>
          <a:lstStyle/>
          <a:p>
            <a:r>
              <a:rPr lang="en-US" dirty="0"/>
              <a:t>Looking to the future, Europe needs to find solutions to pressing demographic challenges that will impact health and social </a:t>
            </a:r>
            <a:r>
              <a:rPr lang="en-US" dirty="0" smtClean="0"/>
              <a:t>spending</a:t>
            </a:r>
            <a:endParaRPr lang="en-US" dirty="0"/>
          </a:p>
        </p:txBody>
      </p:sp>
      <p:sp>
        <p:nvSpPr>
          <p:cNvPr id="4" name="Footer Placeholder 3"/>
          <p:cNvSpPr>
            <a:spLocks noGrp="1"/>
          </p:cNvSpPr>
          <p:nvPr>
            <p:ph type="ftr" sz="quarter" idx="11"/>
          </p:nvPr>
        </p:nvSpPr>
        <p:spPr/>
        <p:txBody>
          <a:bodyPr/>
          <a:lstStyle/>
          <a:p>
            <a:r>
              <a:rPr lang="en-US" dirty="0">
                <a:solidFill>
                  <a:srgbClr val="000000">
                    <a:tint val="75000"/>
                  </a:srgbClr>
                </a:solidFill>
              </a:rPr>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6</a:t>
            </a:fld>
            <a:endParaRPr lang="fr-BE" dirty="0"/>
          </a:p>
        </p:txBody>
      </p:sp>
      <p:sp>
        <p:nvSpPr>
          <p:cNvPr id="6" name="Text Placeholder 5"/>
          <p:cNvSpPr>
            <a:spLocks noGrp="1"/>
          </p:cNvSpPr>
          <p:nvPr>
            <p:ph type="body" sz="quarter" idx="14"/>
          </p:nvPr>
        </p:nvSpPr>
        <p:spPr/>
        <p:txBody>
          <a:bodyPr/>
          <a:lstStyle/>
          <a:p>
            <a:r>
              <a:rPr lang="en-GB" kern="0" dirty="0"/>
              <a:t>System Impact: Severity, length and </a:t>
            </a:r>
            <a:r>
              <a:rPr lang="en-GB" kern="0" dirty="0" smtClean="0"/>
              <a:t/>
            </a:r>
            <a:br>
              <a:rPr lang="en-GB" kern="0" dirty="0" smtClean="0"/>
            </a:br>
            <a:r>
              <a:rPr lang="en-GB" kern="0" dirty="0" smtClean="0"/>
              <a:t>increased incidence</a:t>
            </a:r>
            <a:endParaRPr lang="en-GB" kern="0" dirty="0"/>
          </a:p>
        </p:txBody>
      </p:sp>
      <p:sp>
        <p:nvSpPr>
          <p:cNvPr id="7" name="Rectangle 6"/>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latin typeface="Arial"/>
              </a:rPr>
              <a:t>Health &amp; Wealth</a:t>
            </a:r>
          </a:p>
        </p:txBody>
      </p:sp>
      <p:cxnSp>
        <p:nvCxnSpPr>
          <p:cNvPr id="8" name="Straight Arrow Connector 7"/>
          <p:cNvCxnSpPr>
            <a:stCxn id="9" idx="3"/>
            <a:endCxn id="10" idx="1"/>
          </p:cNvCxnSpPr>
          <p:nvPr/>
        </p:nvCxnSpPr>
        <p:spPr>
          <a:xfrm flipV="1">
            <a:off x="1022350" y="2388952"/>
            <a:ext cx="2551113" cy="187325"/>
          </a:xfrm>
          <a:prstGeom prst="straightConnector1">
            <a:avLst/>
          </a:prstGeom>
          <a:ln w="28575">
            <a:solidFill>
              <a:srgbClr val="F5841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2913" y="2396890"/>
            <a:ext cx="579437" cy="358775"/>
          </a:xfrm>
          <a:prstGeom prst="rect">
            <a:avLst/>
          </a:prstGeom>
          <a:solidFill>
            <a:srgbClr val="F5841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de-CH" sz="1000" b="1" dirty="0">
                <a:solidFill>
                  <a:srgbClr val="FFFFFF"/>
                </a:solidFill>
                <a:latin typeface="Arial"/>
              </a:rPr>
              <a:t>87mn</a:t>
            </a:r>
            <a:endParaRPr lang="en-US" sz="1000" b="1" dirty="0">
              <a:solidFill>
                <a:srgbClr val="FFFFFF"/>
              </a:solidFill>
              <a:latin typeface="Arial"/>
            </a:endParaRPr>
          </a:p>
        </p:txBody>
      </p:sp>
      <p:sp>
        <p:nvSpPr>
          <p:cNvPr id="10" name="Rectangle 9"/>
          <p:cNvSpPr/>
          <p:nvPr/>
        </p:nvSpPr>
        <p:spPr>
          <a:xfrm>
            <a:off x="3573463" y="2209565"/>
            <a:ext cx="577850" cy="358775"/>
          </a:xfrm>
          <a:prstGeom prst="rect">
            <a:avLst/>
          </a:prstGeom>
          <a:solidFill>
            <a:srgbClr val="F5841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de-CH" sz="1000" b="1" dirty="0">
                <a:solidFill>
                  <a:srgbClr val="FFFFFF"/>
                </a:solidFill>
                <a:latin typeface="Arial"/>
              </a:rPr>
              <a:t>152mn</a:t>
            </a:r>
            <a:endParaRPr lang="en-US" sz="1000" b="1" dirty="0">
              <a:solidFill>
                <a:srgbClr val="FFFFFF"/>
              </a:solidFill>
              <a:latin typeface="Arial"/>
            </a:endParaRPr>
          </a:p>
        </p:txBody>
      </p:sp>
      <p:sp>
        <p:nvSpPr>
          <p:cNvPr id="11" name="Oval 10"/>
          <p:cNvSpPr/>
          <p:nvPr/>
        </p:nvSpPr>
        <p:spPr>
          <a:xfrm>
            <a:off x="1955800" y="2336565"/>
            <a:ext cx="706438"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de-CH" sz="1000" b="1" dirty="0">
                <a:solidFill>
                  <a:srgbClr val="FFFFFF"/>
                </a:solidFill>
                <a:latin typeface="Arial"/>
              </a:rPr>
              <a:t>+75%</a:t>
            </a:r>
            <a:endParaRPr lang="en-US" sz="1000" b="1" dirty="0">
              <a:solidFill>
                <a:srgbClr val="FFFFFF"/>
              </a:solidFill>
              <a:latin typeface="Arial"/>
            </a:endParaRPr>
          </a:p>
        </p:txBody>
      </p:sp>
      <p:sp>
        <p:nvSpPr>
          <p:cNvPr id="12" name="TextBox 11527"/>
          <p:cNvSpPr txBox="1">
            <a:spLocks noChangeArrowheads="1"/>
          </p:cNvSpPr>
          <p:nvPr/>
        </p:nvSpPr>
        <p:spPr bwMode="auto">
          <a:xfrm>
            <a:off x="1911350" y="2096852"/>
            <a:ext cx="80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sz="1000" b="1">
                <a:solidFill>
                  <a:srgbClr val="000000"/>
                </a:solidFill>
              </a:rPr>
              <a:t>65+ Years</a:t>
            </a:r>
          </a:p>
        </p:txBody>
      </p:sp>
      <p:sp>
        <p:nvSpPr>
          <p:cNvPr id="62" name="TextBox 103"/>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r>
              <a:rPr lang="en-US" sz="800" dirty="0" smtClean="0">
                <a:solidFill>
                  <a:srgbClr val="000000"/>
                </a:solidFill>
              </a:rPr>
              <a:t>Source: * European Commission (2012); </a:t>
            </a:r>
            <a:r>
              <a:rPr lang="en-US" sz="800" baseline="30000" dirty="0" smtClean="0">
                <a:solidFill>
                  <a:srgbClr val="000000"/>
                </a:solidFill>
              </a:rPr>
              <a:t>†</a:t>
            </a:r>
            <a:r>
              <a:rPr lang="en-US" sz="800" dirty="0" smtClean="0">
                <a:solidFill>
                  <a:srgbClr val="000000"/>
                </a:solidFill>
              </a:rPr>
              <a:t> </a:t>
            </a:r>
            <a:r>
              <a:rPr lang="da-DK" sz="800" dirty="0" err="1">
                <a:solidFill>
                  <a:srgbClr val="000000"/>
                </a:solidFill>
              </a:rPr>
              <a:t>Brookmeyer</a:t>
            </a:r>
            <a:r>
              <a:rPr lang="da-DK" sz="800" dirty="0">
                <a:solidFill>
                  <a:srgbClr val="000000"/>
                </a:solidFill>
              </a:rPr>
              <a:t> </a:t>
            </a:r>
            <a:r>
              <a:rPr lang="da-DK" sz="800" dirty="0" smtClean="0">
                <a:solidFill>
                  <a:srgbClr val="000000"/>
                </a:solidFill>
              </a:rPr>
              <a:t>R </a:t>
            </a:r>
            <a:r>
              <a:rPr lang="da-DK" sz="800" dirty="0">
                <a:solidFill>
                  <a:srgbClr val="000000"/>
                </a:solidFill>
              </a:rPr>
              <a:t>et al. (2007</a:t>
            </a:r>
            <a:r>
              <a:rPr lang="da-DK" sz="800" dirty="0" smtClean="0">
                <a:solidFill>
                  <a:srgbClr val="000000"/>
                </a:solidFill>
              </a:rPr>
              <a:t>)</a:t>
            </a:r>
            <a:r>
              <a:rPr lang="en-US" sz="800" dirty="0" smtClean="0">
                <a:solidFill>
                  <a:srgbClr val="000000"/>
                </a:solidFill>
              </a:rPr>
              <a:t>; </a:t>
            </a:r>
            <a:r>
              <a:rPr lang="en-US" sz="800" baseline="30000" dirty="0" smtClean="0">
                <a:solidFill>
                  <a:srgbClr val="000000"/>
                </a:solidFill>
              </a:rPr>
              <a:t>∆</a:t>
            </a:r>
            <a:r>
              <a:rPr lang="en-US" sz="800" dirty="0" smtClean="0">
                <a:solidFill>
                  <a:srgbClr val="000000"/>
                </a:solidFill>
              </a:rPr>
              <a:t> UK Dept. of Health (2010), European Commission; </a:t>
            </a:r>
            <a:r>
              <a:rPr lang="en-US" sz="800" baseline="30000" dirty="0" smtClean="0">
                <a:solidFill>
                  <a:srgbClr val="000000"/>
                </a:solidFill>
              </a:rPr>
              <a:t>♯</a:t>
            </a:r>
            <a:r>
              <a:rPr lang="en-US" sz="800" dirty="0" smtClean="0">
                <a:solidFill>
                  <a:srgbClr val="000000"/>
                </a:solidFill>
              </a:rPr>
              <a:t> WHO (2013)</a:t>
            </a:r>
            <a:endParaRPr lang="en-US" sz="800" dirty="0">
              <a:solidFill>
                <a:srgbClr val="000000"/>
              </a:solidFill>
            </a:endParaRPr>
          </a:p>
        </p:txBody>
      </p:sp>
      <p:sp>
        <p:nvSpPr>
          <p:cNvPr id="63" name="AutoShape 3"/>
          <p:cNvSpPr>
            <a:spLocks noChangeArrowheads="1"/>
          </p:cNvSpPr>
          <p:nvPr/>
        </p:nvSpPr>
        <p:spPr bwMode="gray">
          <a:xfrm>
            <a:off x="4743450" y="2420938"/>
            <a:ext cx="1079500" cy="876300"/>
          </a:xfrm>
          <a:prstGeom prst="homePlate">
            <a:avLst>
              <a:gd name="adj" fmla="val 19180"/>
            </a:avLst>
          </a:prstGeom>
          <a:solidFill>
            <a:schemeClr val="bg1">
              <a:lumMod val="95000"/>
            </a:schemeClr>
          </a:solidFill>
          <a:ln>
            <a:noFill/>
          </a:ln>
          <a:extLst/>
        </p:spPr>
        <p:txBody>
          <a:bodyPr lIns="36000" tIns="72000" rIns="36000" bIns="72000" anchor="ctr"/>
          <a:lstStyle/>
          <a:p>
            <a:pPr eaLnBrk="0" hangingPunct="0">
              <a:lnSpc>
                <a:spcPct val="90000"/>
              </a:lnSpc>
              <a:defRPr/>
            </a:pPr>
            <a:r>
              <a:rPr lang="en-US" sz="1100" b="1" dirty="0">
                <a:solidFill>
                  <a:srgbClr val="000000"/>
                </a:solidFill>
                <a:latin typeface="Arial"/>
              </a:rPr>
              <a:t>Increase in severity of Degenerative Diseases</a:t>
            </a:r>
            <a:r>
              <a:rPr lang="en-US" sz="1400" baseline="30000" dirty="0">
                <a:solidFill>
                  <a:srgbClr val="000000"/>
                </a:solidFill>
                <a:latin typeface="Arial"/>
              </a:rPr>
              <a:t>†</a:t>
            </a:r>
            <a:endParaRPr lang="en-US" sz="1400" b="1" baseline="30000" dirty="0">
              <a:solidFill>
                <a:srgbClr val="000000"/>
              </a:solidFill>
              <a:latin typeface="Arial"/>
            </a:endParaRPr>
          </a:p>
        </p:txBody>
      </p:sp>
      <p:sp>
        <p:nvSpPr>
          <p:cNvPr id="64" name="AutoShape 3"/>
          <p:cNvSpPr>
            <a:spLocks noChangeArrowheads="1"/>
          </p:cNvSpPr>
          <p:nvPr/>
        </p:nvSpPr>
        <p:spPr bwMode="gray">
          <a:xfrm>
            <a:off x="4741863" y="3764757"/>
            <a:ext cx="1079500" cy="876300"/>
          </a:xfrm>
          <a:prstGeom prst="homePlate">
            <a:avLst>
              <a:gd name="adj" fmla="val 19163"/>
            </a:avLst>
          </a:prstGeom>
          <a:solidFill>
            <a:schemeClr val="bg1">
              <a:lumMod val="95000"/>
            </a:schemeClr>
          </a:solidFill>
          <a:ln>
            <a:noFill/>
          </a:ln>
          <a:extLst/>
        </p:spPr>
        <p:txBody>
          <a:bodyPr lIns="36000" tIns="72000" rIns="36000" bIns="72000" anchor="ctr"/>
          <a:lstStyle/>
          <a:p>
            <a:pPr eaLnBrk="0" hangingPunct="0">
              <a:lnSpc>
                <a:spcPct val="90000"/>
              </a:lnSpc>
              <a:defRPr/>
            </a:pPr>
            <a:r>
              <a:rPr lang="en-US" sz="1100" b="1" dirty="0">
                <a:solidFill>
                  <a:srgbClr val="000000"/>
                </a:solidFill>
                <a:latin typeface="Arial"/>
              </a:rPr>
              <a:t>Extended impact of Chronic Diseases</a:t>
            </a:r>
            <a:r>
              <a:rPr lang="en-US" sz="1400" baseline="30000" dirty="0">
                <a:solidFill>
                  <a:srgbClr val="000000"/>
                </a:solidFill>
                <a:latin typeface="Arial"/>
              </a:rPr>
              <a:t>∆</a:t>
            </a:r>
            <a:endParaRPr lang="en-US" sz="1400" b="1" baseline="30000" dirty="0">
              <a:solidFill>
                <a:srgbClr val="000000"/>
              </a:solidFill>
              <a:latin typeface="Arial"/>
            </a:endParaRPr>
          </a:p>
        </p:txBody>
      </p:sp>
      <p:sp>
        <p:nvSpPr>
          <p:cNvPr id="65" name="AutoShape 3"/>
          <p:cNvSpPr>
            <a:spLocks noChangeArrowheads="1"/>
          </p:cNvSpPr>
          <p:nvPr/>
        </p:nvSpPr>
        <p:spPr bwMode="gray">
          <a:xfrm>
            <a:off x="4741863" y="5108575"/>
            <a:ext cx="1079500" cy="876300"/>
          </a:xfrm>
          <a:prstGeom prst="homePlate">
            <a:avLst>
              <a:gd name="adj" fmla="val 19163"/>
            </a:avLst>
          </a:prstGeom>
          <a:solidFill>
            <a:schemeClr val="bg1">
              <a:lumMod val="95000"/>
            </a:schemeClr>
          </a:solidFill>
          <a:ln>
            <a:noFill/>
          </a:ln>
          <a:extLst/>
        </p:spPr>
        <p:txBody>
          <a:bodyPr lIns="36000" tIns="72000" rIns="36000" bIns="72000" anchor="ctr"/>
          <a:lstStyle/>
          <a:p>
            <a:pPr eaLnBrk="0" hangingPunct="0">
              <a:lnSpc>
                <a:spcPct val="90000"/>
              </a:lnSpc>
              <a:defRPr/>
            </a:pPr>
            <a:r>
              <a:rPr lang="en-US" sz="1100" b="1" dirty="0">
                <a:solidFill>
                  <a:srgbClr val="000000"/>
                </a:solidFill>
                <a:latin typeface="Arial"/>
              </a:rPr>
              <a:t>Increased incidence of Cancer</a:t>
            </a:r>
            <a:r>
              <a:rPr lang="en-US" sz="1400" baseline="30000" dirty="0" smtClean="0">
                <a:solidFill>
                  <a:srgbClr val="000000"/>
                </a:solidFill>
                <a:latin typeface="Arial"/>
              </a:rPr>
              <a:t>♯</a:t>
            </a:r>
            <a:endParaRPr lang="en-US" sz="1400" b="1" dirty="0">
              <a:solidFill>
                <a:srgbClr val="000000"/>
              </a:solidFill>
              <a:latin typeface="Arial"/>
            </a:endParaRPr>
          </a:p>
        </p:txBody>
      </p:sp>
      <p:pic>
        <p:nvPicPr>
          <p:cNvPr id="66"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932"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5" name="Chart 104"/>
          <p:cNvGraphicFramePr/>
          <p:nvPr>
            <p:extLst>
              <p:ext uri="{D42A27DB-BD31-4B8C-83A1-F6EECF244321}">
                <p14:modId xmlns:p14="http://schemas.microsoft.com/office/powerpoint/2010/main" val="1943991642"/>
              </p:ext>
            </p:extLst>
          </p:nvPr>
        </p:nvGraphicFramePr>
        <p:xfrm>
          <a:off x="5848349" y="3959525"/>
          <a:ext cx="2828926" cy="926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7" name="Chart 106"/>
          <p:cNvGraphicFramePr/>
          <p:nvPr>
            <p:extLst>
              <p:ext uri="{D42A27DB-BD31-4B8C-83A1-F6EECF244321}">
                <p14:modId xmlns:p14="http://schemas.microsoft.com/office/powerpoint/2010/main" val="1539924711"/>
              </p:ext>
            </p:extLst>
          </p:nvPr>
        </p:nvGraphicFramePr>
        <p:xfrm>
          <a:off x="5848350" y="2514600"/>
          <a:ext cx="2743200" cy="79374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8" name="Chart 107"/>
          <p:cNvGraphicFramePr/>
          <p:nvPr>
            <p:extLst>
              <p:ext uri="{D42A27DB-BD31-4B8C-83A1-F6EECF244321}">
                <p14:modId xmlns:p14="http://schemas.microsoft.com/office/powerpoint/2010/main" val="3554017085"/>
              </p:ext>
            </p:extLst>
          </p:nvPr>
        </p:nvGraphicFramePr>
        <p:xfrm>
          <a:off x="5848350" y="5279366"/>
          <a:ext cx="2847975" cy="785004"/>
        </p:xfrm>
        <a:graphic>
          <a:graphicData uri="http://schemas.openxmlformats.org/drawingml/2006/chart">
            <c:chart xmlns:c="http://schemas.openxmlformats.org/drawingml/2006/chart" xmlns:r="http://schemas.openxmlformats.org/officeDocument/2006/relationships" r:id="rId10"/>
          </a:graphicData>
        </a:graphic>
      </p:graphicFrame>
      <p:sp>
        <p:nvSpPr>
          <p:cNvPr id="109" name="Freeform 108"/>
          <p:cNvSpPr/>
          <p:nvPr/>
        </p:nvSpPr>
        <p:spPr>
          <a:xfrm>
            <a:off x="6553199" y="5124091"/>
            <a:ext cx="777279" cy="144127"/>
          </a:xfrm>
          <a:custGeom>
            <a:avLst/>
            <a:gdLst>
              <a:gd name="connsiteX0" fmla="*/ 0 w 1104900"/>
              <a:gd name="connsiteY0" fmla="*/ 257175 h 257175"/>
              <a:gd name="connsiteX1" fmla="*/ 0 w 1104900"/>
              <a:gd name="connsiteY1" fmla="*/ 0 h 257175"/>
              <a:gd name="connsiteX2" fmla="*/ 1104900 w 1104900"/>
              <a:gd name="connsiteY2" fmla="*/ 0 h 257175"/>
              <a:gd name="connsiteX3" fmla="*/ 1104900 w 1104900"/>
              <a:gd name="connsiteY3" fmla="*/ 200025 h 257175"/>
            </a:gdLst>
            <a:ahLst/>
            <a:cxnLst>
              <a:cxn ang="0">
                <a:pos x="connsiteX0" y="connsiteY0"/>
              </a:cxn>
              <a:cxn ang="0">
                <a:pos x="connsiteX1" y="connsiteY1"/>
              </a:cxn>
              <a:cxn ang="0">
                <a:pos x="connsiteX2" y="connsiteY2"/>
              </a:cxn>
              <a:cxn ang="0">
                <a:pos x="connsiteX3" y="connsiteY3"/>
              </a:cxn>
            </a:cxnLst>
            <a:rect l="l" t="t" r="r" b="b"/>
            <a:pathLst>
              <a:path w="1104900" h="257175">
                <a:moveTo>
                  <a:pt x="0" y="257175"/>
                </a:moveTo>
                <a:lnTo>
                  <a:pt x="0" y="0"/>
                </a:lnTo>
                <a:lnTo>
                  <a:pt x="1104900" y="0"/>
                </a:lnTo>
                <a:lnTo>
                  <a:pt x="1104900" y="200025"/>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10" name="Oval 109"/>
          <p:cNvSpPr/>
          <p:nvPr/>
        </p:nvSpPr>
        <p:spPr>
          <a:xfrm>
            <a:off x="6656715" y="5037822"/>
            <a:ext cx="495480" cy="169018"/>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GB" sz="1000" b="1" i="1" dirty="0" smtClean="0">
                <a:solidFill>
                  <a:srgbClr val="FFFFFF"/>
                </a:solidFill>
                <a:latin typeface="Arial"/>
              </a:rPr>
              <a:t>+16%</a:t>
            </a:r>
            <a:endParaRPr lang="en-GB" sz="1000" b="1" i="1" dirty="0">
              <a:solidFill>
                <a:srgbClr val="FFFFFF"/>
              </a:solidFill>
              <a:latin typeface="Arial"/>
            </a:endParaRPr>
          </a:p>
        </p:txBody>
      </p:sp>
      <p:sp>
        <p:nvSpPr>
          <p:cNvPr id="111" name="Freeform 110"/>
          <p:cNvSpPr/>
          <p:nvPr/>
        </p:nvSpPr>
        <p:spPr>
          <a:xfrm>
            <a:off x="6562725" y="3743853"/>
            <a:ext cx="767754" cy="201277"/>
          </a:xfrm>
          <a:custGeom>
            <a:avLst/>
            <a:gdLst>
              <a:gd name="connsiteX0" fmla="*/ 0 w 1104900"/>
              <a:gd name="connsiteY0" fmla="*/ 257175 h 257175"/>
              <a:gd name="connsiteX1" fmla="*/ 0 w 1104900"/>
              <a:gd name="connsiteY1" fmla="*/ 0 h 257175"/>
              <a:gd name="connsiteX2" fmla="*/ 1104900 w 1104900"/>
              <a:gd name="connsiteY2" fmla="*/ 0 h 257175"/>
              <a:gd name="connsiteX3" fmla="*/ 1104900 w 1104900"/>
              <a:gd name="connsiteY3" fmla="*/ 200025 h 257175"/>
              <a:gd name="connsiteX0" fmla="*/ 8414 w 1104900"/>
              <a:gd name="connsiteY0" fmla="*/ 359151 h 359151"/>
              <a:gd name="connsiteX1" fmla="*/ 0 w 1104900"/>
              <a:gd name="connsiteY1" fmla="*/ 0 h 359151"/>
              <a:gd name="connsiteX2" fmla="*/ 1104900 w 1104900"/>
              <a:gd name="connsiteY2" fmla="*/ 0 h 359151"/>
              <a:gd name="connsiteX3" fmla="*/ 1104900 w 1104900"/>
              <a:gd name="connsiteY3" fmla="*/ 200025 h 359151"/>
              <a:gd name="connsiteX0" fmla="*/ 5259 w 1104900"/>
              <a:gd name="connsiteY0" fmla="*/ 359151 h 359151"/>
              <a:gd name="connsiteX1" fmla="*/ 0 w 1104900"/>
              <a:gd name="connsiteY1" fmla="*/ 0 h 359151"/>
              <a:gd name="connsiteX2" fmla="*/ 1104900 w 1104900"/>
              <a:gd name="connsiteY2" fmla="*/ 0 h 359151"/>
              <a:gd name="connsiteX3" fmla="*/ 1104900 w 1104900"/>
              <a:gd name="connsiteY3" fmla="*/ 200025 h 359151"/>
              <a:gd name="connsiteX0" fmla="*/ 5259 w 1104900"/>
              <a:gd name="connsiteY0" fmla="*/ 359151 h 359151"/>
              <a:gd name="connsiteX1" fmla="*/ 0 w 1104900"/>
              <a:gd name="connsiteY1" fmla="*/ 0 h 359151"/>
              <a:gd name="connsiteX2" fmla="*/ 1104900 w 1104900"/>
              <a:gd name="connsiteY2" fmla="*/ 0 h 359151"/>
              <a:gd name="connsiteX3" fmla="*/ 1104900 w 1104900"/>
              <a:gd name="connsiteY3" fmla="*/ 318998 h 359151"/>
            </a:gdLst>
            <a:ahLst/>
            <a:cxnLst>
              <a:cxn ang="0">
                <a:pos x="connsiteX0" y="connsiteY0"/>
              </a:cxn>
              <a:cxn ang="0">
                <a:pos x="connsiteX1" y="connsiteY1"/>
              </a:cxn>
              <a:cxn ang="0">
                <a:pos x="connsiteX2" y="connsiteY2"/>
              </a:cxn>
              <a:cxn ang="0">
                <a:pos x="connsiteX3" y="connsiteY3"/>
              </a:cxn>
            </a:cxnLst>
            <a:rect l="l" t="t" r="r" b="b"/>
            <a:pathLst>
              <a:path w="1104900" h="359151">
                <a:moveTo>
                  <a:pt x="5259" y="359151"/>
                </a:moveTo>
                <a:lnTo>
                  <a:pt x="0" y="0"/>
                </a:lnTo>
                <a:lnTo>
                  <a:pt x="1104900" y="0"/>
                </a:lnTo>
                <a:lnTo>
                  <a:pt x="1104900" y="318998"/>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12" name="Oval 111"/>
          <p:cNvSpPr/>
          <p:nvPr/>
        </p:nvSpPr>
        <p:spPr>
          <a:xfrm>
            <a:off x="6656715" y="3657584"/>
            <a:ext cx="495480" cy="169018"/>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GB" sz="1000" b="1" i="1" dirty="0" smtClean="0">
                <a:solidFill>
                  <a:srgbClr val="FFFFFF"/>
                </a:solidFill>
                <a:latin typeface="Arial"/>
              </a:rPr>
              <a:t>+16%</a:t>
            </a:r>
            <a:endParaRPr lang="en-GB" sz="1000" b="1" i="1" dirty="0">
              <a:solidFill>
                <a:srgbClr val="FFFFFF"/>
              </a:solidFill>
              <a:latin typeface="Arial"/>
            </a:endParaRPr>
          </a:p>
        </p:txBody>
      </p:sp>
      <p:sp>
        <p:nvSpPr>
          <p:cNvPr id="113" name="Freeform 112"/>
          <p:cNvSpPr/>
          <p:nvPr/>
        </p:nvSpPr>
        <p:spPr>
          <a:xfrm>
            <a:off x="6543675" y="2384425"/>
            <a:ext cx="789978" cy="401831"/>
          </a:xfrm>
          <a:custGeom>
            <a:avLst/>
            <a:gdLst>
              <a:gd name="connsiteX0" fmla="*/ 0 w 1104900"/>
              <a:gd name="connsiteY0" fmla="*/ 257175 h 257175"/>
              <a:gd name="connsiteX1" fmla="*/ 0 w 1104900"/>
              <a:gd name="connsiteY1" fmla="*/ 0 h 257175"/>
              <a:gd name="connsiteX2" fmla="*/ 1104900 w 1104900"/>
              <a:gd name="connsiteY2" fmla="*/ 0 h 257175"/>
              <a:gd name="connsiteX3" fmla="*/ 1104900 w 1104900"/>
              <a:gd name="connsiteY3" fmla="*/ 200025 h 257175"/>
              <a:gd name="connsiteX0" fmla="*/ 8414 w 1104900"/>
              <a:gd name="connsiteY0" fmla="*/ 359151 h 359151"/>
              <a:gd name="connsiteX1" fmla="*/ 0 w 1104900"/>
              <a:gd name="connsiteY1" fmla="*/ 0 h 359151"/>
              <a:gd name="connsiteX2" fmla="*/ 1104900 w 1104900"/>
              <a:gd name="connsiteY2" fmla="*/ 0 h 359151"/>
              <a:gd name="connsiteX3" fmla="*/ 1104900 w 1104900"/>
              <a:gd name="connsiteY3" fmla="*/ 200025 h 359151"/>
              <a:gd name="connsiteX0" fmla="*/ 5259 w 1104900"/>
              <a:gd name="connsiteY0" fmla="*/ 359151 h 359151"/>
              <a:gd name="connsiteX1" fmla="*/ 0 w 1104900"/>
              <a:gd name="connsiteY1" fmla="*/ 0 h 359151"/>
              <a:gd name="connsiteX2" fmla="*/ 1104900 w 1104900"/>
              <a:gd name="connsiteY2" fmla="*/ 0 h 359151"/>
              <a:gd name="connsiteX3" fmla="*/ 1104900 w 1104900"/>
              <a:gd name="connsiteY3" fmla="*/ 200025 h 359151"/>
              <a:gd name="connsiteX0" fmla="*/ 5259 w 1104900"/>
              <a:gd name="connsiteY0" fmla="*/ 359151 h 359151"/>
              <a:gd name="connsiteX1" fmla="*/ 0 w 1104900"/>
              <a:gd name="connsiteY1" fmla="*/ 0 h 359151"/>
              <a:gd name="connsiteX2" fmla="*/ 1104900 w 1104900"/>
              <a:gd name="connsiteY2" fmla="*/ 0 h 359151"/>
              <a:gd name="connsiteX3" fmla="*/ 1104900 w 1104900"/>
              <a:gd name="connsiteY3" fmla="*/ 318998 h 359151"/>
              <a:gd name="connsiteX0" fmla="*/ 5259 w 1104900"/>
              <a:gd name="connsiteY0" fmla="*/ 359151 h 359151"/>
              <a:gd name="connsiteX1" fmla="*/ 0 w 1104900"/>
              <a:gd name="connsiteY1" fmla="*/ 0 h 359151"/>
              <a:gd name="connsiteX2" fmla="*/ 1104900 w 1104900"/>
              <a:gd name="connsiteY2" fmla="*/ 0 h 359151"/>
              <a:gd name="connsiteX3" fmla="*/ 1100693 w 1104900"/>
              <a:gd name="connsiteY3" fmla="*/ 126029 h 359151"/>
              <a:gd name="connsiteX0" fmla="*/ 5259 w 1121727"/>
              <a:gd name="connsiteY0" fmla="*/ 359151 h 359151"/>
              <a:gd name="connsiteX1" fmla="*/ 0 w 1121727"/>
              <a:gd name="connsiteY1" fmla="*/ 0 h 359151"/>
              <a:gd name="connsiteX2" fmla="*/ 1104900 w 1121727"/>
              <a:gd name="connsiteY2" fmla="*/ 0 h 359151"/>
              <a:gd name="connsiteX3" fmla="*/ 1121727 w 1121727"/>
              <a:gd name="connsiteY3" fmla="*/ 120354 h 359151"/>
              <a:gd name="connsiteX0" fmla="*/ 5259 w 1109106"/>
              <a:gd name="connsiteY0" fmla="*/ 359151 h 359151"/>
              <a:gd name="connsiteX1" fmla="*/ 0 w 1109106"/>
              <a:gd name="connsiteY1" fmla="*/ 0 h 359151"/>
              <a:gd name="connsiteX2" fmla="*/ 1104900 w 1109106"/>
              <a:gd name="connsiteY2" fmla="*/ 0 h 359151"/>
              <a:gd name="connsiteX3" fmla="*/ 1109106 w 1109106"/>
              <a:gd name="connsiteY3" fmla="*/ 117516 h 359151"/>
            </a:gdLst>
            <a:ahLst/>
            <a:cxnLst>
              <a:cxn ang="0">
                <a:pos x="connsiteX0" y="connsiteY0"/>
              </a:cxn>
              <a:cxn ang="0">
                <a:pos x="connsiteX1" y="connsiteY1"/>
              </a:cxn>
              <a:cxn ang="0">
                <a:pos x="connsiteX2" y="connsiteY2"/>
              </a:cxn>
              <a:cxn ang="0">
                <a:pos x="connsiteX3" y="connsiteY3"/>
              </a:cxn>
            </a:cxnLst>
            <a:rect l="l" t="t" r="r" b="b"/>
            <a:pathLst>
              <a:path w="1109106" h="359151">
                <a:moveTo>
                  <a:pt x="5259" y="359151"/>
                </a:moveTo>
                <a:lnTo>
                  <a:pt x="0" y="0"/>
                </a:lnTo>
                <a:lnTo>
                  <a:pt x="1104900" y="0"/>
                </a:lnTo>
                <a:lnTo>
                  <a:pt x="1109106" y="117516"/>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14" name="Oval 113"/>
          <p:cNvSpPr/>
          <p:nvPr/>
        </p:nvSpPr>
        <p:spPr>
          <a:xfrm>
            <a:off x="6608010" y="2314559"/>
            <a:ext cx="592890" cy="169018"/>
          </a:xfrm>
          <a:prstGeom prst="ellipse">
            <a:avLst/>
          </a:prstGeom>
          <a:solidFill>
            <a:srgbClr val="9B171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GB" sz="1000" b="1" i="1" dirty="0" smtClean="0">
                <a:solidFill>
                  <a:srgbClr val="FFFFFF"/>
                </a:solidFill>
                <a:latin typeface="Arial"/>
              </a:rPr>
              <a:t>+136%</a:t>
            </a:r>
            <a:endParaRPr lang="en-GB" sz="1000" b="1" i="1" dirty="0">
              <a:solidFill>
                <a:srgbClr val="FFFFFF"/>
              </a:solidFill>
              <a:latin typeface="Arial"/>
            </a:endParaRPr>
          </a:p>
        </p:txBody>
      </p:sp>
      <p:sp>
        <p:nvSpPr>
          <p:cNvPr id="89" name="TextBox 88"/>
          <p:cNvSpPr txBox="1"/>
          <p:nvPr/>
        </p:nvSpPr>
        <p:spPr>
          <a:xfrm>
            <a:off x="5781675" y="2305050"/>
            <a:ext cx="594715" cy="153888"/>
          </a:xfrm>
          <a:prstGeom prst="rect">
            <a:avLst/>
          </a:prstGeom>
          <a:noFill/>
        </p:spPr>
        <p:txBody>
          <a:bodyPr wrap="none" lIns="0" tIns="0" rIns="0" bIns="0" rtlCol="0" anchorCtr="0">
            <a:spAutoFit/>
          </a:bodyPr>
          <a:lstStyle/>
          <a:p>
            <a:r>
              <a:rPr lang="en-GB" sz="1000" dirty="0" err="1" smtClean="0">
                <a:solidFill>
                  <a:srgbClr val="000000"/>
                </a:solidFill>
                <a:latin typeface="Arial"/>
              </a:rPr>
              <a:t>Mn</a:t>
            </a:r>
            <a:r>
              <a:rPr lang="en-GB" sz="1000" dirty="0" smtClean="0">
                <a:solidFill>
                  <a:srgbClr val="000000"/>
                </a:solidFill>
                <a:latin typeface="Arial"/>
              </a:rPr>
              <a:t> people</a:t>
            </a:r>
            <a:endParaRPr lang="en-GB" sz="1000" dirty="0">
              <a:solidFill>
                <a:srgbClr val="000000"/>
              </a:solidFill>
              <a:latin typeface="Arial"/>
            </a:endParaRPr>
          </a:p>
        </p:txBody>
      </p:sp>
      <p:sp>
        <p:nvSpPr>
          <p:cNvPr id="115" name="TextBox 114"/>
          <p:cNvSpPr txBox="1"/>
          <p:nvPr/>
        </p:nvSpPr>
        <p:spPr>
          <a:xfrm>
            <a:off x="5922739" y="3724275"/>
            <a:ext cx="312586" cy="153888"/>
          </a:xfrm>
          <a:prstGeom prst="rect">
            <a:avLst/>
          </a:prstGeom>
          <a:noFill/>
        </p:spPr>
        <p:txBody>
          <a:bodyPr wrap="none" lIns="0" tIns="0" rIns="0" bIns="0" rtlCol="0" anchorCtr="0">
            <a:spAutoFit/>
          </a:bodyPr>
          <a:lstStyle/>
          <a:p>
            <a:r>
              <a:rPr lang="en-GB" sz="1000" dirty="0" smtClean="0">
                <a:solidFill>
                  <a:srgbClr val="000000"/>
                </a:solidFill>
                <a:latin typeface="Arial"/>
              </a:rPr>
              <a:t>years</a:t>
            </a:r>
            <a:endParaRPr lang="en-GB" sz="1000" dirty="0">
              <a:solidFill>
                <a:srgbClr val="000000"/>
              </a:solidFill>
              <a:latin typeface="Arial"/>
            </a:endParaRPr>
          </a:p>
        </p:txBody>
      </p:sp>
      <p:sp>
        <p:nvSpPr>
          <p:cNvPr id="116" name="TextBox 115"/>
          <p:cNvSpPr txBox="1"/>
          <p:nvPr/>
        </p:nvSpPr>
        <p:spPr>
          <a:xfrm>
            <a:off x="5805720" y="5105400"/>
            <a:ext cx="546625" cy="153888"/>
          </a:xfrm>
          <a:prstGeom prst="rect">
            <a:avLst/>
          </a:prstGeom>
          <a:noFill/>
        </p:spPr>
        <p:txBody>
          <a:bodyPr wrap="none" lIns="0" tIns="0" rIns="0" bIns="0" rtlCol="0" anchorCtr="0">
            <a:spAutoFit/>
          </a:bodyPr>
          <a:lstStyle/>
          <a:p>
            <a:r>
              <a:rPr lang="en-GB" sz="1000" dirty="0" err="1" smtClean="0">
                <a:solidFill>
                  <a:srgbClr val="000000"/>
                </a:solidFill>
                <a:latin typeface="Arial"/>
              </a:rPr>
              <a:t>Mn</a:t>
            </a:r>
            <a:r>
              <a:rPr lang="en-GB" sz="1000" dirty="0" smtClean="0">
                <a:solidFill>
                  <a:srgbClr val="000000"/>
                </a:solidFill>
                <a:latin typeface="Arial"/>
              </a:rPr>
              <a:t> cases</a:t>
            </a:r>
            <a:endParaRPr lang="en-GB" sz="1000" dirty="0">
              <a:solidFill>
                <a:srgbClr val="000000"/>
              </a:solidFill>
              <a:latin typeface="Arial"/>
            </a:endParaRPr>
          </a:p>
        </p:txBody>
      </p:sp>
      <p:graphicFrame>
        <p:nvGraphicFramePr>
          <p:cNvPr id="122" name="Chart 121"/>
          <p:cNvGraphicFramePr/>
          <p:nvPr>
            <p:extLst>
              <p:ext uri="{D42A27DB-BD31-4B8C-83A1-F6EECF244321}">
                <p14:modId xmlns:p14="http://schemas.microsoft.com/office/powerpoint/2010/main" val="4164074182"/>
              </p:ext>
            </p:extLst>
          </p:nvPr>
        </p:nvGraphicFramePr>
        <p:xfrm>
          <a:off x="104774" y="3028950"/>
          <a:ext cx="4257675" cy="293846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8102160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p:custDataLst>
              <p:tags r:id="rId2"/>
            </p:custDataLst>
            <p:extLst>
              <p:ext uri="{D42A27DB-BD31-4B8C-83A1-F6EECF244321}">
                <p14:modId xmlns:p14="http://schemas.microsoft.com/office/powerpoint/2010/main" val="330004403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9495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lnSpc>
                <a:spcPct val="90000"/>
              </a:lnSpc>
              <a:spcBef>
                <a:spcPct val="0"/>
              </a:spcBef>
              <a:spcAft>
                <a:spcPct val="0"/>
              </a:spcAft>
            </a:pPr>
            <a:endParaRPr lang="en-US" sz="1000" b="1">
              <a:solidFill>
                <a:srgbClr val="FFFFFF"/>
              </a:solidFill>
              <a:latin typeface="Arial"/>
              <a:cs typeface="Arial"/>
              <a:sym typeface="Arial"/>
            </a:endParaRPr>
          </a:p>
        </p:txBody>
      </p:sp>
      <p:sp>
        <p:nvSpPr>
          <p:cNvPr id="2" name="Title 1"/>
          <p:cNvSpPr>
            <a:spLocks noGrp="1"/>
          </p:cNvSpPr>
          <p:nvPr>
            <p:ph type="title"/>
          </p:nvPr>
        </p:nvSpPr>
        <p:spPr>
          <a:xfrm>
            <a:off x="250825" y="540000"/>
            <a:ext cx="8534399" cy="615553"/>
          </a:xfrm>
        </p:spPr>
        <p:txBody>
          <a:bodyPr/>
          <a:lstStyle/>
          <a:p>
            <a:r>
              <a:rPr lang="en-US" dirty="0" smtClean="0"/>
              <a:t>Despite the bleak demographic picture, it remains possible to move healthcare spending to a more sustainable trajectory</a:t>
            </a:r>
            <a:endParaRPr lang="en-US" dirty="0"/>
          </a:p>
        </p:txBody>
      </p:sp>
      <p:sp>
        <p:nvSpPr>
          <p:cNvPr id="3" name="Footer Placeholder 2"/>
          <p:cNvSpPr>
            <a:spLocks noGrp="1"/>
          </p:cNvSpPr>
          <p:nvPr>
            <p:ph type="ftr" sz="quarter" idx="11"/>
          </p:nvPr>
        </p:nvSpPr>
        <p:spPr/>
        <p:txBody>
          <a:bodyPr/>
          <a:lstStyle/>
          <a:p>
            <a:r>
              <a:rPr lang="en-US" dirty="0">
                <a:solidFill>
                  <a:srgbClr val="000000">
                    <a:tint val="75000"/>
                  </a:srgbClr>
                </a:solidFill>
              </a:rPr>
              <a:t>Health &amp; Growth</a:t>
            </a:r>
          </a:p>
        </p:txBody>
      </p:sp>
      <p:sp>
        <p:nvSpPr>
          <p:cNvPr id="4" name="Slide Number Placeholder 3"/>
          <p:cNvSpPr>
            <a:spLocks noGrp="1"/>
          </p:cNvSpPr>
          <p:nvPr>
            <p:ph type="sldNum" sz="quarter" idx="12"/>
          </p:nvPr>
        </p:nvSpPr>
        <p:spPr/>
        <p:txBody>
          <a:bodyPr/>
          <a:lstStyle/>
          <a:p>
            <a:fld id="{F2B5B6FF-6742-42ED-922D-A405021672AA}" type="slidenum">
              <a:rPr lang="fr-BE" smtClean="0"/>
              <a:pPr/>
              <a:t>7</a:t>
            </a:fld>
            <a:endParaRPr lang="fr-BE" dirty="0"/>
          </a:p>
        </p:txBody>
      </p:sp>
      <p:sp>
        <p:nvSpPr>
          <p:cNvPr id="5" name="Text Placeholder 4"/>
          <p:cNvSpPr>
            <a:spLocks noGrp="1"/>
          </p:cNvSpPr>
          <p:nvPr>
            <p:ph type="body" sz="quarter" idx="13"/>
          </p:nvPr>
        </p:nvSpPr>
        <p:spPr/>
        <p:txBody>
          <a:bodyPr/>
          <a:lstStyle/>
          <a:p>
            <a:r>
              <a:rPr lang="en-US" kern="0" dirty="0"/>
              <a:t>Healthcare Expenditure (% of GDP, EU27 average) under different </a:t>
            </a:r>
            <a:r>
              <a:rPr lang="en-US" kern="0" dirty="0" smtClean="0"/>
              <a:t>scenarios</a:t>
            </a:r>
            <a:endParaRPr lang="en-US" kern="0" dirty="0"/>
          </a:p>
        </p:txBody>
      </p:sp>
      <p:sp>
        <p:nvSpPr>
          <p:cNvPr id="8" name="Rectangle 7"/>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latin typeface="Arial"/>
              </a:rPr>
              <a:t>Health &amp; Wealth</a:t>
            </a:r>
          </a:p>
        </p:txBody>
      </p:sp>
      <p:pic>
        <p:nvPicPr>
          <p:cNvPr id="9"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603898" y="2348880"/>
            <a:ext cx="4098777" cy="3785652"/>
          </a:xfrm>
          <a:prstGeom prst="rect">
            <a:avLst/>
          </a:prstGeom>
          <a:noFill/>
        </p:spPr>
        <p:txBody>
          <a:bodyPr wrap="square">
            <a:spAutoFit/>
          </a:bodyPr>
          <a:lstStyle/>
          <a:p>
            <a:pPr marL="265113" indent="-265113" algn="just">
              <a:spcBef>
                <a:spcPct val="20000"/>
              </a:spcBef>
              <a:buClr>
                <a:srgbClr val="F5841F"/>
              </a:buClr>
              <a:buFont typeface="Wingdings 2" pitchFamily="18" charset="2"/>
              <a:buChar char=""/>
              <a:defRPr/>
            </a:pPr>
            <a:r>
              <a:rPr lang="en-US" sz="1200" b="1" dirty="0">
                <a:solidFill>
                  <a:srgbClr val="000000">
                    <a:lumMod val="65000"/>
                    <a:lumOff val="35000"/>
                  </a:srgbClr>
                </a:solidFill>
                <a:latin typeface="Arial"/>
              </a:rPr>
              <a:t>Pure Demographic scenario: </a:t>
            </a:r>
          </a:p>
          <a:p>
            <a:pPr algn="just">
              <a:spcBef>
                <a:spcPct val="20000"/>
              </a:spcBef>
              <a:buClr>
                <a:srgbClr val="F5841F"/>
              </a:buClr>
              <a:defRPr/>
            </a:pPr>
            <a:r>
              <a:rPr lang="en-US" sz="1200" dirty="0">
                <a:solidFill>
                  <a:srgbClr val="000000">
                    <a:lumMod val="65000"/>
                    <a:lumOff val="35000"/>
                  </a:srgbClr>
                </a:solidFill>
                <a:latin typeface="Arial"/>
              </a:rPr>
              <a:t>Gains in life expectancy are assumed to be spent in disabled health while the number of years spent in good health remains constant. In this, the assumption is that health care cost per capita for each year of age remains constant in GDP per capita-adjusted terms over the whole projection period.</a:t>
            </a:r>
          </a:p>
          <a:p>
            <a:pPr marL="265113" indent="-265113" algn="just">
              <a:spcBef>
                <a:spcPct val="20000"/>
              </a:spcBef>
              <a:buClr>
                <a:srgbClr val="F5841F"/>
              </a:buClr>
              <a:buFont typeface="Wingdings 2" pitchFamily="18" charset="2"/>
              <a:buChar char=""/>
              <a:defRPr/>
            </a:pPr>
            <a:r>
              <a:rPr lang="en-US" sz="1200" b="1" dirty="0">
                <a:solidFill>
                  <a:srgbClr val="000000">
                    <a:lumMod val="65000"/>
                    <a:lumOff val="35000"/>
                  </a:srgbClr>
                </a:solidFill>
                <a:latin typeface="Arial"/>
              </a:rPr>
              <a:t>Constant Health scenario: </a:t>
            </a:r>
          </a:p>
          <a:p>
            <a:pPr algn="just">
              <a:spcBef>
                <a:spcPct val="20000"/>
              </a:spcBef>
              <a:buClr>
                <a:srgbClr val="F5841F"/>
              </a:buClr>
              <a:defRPr/>
            </a:pPr>
            <a:r>
              <a:rPr lang="en-US" sz="1200" dirty="0">
                <a:solidFill>
                  <a:srgbClr val="000000">
                    <a:lumMod val="65000"/>
                    <a:lumOff val="35000"/>
                  </a:srgbClr>
                </a:solidFill>
                <a:latin typeface="Arial"/>
              </a:rPr>
              <a:t>For each year and for each age/gender, the age-related expenditure profile is shifted outwards – i.e. providing modified values of cost per capita, which are then applied in the same manner as the pure demographic scenario. For the constant health scenario, the scale of the outward shift in the age-related expenditure profile is directly proportional to the increase in life expectancy for each cohort.</a:t>
            </a:r>
          </a:p>
          <a:p>
            <a:pPr marL="265113" indent="-265113" algn="just">
              <a:spcBef>
                <a:spcPct val="20000"/>
              </a:spcBef>
              <a:buClr>
                <a:srgbClr val="F5841F"/>
              </a:buClr>
              <a:buFont typeface="Wingdings 2" pitchFamily="18" charset="2"/>
              <a:buChar char=""/>
              <a:defRPr/>
            </a:pPr>
            <a:r>
              <a:rPr lang="en-US" sz="1200" b="1" dirty="0">
                <a:solidFill>
                  <a:srgbClr val="000000">
                    <a:lumMod val="65000"/>
                    <a:lumOff val="35000"/>
                  </a:srgbClr>
                </a:solidFill>
                <a:latin typeface="Arial"/>
              </a:rPr>
              <a:t>Improved Health scenario: </a:t>
            </a:r>
          </a:p>
          <a:p>
            <a:pPr algn="just">
              <a:spcBef>
                <a:spcPct val="20000"/>
              </a:spcBef>
              <a:buClr>
                <a:srgbClr val="F5841F"/>
              </a:buClr>
              <a:defRPr/>
            </a:pPr>
            <a:r>
              <a:rPr lang="en-US" sz="1200" dirty="0">
                <a:solidFill>
                  <a:srgbClr val="000000">
                    <a:lumMod val="65000"/>
                    <a:lumOff val="35000"/>
                  </a:srgbClr>
                </a:solidFill>
                <a:latin typeface="Arial"/>
              </a:rPr>
              <a:t>Similar to the constant health scenario, only the same outward shift is assumed to be multiplied by a factor of 2.</a:t>
            </a:r>
          </a:p>
        </p:txBody>
      </p:sp>
      <p:sp>
        <p:nvSpPr>
          <p:cNvPr id="35" name="TextBox 44"/>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r>
              <a:rPr lang="en-US" sz="800">
                <a:solidFill>
                  <a:srgbClr val="000000"/>
                </a:solidFill>
              </a:rPr>
              <a:t>Source: European Commission: Projecting future healthcare expenditure at European level (2010)</a:t>
            </a:r>
          </a:p>
        </p:txBody>
      </p:sp>
      <p:graphicFrame>
        <p:nvGraphicFramePr>
          <p:cNvPr id="49" name="Chart 48"/>
          <p:cNvGraphicFramePr/>
          <p:nvPr>
            <p:extLst>
              <p:ext uri="{D42A27DB-BD31-4B8C-83A1-F6EECF244321}">
                <p14:modId xmlns:p14="http://schemas.microsoft.com/office/powerpoint/2010/main" val="1966462022"/>
              </p:ext>
            </p:extLst>
          </p:nvPr>
        </p:nvGraphicFramePr>
        <p:xfrm>
          <a:off x="426693" y="2896674"/>
          <a:ext cx="3817503" cy="3088610"/>
        </p:xfrm>
        <a:graphic>
          <a:graphicData uri="http://schemas.openxmlformats.org/drawingml/2006/chart">
            <c:chart xmlns:c="http://schemas.openxmlformats.org/drawingml/2006/chart" xmlns:r="http://schemas.openxmlformats.org/officeDocument/2006/relationships" r:id="rId8"/>
          </a:graphicData>
        </a:graphic>
      </p:graphicFrame>
      <p:cxnSp>
        <p:nvCxnSpPr>
          <p:cNvPr id="50" name="Straight Connector 49"/>
          <p:cNvCxnSpPr/>
          <p:nvPr/>
        </p:nvCxnSpPr>
        <p:spPr bwMode="auto">
          <a:xfrm>
            <a:off x="4076808" y="3314845"/>
            <a:ext cx="0" cy="1413782"/>
          </a:xfrm>
          <a:prstGeom prst="line">
            <a:avLst/>
          </a:prstGeom>
          <a:ln w="254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gray">
          <a:xfrm>
            <a:off x="3895467" y="3893894"/>
            <a:ext cx="362683" cy="183491"/>
          </a:xfrm>
          <a:prstGeom prst="ellipse">
            <a:avLst/>
          </a:prstGeom>
          <a:solidFill>
            <a:srgbClr val="9B1717"/>
          </a:solidFill>
          <a:ln w="9525" cap="flat">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fld id="{03549EC7-69C9-4E12-81D5-BA81FC89C3AE}" type="datetime'''-''''''''''2''''''3''''''''''''''''''''''''%'">
              <a:rPr lang="en-US" sz="1000" b="1" i="1">
                <a:solidFill>
                  <a:srgbClr val="FFFFFF"/>
                </a:solidFill>
                <a:latin typeface="Arial"/>
                <a:cs typeface="Arial"/>
              </a:rPr>
              <a:pPr algn="ctr">
                <a:lnSpc>
                  <a:spcPct val="90000"/>
                </a:lnSpc>
                <a:defRPr/>
              </a:pPr>
              <a:t>-23%</a:t>
            </a:fld>
            <a:endParaRPr lang="en-GB" sz="1000" b="1" i="1" dirty="0" err="1">
              <a:solidFill>
                <a:srgbClr val="FFFFFF"/>
              </a:solidFill>
              <a:latin typeface="Arial"/>
              <a:cs typeface="Arial"/>
              <a:sym typeface="Arial"/>
            </a:endParaRPr>
          </a:p>
        </p:txBody>
      </p:sp>
      <p:sp>
        <p:nvSpPr>
          <p:cNvPr id="48" name="Rectangle 47"/>
          <p:cNvSpPr/>
          <p:nvPr/>
        </p:nvSpPr>
        <p:spPr>
          <a:xfrm>
            <a:off x="395536" y="2312876"/>
            <a:ext cx="1152128" cy="553998"/>
          </a:xfrm>
          <a:prstGeom prst="rect">
            <a:avLst/>
          </a:prstGeom>
        </p:spPr>
        <p:txBody>
          <a:bodyPr wrap="square" lIns="0" tIns="0" rIns="0" bIns="0" anchorCtr="0">
            <a:spAutoFit/>
          </a:bodyPr>
          <a:lstStyle/>
          <a:p>
            <a:pPr algn="ctr">
              <a:lnSpc>
                <a:spcPct val="90000"/>
              </a:lnSpc>
              <a:defRPr/>
            </a:pPr>
            <a:r>
              <a:rPr lang="en-US" sz="1000" b="1" dirty="0" smtClean="0">
                <a:solidFill>
                  <a:srgbClr val="000000"/>
                </a:solidFill>
                <a:latin typeface="Arial"/>
                <a:cs typeface="Arial"/>
                <a:sym typeface="Arial"/>
              </a:rPr>
              <a:t>Healthcare </a:t>
            </a:r>
            <a:br>
              <a:rPr lang="en-US" sz="1000" b="1" dirty="0" smtClean="0">
                <a:solidFill>
                  <a:srgbClr val="000000"/>
                </a:solidFill>
                <a:latin typeface="Arial"/>
                <a:cs typeface="Arial"/>
                <a:sym typeface="Arial"/>
              </a:rPr>
            </a:br>
            <a:r>
              <a:rPr lang="en-US" sz="1000" b="1" dirty="0" smtClean="0">
                <a:solidFill>
                  <a:srgbClr val="000000"/>
                </a:solidFill>
                <a:latin typeface="Arial"/>
                <a:cs typeface="Arial"/>
                <a:sym typeface="Arial"/>
              </a:rPr>
              <a:t>expenditure </a:t>
            </a:r>
            <a:br>
              <a:rPr lang="en-US" sz="1000" b="1" dirty="0" smtClean="0">
                <a:solidFill>
                  <a:srgbClr val="000000"/>
                </a:solidFill>
                <a:latin typeface="Arial"/>
                <a:cs typeface="Arial"/>
                <a:sym typeface="Arial"/>
              </a:rPr>
            </a:br>
            <a:r>
              <a:rPr lang="en-US" sz="1000" b="1" dirty="0" smtClean="0">
                <a:solidFill>
                  <a:srgbClr val="000000"/>
                </a:solidFill>
                <a:latin typeface="Arial"/>
                <a:cs typeface="Arial"/>
                <a:sym typeface="Arial"/>
              </a:rPr>
              <a:t>in % of GDP </a:t>
            </a:r>
            <a:br>
              <a:rPr lang="en-US" sz="1000" b="1" dirty="0" smtClean="0">
                <a:solidFill>
                  <a:srgbClr val="000000"/>
                </a:solidFill>
                <a:latin typeface="Arial"/>
                <a:cs typeface="Arial"/>
                <a:sym typeface="Arial"/>
              </a:rPr>
            </a:br>
            <a:r>
              <a:rPr lang="en-US" sz="1000" b="1" dirty="0" smtClean="0">
                <a:solidFill>
                  <a:srgbClr val="000000"/>
                </a:solidFill>
                <a:latin typeface="Arial"/>
                <a:cs typeface="Arial"/>
                <a:sym typeface="Arial"/>
              </a:rPr>
              <a:t>(EU27 average)</a:t>
            </a:r>
            <a:endParaRPr lang="en-GB" sz="1000" b="1" dirty="0">
              <a:solidFill>
                <a:srgbClr val="000000"/>
              </a:solidFill>
              <a:latin typeface="Arial"/>
              <a:cs typeface="Arial"/>
              <a:sym typeface="Arial"/>
            </a:endParaRPr>
          </a:p>
        </p:txBody>
      </p:sp>
      <p:sp>
        <p:nvSpPr>
          <p:cNvPr id="17" name="Rectangle 16"/>
          <p:cNvSpPr/>
          <p:nvPr/>
        </p:nvSpPr>
        <p:spPr bwMode="auto">
          <a:xfrm>
            <a:off x="4199052" y="5128792"/>
            <a:ext cx="258762"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nSpc>
                <a:spcPct val="90000"/>
              </a:lnSpc>
              <a:defRPr/>
            </a:pPr>
            <a:r>
              <a:rPr lang="en-US" sz="1000" b="1" dirty="0">
                <a:solidFill>
                  <a:srgbClr val="000000"/>
                </a:solidFill>
                <a:latin typeface="Arial"/>
                <a:cs typeface="Arial"/>
                <a:sym typeface="Arial"/>
              </a:rPr>
              <a:t>year</a:t>
            </a:r>
          </a:p>
        </p:txBody>
      </p:sp>
    </p:spTree>
    <p:extLst>
      <p:ext uri="{BB962C8B-B14F-4D97-AF65-F5344CB8AC3E}">
        <p14:creationId xmlns:p14="http://schemas.microsoft.com/office/powerpoint/2010/main" val="26771723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757022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597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800">
              <a:solidFill>
                <a:srgbClr val="FFFFFF"/>
              </a:solidFill>
              <a:latin typeface="Arial"/>
              <a:cs typeface="Arial"/>
              <a:sym typeface="Arial"/>
            </a:endParaRPr>
          </a:p>
        </p:txBody>
      </p:sp>
      <p:sp>
        <p:nvSpPr>
          <p:cNvPr id="2" name="Text Placeholder 1"/>
          <p:cNvSpPr>
            <a:spLocks noGrp="1"/>
          </p:cNvSpPr>
          <p:nvPr>
            <p:ph type="body" sz="quarter" idx="13"/>
          </p:nvPr>
        </p:nvSpPr>
        <p:spPr>
          <a:xfrm>
            <a:off x="257638" y="1643064"/>
            <a:ext cx="4104000" cy="434116"/>
          </a:xfrm>
        </p:spPr>
        <p:txBody>
          <a:bodyPr/>
          <a:lstStyle/>
          <a:p>
            <a:r>
              <a:rPr lang="en-US" kern="0" dirty="0"/>
              <a:t>Health as a cause of leaving </a:t>
            </a:r>
            <a:r>
              <a:rPr lang="en-US" kern="0" dirty="0" smtClean="0"/>
              <a:t>job</a:t>
            </a:r>
            <a:endParaRPr lang="en-US" kern="0" dirty="0"/>
          </a:p>
        </p:txBody>
      </p:sp>
      <p:sp>
        <p:nvSpPr>
          <p:cNvPr id="3" name="Title 2"/>
          <p:cNvSpPr>
            <a:spLocks noGrp="1"/>
          </p:cNvSpPr>
          <p:nvPr>
            <p:ph type="title"/>
          </p:nvPr>
        </p:nvSpPr>
        <p:spPr>
          <a:xfrm>
            <a:off x="250825" y="540000"/>
            <a:ext cx="8425631" cy="615553"/>
          </a:xfrm>
        </p:spPr>
        <p:txBody>
          <a:bodyPr/>
          <a:lstStyle/>
          <a:p>
            <a:r>
              <a:rPr lang="en-US" dirty="0"/>
              <a:t>Health is a major cause of productivity loss and early labour market exit, with many causes being addressable </a:t>
            </a:r>
          </a:p>
        </p:txBody>
      </p:sp>
      <p:sp>
        <p:nvSpPr>
          <p:cNvPr id="4" name="Footer Placeholder 3"/>
          <p:cNvSpPr>
            <a:spLocks noGrp="1"/>
          </p:cNvSpPr>
          <p:nvPr>
            <p:ph type="ftr" sz="quarter" idx="11"/>
          </p:nvPr>
        </p:nvSpPr>
        <p:spPr/>
        <p:txBody>
          <a:bodyPr/>
          <a:lstStyle/>
          <a:p>
            <a:r>
              <a:rPr lang="en-US" dirty="0">
                <a:solidFill>
                  <a:srgbClr val="000000">
                    <a:tint val="75000"/>
                  </a:srgbClr>
                </a:solidFill>
              </a:rPr>
              <a:t>Health &amp; Growth</a:t>
            </a:r>
          </a:p>
        </p:txBody>
      </p:sp>
      <p:sp>
        <p:nvSpPr>
          <p:cNvPr id="5" name="Slide Number Placeholder 4"/>
          <p:cNvSpPr>
            <a:spLocks noGrp="1"/>
          </p:cNvSpPr>
          <p:nvPr>
            <p:ph type="sldNum" sz="quarter" idx="12"/>
          </p:nvPr>
        </p:nvSpPr>
        <p:spPr/>
        <p:txBody>
          <a:bodyPr/>
          <a:lstStyle/>
          <a:p>
            <a:fld id="{F2B5B6FF-6742-42ED-922D-A405021672AA}" type="slidenum">
              <a:rPr lang="fr-BE" smtClean="0"/>
              <a:pPr/>
              <a:t>8</a:t>
            </a:fld>
            <a:endParaRPr lang="fr-BE" dirty="0"/>
          </a:p>
        </p:txBody>
      </p:sp>
      <p:sp>
        <p:nvSpPr>
          <p:cNvPr id="6" name="Text Placeholder 5"/>
          <p:cNvSpPr>
            <a:spLocks noGrp="1"/>
          </p:cNvSpPr>
          <p:nvPr>
            <p:ph type="body" sz="quarter" idx="14"/>
          </p:nvPr>
        </p:nvSpPr>
        <p:spPr/>
        <p:txBody>
          <a:bodyPr/>
          <a:lstStyle/>
          <a:p>
            <a:r>
              <a:rPr lang="en-US" kern="0" dirty="0"/>
              <a:t>Determinants for health-related early labour market exits in </a:t>
            </a:r>
            <a:r>
              <a:rPr lang="en-US" kern="0" dirty="0" smtClean="0"/>
              <a:t>Austria </a:t>
            </a:r>
            <a:r>
              <a:rPr lang="en-US" kern="0" dirty="0"/>
              <a:t>(% of exists</a:t>
            </a:r>
            <a:r>
              <a:rPr lang="en-US" kern="0" dirty="0" smtClean="0"/>
              <a:t>)</a:t>
            </a:r>
            <a:endParaRPr lang="en-US" kern="0" dirty="0"/>
          </a:p>
        </p:txBody>
      </p:sp>
      <p:sp>
        <p:nvSpPr>
          <p:cNvPr id="7" name="Rectangle 6"/>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latin typeface="Arial"/>
              </a:rPr>
              <a:t>Health &amp; Wealth</a:t>
            </a:r>
          </a:p>
        </p:txBody>
      </p:sp>
      <p:pic>
        <p:nvPicPr>
          <p:cNvPr id="9" name="Picture 1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9932"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kbredl01\Documents\1_Clients\EFPIA\1_Policy Deployment\3_Knowledge Base\flags\a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10"/>
          <p:cNvSpPr txBox="1">
            <a:spLocks noChangeArrowheads="1"/>
          </p:cNvSpPr>
          <p:nvPr/>
        </p:nvSpPr>
        <p:spPr bwMode="auto">
          <a:xfrm>
            <a:off x="239713" y="5949280"/>
            <a:ext cx="6834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r>
              <a:rPr lang="en-US" sz="800" dirty="0">
                <a:solidFill>
                  <a:srgbClr val="000000"/>
                </a:solidFill>
              </a:rPr>
              <a:t>Note: Percentage of people that were previously employed and answered the main reason for leaving their job was ‘Own illness or disability”</a:t>
            </a:r>
          </a:p>
        </p:txBody>
      </p:sp>
      <p:sp>
        <p:nvSpPr>
          <p:cNvPr id="31" name="Text Placeholder 1"/>
          <p:cNvSpPr txBox="1">
            <a:spLocks/>
          </p:cNvSpPr>
          <p:nvPr/>
        </p:nvSpPr>
        <p:spPr>
          <a:xfrm>
            <a:off x="257638" y="4113076"/>
            <a:ext cx="4104000" cy="434116"/>
          </a:xfrm>
          <a:prstGeom prst="rect">
            <a:avLst/>
          </a:prstGeom>
          <a:solidFill>
            <a:schemeClr val="bg1">
              <a:lumMod val="85000"/>
            </a:schemeClr>
          </a:solidFill>
        </p:spPr>
        <p:txBody>
          <a:bodyPr vert="horz" lIns="72000" tIns="72000" rIns="72000" bIns="72000" rtlCol="0" anchor="ctr" anchorCtr="0">
            <a:noAutofit/>
          </a:bodyPr>
          <a:lstStyle>
            <a:lvl1pPr marL="0" marR="0" indent="0" algn="l" defTabSz="914400" rtl="0" eaLnBrk="1" fontAlgn="auto" latinLnBrk="0" hangingPunct="1">
              <a:lnSpc>
                <a:spcPct val="100000"/>
              </a:lnSpc>
              <a:spcBef>
                <a:spcPct val="20000"/>
              </a:spcBef>
              <a:spcAft>
                <a:spcPts val="0"/>
              </a:spcAft>
              <a:buClr>
                <a:srgbClr val="F5841F"/>
              </a:buClr>
              <a:buSzTx/>
              <a:buFont typeface="Wingdings 2" pitchFamily="18" charset="2"/>
              <a:buNone/>
              <a:tabLst/>
              <a:defRPr sz="1300" b="1" kern="1200">
                <a:solidFill>
                  <a:schemeClr val="tx1"/>
                </a:solidFill>
                <a:latin typeface="Arial" pitchFamily="34" charset="0"/>
                <a:ea typeface="+mn-ea"/>
                <a:cs typeface="Arial" pitchFamily="34" charset="0"/>
              </a:defRPr>
            </a:lvl1pPr>
            <a:lvl2pPr marL="457200" marR="0" indent="0" algn="l" defTabSz="914400" rtl="0" eaLnBrk="1" fontAlgn="auto" latinLnBrk="0" hangingPunct="1">
              <a:lnSpc>
                <a:spcPct val="100000"/>
              </a:lnSpc>
              <a:spcBef>
                <a:spcPct val="20000"/>
              </a:spcBef>
              <a:spcAft>
                <a:spcPts val="0"/>
              </a:spcAft>
              <a:buClr>
                <a:srgbClr val="008898"/>
              </a:buClr>
              <a:buSzTx/>
              <a:buFont typeface="Wingdings 2" pitchFamily="18" charset="2"/>
              <a:buNone/>
              <a:tabLst/>
              <a:defRPr sz="1800" b="1" kern="1200">
                <a:solidFill>
                  <a:schemeClr val="tx1"/>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rgbClr val="9ACA3C"/>
              </a:buClr>
              <a:buSzTx/>
              <a:buFont typeface="Wingdings 2" pitchFamily="18" charset="2"/>
              <a:buNone/>
              <a:tabLst/>
              <a:defRPr sz="1800" b="1" kern="1200">
                <a:solidFill>
                  <a:schemeClr val="tx1"/>
                </a:solidFill>
                <a:latin typeface="Arial" pitchFamily="34" charset="0"/>
                <a:ea typeface="+mn-ea"/>
                <a:cs typeface="Arial" pitchFamily="34" charset="0"/>
              </a:defRPr>
            </a:lvl3pPr>
            <a:lvl4pPr marL="1371600" marR="0" indent="0" algn="l" defTabSz="914400" rtl="0" eaLnBrk="1" fontAlgn="auto" latinLnBrk="0" hangingPunct="1">
              <a:lnSpc>
                <a:spcPct val="100000"/>
              </a:lnSpc>
              <a:spcBef>
                <a:spcPct val="20000"/>
              </a:spcBef>
              <a:spcAft>
                <a:spcPts val="0"/>
              </a:spcAft>
              <a:buClr>
                <a:srgbClr val="A40E67"/>
              </a:buClr>
              <a:buSzTx/>
              <a:buFont typeface="Wingdings 2" pitchFamily="18" charset="2"/>
              <a:buNone/>
              <a:tabLst/>
              <a:defRPr sz="1800" b="1" kern="1200">
                <a:solidFill>
                  <a:schemeClr val="tx1"/>
                </a:solidFill>
                <a:latin typeface="Arial" pitchFamily="34" charset="0"/>
                <a:ea typeface="+mn-ea"/>
                <a:cs typeface="Arial" pitchFamily="34" charset="0"/>
              </a:defRPr>
            </a:lvl4pPr>
            <a:lvl5pPr marL="1828800" marR="0" indent="0" algn="l" defTabSz="914400" rtl="0" eaLnBrk="1" fontAlgn="auto" latinLnBrk="0" hangingPunct="1">
              <a:lnSpc>
                <a:spcPct val="100000"/>
              </a:lnSpc>
              <a:spcBef>
                <a:spcPct val="20000"/>
              </a:spcBef>
              <a:spcAft>
                <a:spcPts val="0"/>
              </a:spcAft>
              <a:buClr>
                <a:srgbClr val="DDB10A"/>
              </a:buClr>
              <a:buSzTx/>
              <a:buFont typeface="Wingdings 2" pitchFamily="18" charset="2"/>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kern="0" dirty="0" smtClean="0">
                <a:solidFill>
                  <a:srgbClr val="000000"/>
                </a:solidFill>
              </a:rPr>
              <a:t>Health related causes for loss of output</a:t>
            </a:r>
            <a:endParaRPr lang="en-US" kern="0" dirty="0">
              <a:solidFill>
                <a:srgbClr val="000000"/>
              </a:solidFill>
            </a:endParaRPr>
          </a:p>
        </p:txBody>
      </p:sp>
      <p:sp>
        <p:nvSpPr>
          <p:cNvPr id="49" name="TextBox 48"/>
          <p:cNvSpPr txBox="1"/>
          <p:nvPr/>
        </p:nvSpPr>
        <p:spPr>
          <a:xfrm>
            <a:off x="1439652" y="5487988"/>
            <a:ext cx="2967037" cy="461665"/>
          </a:xfrm>
          <a:prstGeom prst="rect">
            <a:avLst/>
          </a:prstGeom>
          <a:noFill/>
        </p:spPr>
        <p:txBody>
          <a:bodyPr wrap="square">
            <a:spAutoFit/>
          </a:bodyPr>
          <a:lstStyle/>
          <a:p>
            <a:pPr marL="265113" indent="-265113" algn="just">
              <a:spcBef>
                <a:spcPct val="20000"/>
              </a:spcBef>
              <a:buClr>
                <a:srgbClr val="F5841F"/>
              </a:buClr>
              <a:buFont typeface="Wingdings 2" pitchFamily="18" charset="2"/>
              <a:buChar char=""/>
              <a:defRPr/>
            </a:pPr>
            <a:r>
              <a:rPr lang="en-US" sz="1200" dirty="0">
                <a:solidFill>
                  <a:srgbClr val="000000">
                    <a:lumMod val="65000"/>
                    <a:lumOff val="35000"/>
                  </a:srgbClr>
                </a:solidFill>
                <a:latin typeface="Arial"/>
              </a:rPr>
              <a:t>2/3 of lost output are due to mental health and cardiovascular diseases.</a:t>
            </a:r>
          </a:p>
        </p:txBody>
      </p:sp>
      <p:sp>
        <p:nvSpPr>
          <p:cNvPr id="50" name="TextBox 21"/>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r>
              <a:rPr lang="en-US" sz="800" dirty="0">
                <a:solidFill>
                  <a:srgbClr val="000000"/>
                </a:solidFill>
              </a:rPr>
              <a:t>Source: European Commission: </a:t>
            </a:r>
            <a:r>
              <a:rPr lang="en-US" sz="800" dirty="0" smtClean="0">
                <a:solidFill>
                  <a:srgbClr val="000000"/>
                </a:solidFill>
              </a:rPr>
              <a:t>Health of People of Working Age( 2011); </a:t>
            </a:r>
            <a:r>
              <a:rPr lang="en-US" sz="800" dirty="0">
                <a:solidFill>
                  <a:srgbClr val="000000"/>
                </a:solidFill>
              </a:rPr>
              <a:t>European Commission: Health Systems and Health care in the EU (2012)</a:t>
            </a:r>
          </a:p>
        </p:txBody>
      </p:sp>
      <p:pic>
        <p:nvPicPr>
          <p:cNvPr id="53" name="Picture 6" descr="GL_EA_ltblue"/>
          <p:cNvPicPr>
            <a:picLocks noChangeAspect="1" noChangeArrowheads="1"/>
          </p:cNvPicPr>
          <p:nvPr/>
        </p:nvPicPr>
        <p:blipFill>
          <a:blip r:embed="rId9" cstate="print"/>
          <a:srcRect l="39403" t="12724" r="7001" b="15536"/>
          <a:stretch>
            <a:fillRect/>
          </a:stretch>
        </p:blipFill>
        <p:spPr bwMode="auto">
          <a:xfrm>
            <a:off x="3944732" y="4151511"/>
            <a:ext cx="360000" cy="360000"/>
          </a:xfrm>
          <a:prstGeom prst="rect">
            <a:avLst/>
          </a:prstGeom>
          <a:noFill/>
          <a:ln w="9525">
            <a:noFill/>
            <a:miter lim="800000"/>
            <a:headEnd/>
            <a:tailEnd/>
          </a:ln>
        </p:spPr>
      </p:pic>
      <p:graphicFrame>
        <p:nvGraphicFramePr>
          <p:cNvPr id="52" name="Chart 51"/>
          <p:cNvGraphicFramePr/>
          <p:nvPr>
            <p:extLst>
              <p:ext uri="{D42A27DB-BD31-4B8C-83A1-F6EECF244321}">
                <p14:modId xmlns:p14="http://schemas.microsoft.com/office/powerpoint/2010/main" val="4237858053"/>
              </p:ext>
            </p:extLst>
          </p:nvPr>
        </p:nvGraphicFramePr>
        <p:xfrm>
          <a:off x="369889" y="4721225"/>
          <a:ext cx="3698055" cy="11223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4" name="Chart 53"/>
          <p:cNvGraphicFramePr/>
          <p:nvPr>
            <p:extLst>
              <p:ext uri="{D42A27DB-BD31-4B8C-83A1-F6EECF244321}">
                <p14:modId xmlns:p14="http://schemas.microsoft.com/office/powerpoint/2010/main" val="457169440"/>
              </p:ext>
            </p:extLst>
          </p:nvPr>
        </p:nvGraphicFramePr>
        <p:xfrm>
          <a:off x="467544" y="2456892"/>
          <a:ext cx="3052033" cy="1404156"/>
        </p:xfrm>
        <a:graphic>
          <a:graphicData uri="http://schemas.openxmlformats.org/drawingml/2006/chart">
            <c:chart xmlns:c="http://schemas.openxmlformats.org/drawingml/2006/chart" xmlns:r="http://schemas.openxmlformats.org/officeDocument/2006/relationships" r:id="rId11"/>
          </a:graphicData>
        </a:graphic>
      </p:graphicFrame>
      <p:sp>
        <p:nvSpPr>
          <p:cNvPr id="55" name="Rectangle 54"/>
          <p:cNvSpPr/>
          <p:nvPr/>
        </p:nvSpPr>
        <p:spPr bwMode="auto">
          <a:xfrm>
            <a:off x="352425" y="2200275"/>
            <a:ext cx="1047750" cy="2730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rgbClr val="000000"/>
                </a:solidFill>
                <a:latin typeface="Arial"/>
                <a:cs typeface="Arial"/>
                <a:sym typeface="Arial"/>
              </a:rPr>
              <a:t>Left last job for</a:t>
            </a:r>
          </a:p>
          <a:p>
            <a:pPr algn="ctr">
              <a:lnSpc>
                <a:spcPct val="90000"/>
              </a:lnSpc>
              <a:defRPr/>
            </a:pPr>
            <a:r>
              <a:rPr lang="en-US" sz="1000" b="1" dirty="0">
                <a:solidFill>
                  <a:srgbClr val="000000"/>
                </a:solidFill>
                <a:latin typeface="Arial"/>
                <a:cs typeface="Arial"/>
                <a:sym typeface="Arial"/>
              </a:rPr>
              <a:t>reasons of health</a:t>
            </a:r>
          </a:p>
        </p:txBody>
      </p:sp>
      <p:sp>
        <p:nvSpPr>
          <p:cNvPr id="56" name="Rectangle 55"/>
          <p:cNvSpPr/>
          <p:nvPr/>
        </p:nvSpPr>
        <p:spPr bwMode="auto">
          <a:xfrm>
            <a:off x="3525838" y="3246438"/>
            <a:ext cx="655637"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nSpc>
                <a:spcPct val="90000"/>
              </a:lnSpc>
              <a:defRPr/>
            </a:pPr>
            <a:r>
              <a:rPr lang="en-US" sz="1000" b="1" dirty="0">
                <a:solidFill>
                  <a:srgbClr val="000000"/>
                </a:solidFill>
                <a:latin typeface="Arial"/>
                <a:cs typeface="Arial"/>
                <a:sym typeface="Arial"/>
              </a:rPr>
              <a:t>Age Group</a:t>
            </a:r>
          </a:p>
        </p:txBody>
      </p:sp>
      <p:graphicFrame>
        <p:nvGraphicFramePr>
          <p:cNvPr id="57" name="Chart 56"/>
          <p:cNvGraphicFramePr/>
          <p:nvPr>
            <p:extLst>
              <p:ext uri="{D42A27DB-BD31-4B8C-83A1-F6EECF244321}">
                <p14:modId xmlns:p14="http://schemas.microsoft.com/office/powerpoint/2010/main" val="1285597120"/>
              </p:ext>
            </p:extLst>
          </p:nvPr>
        </p:nvGraphicFramePr>
        <p:xfrm>
          <a:off x="4860032" y="2336800"/>
          <a:ext cx="3671193" cy="3684488"/>
        </p:xfrm>
        <a:graphic>
          <a:graphicData uri="http://schemas.openxmlformats.org/drawingml/2006/chart">
            <c:chart xmlns:c="http://schemas.openxmlformats.org/drawingml/2006/chart" xmlns:r="http://schemas.openxmlformats.org/officeDocument/2006/relationships" r:id="rId12"/>
          </a:graphicData>
        </a:graphic>
      </p:graphicFrame>
      <p:sp>
        <p:nvSpPr>
          <p:cNvPr id="58" name="Rectangle 57"/>
          <p:cNvSpPr/>
          <p:nvPr/>
        </p:nvSpPr>
        <p:spPr bwMode="auto">
          <a:xfrm>
            <a:off x="4827588" y="2212975"/>
            <a:ext cx="1109662"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rgbClr val="000000"/>
                </a:solidFill>
                <a:latin typeface="Arial"/>
                <a:cs typeface="Arial"/>
                <a:sym typeface="Arial"/>
              </a:rPr>
              <a:t>% of market exists</a:t>
            </a:r>
          </a:p>
        </p:txBody>
      </p:sp>
    </p:spTree>
    <p:extLst>
      <p:ext uri="{BB962C8B-B14F-4D97-AF65-F5344CB8AC3E}">
        <p14:creationId xmlns:p14="http://schemas.microsoft.com/office/powerpoint/2010/main" val="8799724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p:cNvGraphicFramePr>
            <a:graphicFrameLocks noChangeAspect="1"/>
          </p:cNvGraphicFramePr>
          <p:nvPr>
            <p:custDataLst>
              <p:tags r:id="rId2"/>
            </p:custDataLst>
            <p:extLst>
              <p:ext uri="{D42A27DB-BD31-4B8C-83A1-F6EECF244321}">
                <p14:modId xmlns:p14="http://schemas.microsoft.com/office/powerpoint/2010/main" val="3182830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8023"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Rectangle 57"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800">
              <a:solidFill>
                <a:srgbClr val="FFFFFF"/>
              </a:solidFill>
              <a:latin typeface="Arial"/>
              <a:cs typeface="Arial"/>
              <a:sym typeface="Arial"/>
            </a:endParaRPr>
          </a:p>
        </p:txBody>
      </p:sp>
      <p:sp>
        <p:nvSpPr>
          <p:cNvPr id="2" name="Text Placeholder 1"/>
          <p:cNvSpPr>
            <a:spLocks noGrp="1"/>
          </p:cNvSpPr>
          <p:nvPr>
            <p:ph type="body" sz="quarter" idx="13"/>
          </p:nvPr>
        </p:nvSpPr>
        <p:spPr/>
        <p:txBody>
          <a:bodyPr/>
          <a:lstStyle/>
          <a:p>
            <a:r>
              <a:rPr lang="en-US" kern="0" dirty="0"/>
              <a:t>Avoidable Productivity Losses, U.S., 2023</a:t>
            </a:r>
            <a:r>
              <a:rPr lang="en-US" kern="0" dirty="0" smtClean="0"/>
              <a:t>*</a:t>
            </a:r>
            <a:endParaRPr lang="en-US" kern="0" dirty="0"/>
          </a:p>
        </p:txBody>
      </p:sp>
      <p:sp>
        <p:nvSpPr>
          <p:cNvPr id="3" name="Title 2"/>
          <p:cNvSpPr>
            <a:spLocks noGrp="1"/>
          </p:cNvSpPr>
          <p:nvPr>
            <p:ph type="title"/>
          </p:nvPr>
        </p:nvSpPr>
        <p:spPr>
          <a:xfrm>
            <a:off x="250825" y="540000"/>
            <a:ext cx="8425631" cy="615553"/>
          </a:xfrm>
        </p:spPr>
        <p:txBody>
          <a:bodyPr/>
          <a:lstStyle/>
          <a:p>
            <a:r>
              <a:rPr lang="en-US" dirty="0"/>
              <a:t>Medicines offer an opportunity to reduce the cost of productivity loss and disability by improving workforce </a:t>
            </a:r>
            <a:r>
              <a:rPr lang="en-US" dirty="0" smtClean="0"/>
              <a:t>health</a:t>
            </a:r>
            <a:endParaRPr lang="en-US" dirty="0"/>
          </a:p>
        </p:txBody>
      </p:sp>
      <p:sp>
        <p:nvSpPr>
          <p:cNvPr id="6" name="Text Placeholder 5"/>
          <p:cNvSpPr>
            <a:spLocks noGrp="1"/>
          </p:cNvSpPr>
          <p:nvPr>
            <p:ph type="body" sz="quarter" idx="14"/>
          </p:nvPr>
        </p:nvSpPr>
        <p:spPr/>
        <p:txBody>
          <a:bodyPr/>
          <a:lstStyle/>
          <a:p>
            <a:r>
              <a:rPr lang="en-US" kern="0" dirty="0"/>
              <a:t>COPD in selected European countries: </a:t>
            </a:r>
            <a:br>
              <a:rPr lang="en-US" kern="0" dirty="0"/>
            </a:br>
            <a:r>
              <a:rPr lang="en-US" kern="0" dirty="0"/>
              <a:t>% of GDP lost due to chronic disease</a:t>
            </a:r>
            <a:r>
              <a:rPr lang="en-US" kern="0" baseline="30000" dirty="0" smtClean="0"/>
              <a:t>†</a:t>
            </a:r>
            <a:endParaRPr lang="en-GB" kern="0" baseline="30000" dirty="0"/>
          </a:p>
        </p:txBody>
      </p:sp>
      <p:sp>
        <p:nvSpPr>
          <p:cNvPr id="7" name="Rectangle 6"/>
          <p:cNvSpPr/>
          <p:nvPr/>
        </p:nvSpPr>
        <p:spPr>
          <a:xfrm>
            <a:off x="12700" y="12700"/>
            <a:ext cx="2590800" cy="295275"/>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FFFFFF"/>
                </a:solidFill>
                <a:latin typeface="Arial"/>
              </a:rPr>
              <a:t>Health &amp; Wealth</a:t>
            </a:r>
          </a:p>
        </p:txBody>
      </p:sp>
      <p:pic>
        <p:nvPicPr>
          <p:cNvPr id="8" name="Picture 1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737" y="1686405"/>
            <a:ext cx="3603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9224" y="1686405"/>
            <a:ext cx="3603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70"/>
          <p:cNvSpPr txBox="1">
            <a:spLocks noChangeArrowheads="1"/>
          </p:cNvSpPr>
          <p:nvPr/>
        </p:nvSpPr>
        <p:spPr bwMode="auto">
          <a:xfrm>
            <a:off x="244475" y="6457950"/>
            <a:ext cx="683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pPr>
            <a:r>
              <a:rPr lang="en-US" sz="800" dirty="0">
                <a:solidFill>
                  <a:srgbClr val="000000"/>
                </a:solidFill>
              </a:rPr>
              <a:t>Source: * Milken Institute: The Economic Burden of Chronic Disease (</a:t>
            </a:r>
            <a:r>
              <a:rPr lang="en-US" sz="800" dirty="0" smtClean="0">
                <a:solidFill>
                  <a:srgbClr val="000000"/>
                </a:solidFill>
              </a:rPr>
              <a:t>2007); </a:t>
            </a:r>
            <a:r>
              <a:rPr lang="en-US" sz="800" baseline="30000" dirty="0">
                <a:solidFill>
                  <a:srgbClr val="000000"/>
                </a:solidFill>
              </a:rPr>
              <a:t>† </a:t>
            </a:r>
            <a:r>
              <a:rPr lang="en-US" sz="800" dirty="0">
                <a:solidFill>
                  <a:srgbClr val="000000"/>
                </a:solidFill>
              </a:rPr>
              <a:t>Respiratory Medicines Journal (2003)</a:t>
            </a:r>
          </a:p>
        </p:txBody>
      </p:sp>
      <p:sp>
        <p:nvSpPr>
          <p:cNvPr id="60" name="TextBox 59"/>
          <p:cNvSpPr txBox="1"/>
          <p:nvPr/>
        </p:nvSpPr>
        <p:spPr>
          <a:xfrm>
            <a:off x="4788024" y="5157192"/>
            <a:ext cx="3924758" cy="954107"/>
          </a:xfrm>
          <a:prstGeom prst="rect">
            <a:avLst/>
          </a:prstGeom>
          <a:noFill/>
        </p:spPr>
        <p:txBody>
          <a:bodyPr wrap="square">
            <a:spAutoFit/>
          </a:bodyPr>
          <a:lstStyle/>
          <a:p>
            <a:pPr marL="265113" indent="-265113" algn="just">
              <a:spcBef>
                <a:spcPct val="20000"/>
              </a:spcBef>
              <a:buClr>
                <a:srgbClr val="F5841F"/>
              </a:buClr>
              <a:buFont typeface="Wingdings 2" pitchFamily="18" charset="2"/>
              <a:buChar char=""/>
              <a:defRPr/>
            </a:pPr>
            <a:r>
              <a:rPr lang="en-US" sz="1400" dirty="0">
                <a:solidFill>
                  <a:srgbClr val="000000">
                    <a:lumMod val="65000"/>
                    <a:lumOff val="35000"/>
                  </a:srgbClr>
                </a:solidFill>
                <a:latin typeface="Arial"/>
              </a:rPr>
              <a:t>Across Europe, a significant amount of people with chronic diseases had either gone into early retirement or were contributing less than productive peers.</a:t>
            </a:r>
          </a:p>
        </p:txBody>
      </p:sp>
      <p:graphicFrame>
        <p:nvGraphicFramePr>
          <p:cNvPr id="75" name="Chart 74"/>
          <p:cNvGraphicFramePr/>
          <p:nvPr>
            <p:extLst>
              <p:ext uri="{D42A27DB-BD31-4B8C-83A1-F6EECF244321}">
                <p14:modId xmlns:p14="http://schemas.microsoft.com/office/powerpoint/2010/main" val="3275229142"/>
              </p:ext>
            </p:extLst>
          </p:nvPr>
        </p:nvGraphicFramePr>
        <p:xfrm>
          <a:off x="257639" y="2077180"/>
          <a:ext cx="3594282" cy="405212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6" name="Chart 75"/>
          <p:cNvGraphicFramePr/>
          <p:nvPr>
            <p:extLst>
              <p:ext uri="{D42A27DB-BD31-4B8C-83A1-F6EECF244321}">
                <p14:modId xmlns:p14="http://schemas.microsoft.com/office/powerpoint/2010/main" val="4202319249"/>
              </p:ext>
            </p:extLst>
          </p:nvPr>
        </p:nvGraphicFramePr>
        <p:xfrm>
          <a:off x="4677550" y="2336800"/>
          <a:ext cx="4105276" cy="3684488"/>
        </p:xfrm>
        <a:graphic>
          <a:graphicData uri="http://schemas.openxmlformats.org/drawingml/2006/chart">
            <c:chart xmlns:c="http://schemas.openxmlformats.org/drawingml/2006/chart" xmlns:r="http://schemas.openxmlformats.org/officeDocument/2006/relationships" r:id="rId11"/>
          </a:graphicData>
        </a:graphic>
      </p:graphicFrame>
      <p:sp>
        <p:nvSpPr>
          <p:cNvPr id="77" name="Rectangle 76"/>
          <p:cNvSpPr/>
          <p:nvPr/>
        </p:nvSpPr>
        <p:spPr bwMode="auto">
          <a:xfrm>
            <a:off x="795338" y="2281238"/>
            <a:ext cx="792162"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rgbClr val="000000"/>
                </a:solidFill>
                <a:latin typeface="Arial"/>
                <a:cs typeface="Arial"/>
                <a:sym typeface="Arial"/>
              </a:rPr>
              <a:t>Disease Area</a:t>
            </a:r>
          </a:p>
        </p:txBody>
      </p:sp>
      <p:sp>
        <p:nvSpPr>
          <p:cNvPr id="78" name="Rectangle 77"/>
          <p:cNvSpPr/>
          <p:nvPr/>
        </p:nvSpPr>
        <p:spPr bwMode="auto">
          <a:xfrm>
            <a:off x="4797425" y="2222500"/>
            <a:ext cx="57785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lstStyle/>
          <a:p>
            <a:pPr algn="ctr">
              <a:lnSpc>
                <a:spcPct val="90000"/>
              </a:lnSpc>
              <a:defRPr/>
            </a:pPr>
            <a:r>
              <a:rPr lang="en-US" sz="1000" b="1" dirty="0">
                <a:solidFill>
                  <a:srgbClr val="000000"/>
                </a:solidFill>
                <a:latin typeface="Arial"/>
                <a:cs typeface="Arial"/>
                <a:sym typeface="Arial"/>
              </a:rPr>
              <a:t>% of GDP</a:t>
            </a:r>
          </a:p>
        </p:txBody>
      </p:sp>
    </p:spTree>
    <p:extLst>
      <p:ext uri="{BB962C8B-B14F-4D97-AF65-F5344CB8AC3E}">
        <p14:creationId xmlns:p14="http://schemas.microsoft.com/office/powerpoint/2010/main" val="364420447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38&quot;/&gt;&lt;CPresentation id=&quot;1&quot;&gt;&lt;m_precDefaultNumber&gt;&lt;m_bNumberIsYear val=&quot;0&quot;/&gt;&lt;m_chMinusSymbol&gt;-&lt;/m_chMinusSymbol&gt;&lt;m_chDecimalSymbol17909&gt;.&lt;/m_chDecimalSymbol17909&gt;&lt;m_nGroupingDigits17909 val=&quot;3&quot;/&gt;&lt;m_chGroupingSymbol17909&gt; &lt;/m_chGroupingSymbol17909&gt;&lt;/m_precDefaultNumber&gt;&lt;m_precDefaultPercent&gt;&lt;m_bNumberIsYear val=&quot;0&quot;/&gt;&lt;m_chMinusSymbol&gt;-&lt;/m_chMinusSymbol&gt;&lt;m_nDecimalDigits17909 val=&quot;0&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m/%#d/%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4&quot;&gt;&lt;elem m_fUsage=&quot;5.43163221933139970000E+000&quot;&gt;&lt;m_msothmcolidx val=&quot;0&quot;/&gt;&lt;m_rgb r=&quot;f5&quot; g=&quot;84&quot; b=&quot;1f&quot;/&gt;&lt;m_ppcolschidx tagver0=&quot;23004&quot; tagname0=&quot;m_ppcolschidxUNRECOGNIZED&quot; val=&quot;0&quot;/&gt;&lt;m_nBrightness val=&quot;0&quot;/&gt;&lt;/elem&gt;&lt;elem m_fUsage=&quot;2.94703570891644030000E+000&quot;&gt;&lt;m_msothmcolidx val=&quot;0&quot;/&gt;&lt;m_rgb r=&quot;0&quot; g=&quot;88&quot; b=&quot;98&quot;/&gt;&lt;m_ppcolschidx tagver0=&quot;23004&quot; tagname0=&quot;m_ppcolschidxUNRECOGNIZED&quot; val=&quot;0&quot;/&gt;&lt;m_nBrightness val=&quot;0&quot;/&gt;&lt;/elem&gt;&lt;elem m_fUsage=&quot;8.10000000000000050000E-001&quot;&gt;&lt;m_msothmcolidx val=&quot;0&quot;/&gt;&lt;m_rgb r=&quot;7a&quot; g=&quot;b8&quot; b=&quot;0&quot;/&gt;&lt;m_ppcolschidx tagver0=&quot;23004&quot; tagname0=&quot;m_ppcolschidxUNRECOGNIZED&quot; val=&quot;0&quot;/&gt;&lt;m_nBrightness val=&quot;0&quot;/&gt;&lt;/elem&gt;&lt;elem m_fUsage=&quot;3.87420489000000150000E-001&quot;&gt;&lt;m_msothmcolidx val=&quot;0&quot;/&gt;&lt;m_rgb r=&quot;dd&quot; g=&quot;b1&quot; b=&quot;2&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hPEj2SZLUK8RYU1cp1WH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Rx0PNd.00m79MkyKQDD.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4eyYNpIT0SvUzqMEY3s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xSxnfI9R0iezBQAW196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hbbfd0u7kqZFb.I4gaO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l1i7aOv20qKkKDCKLeL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5ew0ag8AkyHdJBclzrP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rFbAwBNn0C_2jQHS_92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PGlFkiW7E61SrP2_y0Pi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lg9aPdHBEqY4b6h0p.DT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Ruyo.d5TUWVaXkbEKMA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i6tYPSkJ0Sr2vKPpj9U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czB95Y_U6D94VZ2uQf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aICF9ft6UuFYUCWKEjS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2iSPS_FmEiCWrBWh9Qz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WXB29ff06dwjamZrFV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Z9stYcEk0O1pxRWQOEd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85PdftfGkSQSt_I6RHT9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DCnaRtdgUmRCFduTVxQ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slvMD437EKmmHLUnWW2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8iHTo7aPUiiY4A0xxPi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wO0.3sNbUm.w3ASfApH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6heTBVLWkylw43A3bdD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ACFhrEjX0Se3JzfGnQgmQ"/>
</p:tagLst>
</file>

<file path=ppt/theme/theme1.xml><?xml version="1.0" encoding="utf-8"?>
<a:theme xmlns:a="http://schemas.openxmlformats.org/drawingml/2006/main" name="000 RT EFPIA Full Template">
  <a:themeElements>
    <a:clrScheme name="Epfia">
      <a:dk1>
        <a:srgbClr val="000000"/>
      </a:dk1>
      <a:lt1>
        <a:srgbClr val="FFFFFF"/>
      </a:lt1>
      <a:dk2>
        <a:srgbClr val="008898"/>
      </a:dk2>
      <a:lt2>
        <a:srgbClr val="DDB10A"/>
      </a:lt2>
      <a:accent1>
        <a:srgbClr val="F5841F"/>
      </a:accent1>
      <a:accent2>
        <a:srgbClr val="9ACA3C"/>
      </a:accent2>
      <a:accent3>
        <a:srgbClr val="9AD6CC"/>
      </a:accent3>
      <a:accent4>
        <a:srgbClr val="5D4187"/>
      </a:accent4>
      <a:accent5>
        <a:srgbClr val="F05170"/>
      </a:accent5>
      <a:accent6>
        <a:srgbClr val="E79A00"/>
      </a:accent6>
      <a:hlink>
        <a:srgbClr val="A80E67"/>
      </a:hlink>
      <a:folHlink>
        <a:srgbClr val="577BBD"/>
      </a:folHlink>
    </a:clrScheme>
    <a:fontScheme name="epf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ATK Color 2012_01">
      <a:dk1>
        <a:srgbClr val="000000"/>
      </a:dk1>
      <a:lt1>
        <a:srgbClr val="FFFFFF"/>
      </a:lt1>
      <a:dk2>
        <a:srgbClr val="778242"/>
      </a:dk2>
      <a:lt2>
        <a:srgbClr val="9B1717"/>
      </a:lt2>
      <a:accent1>
        <a:srgbClr val="364086"/>
      </a:accent1>
      <a:accent2>
        <a:srgbClr val="EFEEEC"/>
      </a:accent2>
      <a:accent3>
        <a:srgbClr val="ADABA1"/>
      </a:accent3>
      <a:accent4>
        <a:srgbClr val="858274"/>
      </a:accent4>
      <a:accent5>
        <a:srgbClr val="FCA248"/>
      </a:accent5>
      <a:accent6>
        <a:srgbClr val="CDD773"/>
      </a:accent6>
      <a:hlink>
        <a:srgbClr val="364086"/>
      </a:hlink>
      <a:folHlink>
        <a:srgbClr val="A3AADA"/>
      </a:folHlink>
    </a:clrScheme>
    <a:fontScheme name="ATK Font 2012_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6350" cap="flat">
          <a:noFill/>
          <a:miter lim="800000"/>
        </a:ln>
      </a:spPr>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defPPr algn="ctr">
          <a:lnSpc>
            <a:spcPct val="90000"/>
          </a:lnSpc>
          <a:spcBef>
            <a:spcPts val="900"/>
          </a:spcBef>
          <a:defRPr sz="14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accent3"/>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cap="flat">
          <a:noFill/>
          <a:miter lim="800000"/>
        </a:ln>
      </a:spPr>
      <a:bodyPr wrap="none" lIns="0" tIns="0" rIns="0" bIns="0" rtlCol="0" anchor="t" anchorCtr="0">
        <a:spAutoFit/>
      </a:bodyPr>
      <a:lstStyle>
        <a:defPPr>
          <a:lnSpc>
            <a:spcPct val="90000"/>
          </a:lnSpc>
          <a:spcBef>
            <a:spcPts val="600"/>
          </a:spcBef>
          <a:buClr>
            <a:schemeClr val="bg2"/>
          </a:buClr>
          <a:defRPr sz="1400" dirty="0" smtClean="0">
            <a:latin typeface="Arial" pitchFamily="34" charset="0"/>
            <a:cs typeface="Arial" pitchFamily="34" charset="0"/>
          </a:defRPr>
        </a:defPPr>
      </a:lstStyle>
    </a:txDef>
  </a:objectDefaults>
  <a:extraClrSchemeLst/>
  <a:custClrLst>
    <a:custClr name="Custom Color 1">
      <a:srgbClr val="9B1717"/>
    </a:custClr>
    <a:custClr name="Custom Color 2">
      <a:srgbClr val="DCDC00"/>
    </a:custClr>
    <a:custClr name="Custom Color 3">
      <a:srgbClr val="289055"/>
    </a:custClr>
  </a:custClrLst>
</a:theme>
</file>

<file path=ppt/theme/theme3.xml><?xml version="1.0" encoding="utf-8"?>
<a:theme xmlns:a="http://schemas.openxmlformats.org/drawingml/2006/main" name="Office Theme">
  <a:themeElements>
    <a:clrScheme name="Epfia">
      <a:dk1>
        <a:srgbClr val="000000"/>
      </a:dk1>
      <a:lt1>
        <a:srgbClr val="FFFFFF"/>
      </a:lt1>
      <a:dk2>
        <a:srgbClr val="008898"/>
      </a:dk2>
      <a:lt2>
        <a:srgbClr val="DDB10A"/>
      </a:lt2>
      <a:accent1>
        <a:srgbClr val="F5841F"/>
      </a:accent1>
      <a:accent2>
        <a:srgbClr val="9ACA3C"/>
      </a:accent2>
      <a:accent3>
        <a:srgbClr val="9AD6CC"/>
      </a:accent3>
      <a:accent4>
        <a:srgbClr val="5D4187"/>
      </a:accent4>
      <a:accent5>
        <a:srgbClr val="F05170"/>
      </a:accent5>
      <a:accent6>
        <a:srgbClr val="E79A00"/>
      </a:accent6>
      <a:hlink>
        <a:srgbClr val="A80E67"/>
      </a:hlink>
      <a:folHlink>
        <a:srgbClr val="577BBD"/>
      </a:folHlink>
    </a:clrScheme>
    <a:fontScheme name="epf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RT EFPIA Full Template.potx</Template>
  <TotalTime>14993</TotalTime>
  <Words>1852</Words>
  <Application>Microsoft Macintosh PowerPoint</Application>
  <PresentationFormat>On-screen Show (4:3)</PresentationFormat>
  <Paragraphs>279</Paragraphs>
  <Slides>18</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000 RT EFPIA Full Template</vt:lpstr>
      <vt:lpstr>Blank</vt:lpstr>
      <vt:lpstr>Office Theme</vt:lpstr>
      <vt:lpstr>think-cell Slide</vt:lpstr>
      <vt:lpstr>Barriers to access to innovative medicines</vt:lpstr>
      <vt:lpstr>Policy debate on health in recent years has been dominated by cost containment</vt:lpstr>
      <vt:lpstr>Our challenge - to regain growth in Europe </vt:lpstr>
      <vt:lpstr>Integrating policy thinking on these three elements could result in win-wins</vt:lpstr>
      <vt:lpstr>However wide variations in health attainments remain across Europe, amounting to almost a decade of life expectancy</vt:lpstr>
      <vt:lpstr>Looking to the future, Europe needs to find solutions to pressing demographic challenges that will impact health and social spending</vt:lpstr>
      <vt:lpstr>Despite the bleak demographic picture, it remains possible to move healthcare spending to a more sustainable trajectory</vt:lpstr>
      <vt:lpstr>Health is a major cause of productivity loss and early labour market exit, with many causes being addressable </vt:lpstr>
      <vt:lpstr>Medicines offer an opportunity to reduce the cost of productivity loss and disability by improving workforce health</vt:lpstr>
      <vt:lpstr>Overall medicines across Europe represent less than 15 % of total expenditure although variances exist between therapy areas</vt:lpstr>
      <vt:lpstr>Our basic medicines life cycle has formed the basis of our narrative for some time</vt:lpstr>
      <vt:lpstr>Combination of generic price erosion &amp; price regulation resulted in a 16% decline in nominal medicines prices vs. a 25% rise in consumer prices</vt:lpstr>
      <vt:lpstr>For many therapy areas the average cost of medicine has decreased over time, while more patients are being treated</vt:lpstr>
      <vt:lpstr>Across Europe growth in medicines expenditure is lagging behind growth in total healthcare expenditure</vt:lpstr>
      <vt:lpstr>There is still a need to put the medicines bill in context – but the case needs to be made for growth of investment due to new innovations</vt:lpstr>
      <vt:lpstr>Dealing with disruption – the need for a credible solution for the introduction of major high-value innovations</vt:lpstr>
      <vt:lpstr>Key Success factors for Financial Sustainability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Bredl, Klaus</dc:creator>
  <cp:lastModifiedBy>Par Tellner</cp:lastModifiedBy>
  <cp:revision>1277</cp:revision>
  <cp:lastPrinted>2014-02-11T08:12:44Z</cp:lastPrinted>
  <dcterms:created xsi:type="dcterms:W3CDTF">2012-06-06T08:46:04Z</dcterms:created>
  <dcterms:modified xsi:type="dcterms:W3CDTF">2015-03-27T09:57:37Z</dcterms:modified>
</cp:coreProperties>
</file>